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8"/>
  </p:notesMasterIdLst>
  <p:sldIdLst>
    <p:sldId id="256" r:id="rId2"/>
    <p:sldId id="2145709481" r:id="rId3"/>
    <p:sldId id="2145709483" r:id="rId4"/>
    <p:sldId id="2145709430" r:id="rId5"/>
    <p:sldId id="2145709485" r:id="rId6"/>
    <p:sldId id="2145709486"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7" d="100"/>
          <a:sy n="67" d="100"/>
        </p:scale>
        <p:origin x="64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767835-8A50-416E-9EA4-287A3DF939CE}" type="datetimeFigureOut">
              <a:rPr lang="en-GB" smtClean="0"/>
              <a:t>11/08/2023</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0249A0-E423-4C47-9F6B-7E61ED9E30AD}" type="slidenum">
              <a:rPr lang="en-GB" smtClean="0"/>
              <a:t>‹#›</a:t>
            </a:fld>
            <a:endParaRPr lang="en-GB"/>
          </a:p>
        </p:txBody>
      </p:sp>
    </p:spTree>
    <p:extLst>
      <p:ext uri="{BB962C8B-B14F-4D97-AF65-F5344CB8AC3E}">
        <p14:creationId xmlns:p14="http://schemas.microsoft.com/office/powerpoint/2010/main" val="25103992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4B69443-53C8-4F03-807B-B4E2ED209EAD}"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877138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94B69443-53C8-4F03-807B-B4E2ED209EAD}" type="slidenum">
              <a:rPr lang="en-GB" smtClean="0"/>
              <a:t>3</a:t>
            </a:fld>
            <a:endParaRPr lang="en-GB"/>
          </a:p>
        </p:txBody>
      </p:sp>
    </p:spTree>
    <p:extLst>
      <p:ext uri="{BB962C8B-B14F-4D97-AF65-F5344CB8AC3E}">
        <p14:creationId xmlns:p14="http://schemas.microsoft.com/office/powerpoint/2010/main" val="2186814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342900" lvl="0" indent="-342900">
              <a:buFont typeface="Symbol" pitchFamily="2" charset="2"/>
              <a:buChar char=""/>
            </a:pPr>
            <a:endParaRPr lang="en-GB" sz="120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94B69443-53C8-4F03-807B-B4E2ED209EAD}" type="slidenum">
              <a:rPr lang="en-GB" smtClean="0"/>
              <a:t>4</a:t>
            </a:fld>
            <a:endParaRPr lang="en-GB"/>
          </a:p>
        </p:txBody>
      </p:sp>
    </p:spTree>
    <p:extLst>
      <p:ext uri="{BB962C8B-B14F-4D97-AF65-F5344CB8AC3E}">
        <p14:creationId xmlns:p14="http://schemas.microsoft.com/office/powerpoint/2010/main" val="42882799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B69443-53C8-4F03-807B-B4E2ED209EAD}" type="slidenum">
              <a:rPr lang="en-GB" smtClean="0"/>
              <a:t>5</a:t>
            </a:fld>
            <a:endParaRPr lang="en-GB"/>
          </a:p>
        </p:txBody>
      </p:sp>
    </p:spTree>
    <p:extLst>
      <p:ext uri="{BB962C8B-B14F-4D97-AF65-F5344CB8AC3E}">
        <p14:creationId xmlns:p14="http://schemas.microsoft.com/office/powerpoint/2010/main" val="214958719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sv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74881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914400" y="3504590"/>
            <a:ext cx="10366176" cy="644493"/>
          </a:xfrm>
        </p:spPr>
        <p:txBody>
          <a:bodyPr/>
          <a:lstStyle>
            <a:lvl1pPr marL="0" indent="0" algn="l">
              <a:buNone/>
              <a:defRPr>
                <a:solidFill>
                  <a:schemeClr val="bg2"/>
                </a:solidFill>
              </a:defRPr>
            </a:lvl1pPr>
            <a:lvl2pPr marL="457223" indent="0" algn="ctr">
              <a:buNone/>
              <a:defRPr>
                <a:solidFill>
                  <a:schemeClr val="tx1">
                    <a:tint val="75000"/>
                  </a:schemeClr>
                </a:solidFill>
              </a:defRPr>
            </a:lvl2pPr>
            <a:lvl3pPr marL="914446" indent="0" algn="ctr">
              <a:buNone/>
              <a:defRPr>
                <a:solidFill>
                  <a:schemeClr val="tx1">
                    <a:tint val="75000"/>
                  </a:schemeClr>
                </a:solidFill>
              </a:defRPr>
            </a:lvl3pPr>
            <a:lvl4pPr marL="1371668" indent="0" algn="ctr">
              <a:buNone/>
              <a:defRPr>
                <a:solidFill>
                  <a:schemeClr val="tx1">
                    <a:tint val="75000"/>
                  </a:schemeClr>
                </a:solidFill>
              </a:defRPr>
            </a:lvl4pPr>
            <a:lvl5pPr marL="1828892" indent="0" algn="ctr">
              <a:buNone/>
              <a:defRPr>
                <a:solidFill>
                  <a:schemeClr val="tx1">
                    <a:tint val="75000"/>
                  </a:schemeClr>
                </a:solidFill>
              </a:defRPr>
            </a:lvl5pPr>
            <a:lvl6pPr marL="2286114" indent="0" algn="ctr">
              <a:buNone/>
              <a:defRPr>
                <a:solidFill>
                  <a:schemeClr val="tx1">
                    <a:tint val="75000"/>
                  </a:schemeClr>
                </a:solidFill>
              </a:defRPr>
            </a:lvl6pPr>
            <a:lvl7pPr marL="2743337" indent="0" algn="ctr">
              <a:buNone/>
              <a:defRPr>
                <a:solidFill>
                  <a:schemeClr val="tx1">
                    <a:tint val="75000"/>
                  </a:schemeClr>
                </a:solidFill>
              </a:defRPr>
            </a:lvl7pPr>
            <a:lvl8pPr marL="3200560" indent="0" algn="ctr">
              <a:buNone/>
              <a:defRPr>
                <a:solidFill>
                  <a:schemeClr val="tx1">
                    <a:tint val="75000"/>
                  </a:schemeClr>
                </a:solidFill>
              </a:defRPr>
            </a:lvl8pPr>
            <a:lvl9pPr marL="3657783" indent="0" algn="ctr">
              <a:buNone/>
              <a:defRPr>
                <a:solidFill>
                  <a:schemeClr val="tx1">
                    <a:tint val="75000"/>
                  </a:schemeClr>
                </a:solidFill>
              </a:defRPr>
            </a:lvl9pPr>
          </a:lstStyle>
          <a:p>
            <a:r>
              <a:rPr lang="en-US"/>
              <a:t>Click to edit Master subtitle style</a:t>
            </a:r>
            <a:endParaRPr lang="en-GB"/>
          </a:p>
        </p:txBody>
      </p:sp>
      <p:pic>
        <p:nvPicPr>
          <p:cNvPr id="2051" name="Picture 3" descr="C:\Data\Editor\Pictures\NEW Devon CCG\General\Graphic Design\logos\NHS Devon CCG\NHS Devon CCG logo - BLUE.pn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20165"/>
          <a:stretch/>
        </p:blipFill>
        <p:spPr bwMode="auto">
          <a:xfrm>
            <a:off x="9264354" y="452776"/>
            <a:ext cx="2515449" cy="766424"/>
          </a:xfrm>
          <a:prstGeom prst="rect">
            <a:avLst/>
          </a:prstGeom>
          <a:noFill/>
          <a:extLst>
            <a:ext uri="{909E8E84-426E-40DD-AFC4-6F175D3DCCD1}">
              <a14:hiddenFill xmlns:a14="http://schemas.microsoft.com/office/drawing/2010/main">
                <a:solidFill>
                  <a:srgbClr val="FFFFFF"/>
                </a:solidFill>
              </a14:hiddenFill>
            </a:ext>
          </a:extLst>
        </p:spPr>
      </p:pic>
      <p:pic>
        <p:nvPicPr>
          <p:cNvPr id="26" name="Graphic 25">
            <a:extLst>
              <a:ext uri="{FF2B5EF4-FFF2-40B4-BE49-F238E27FC236}">
                <a16:creationId xmlns:a16="http://schemas.microsoft.com/office/drawing/2014/main" id="{B34D51B8-3CED-41A3-AC84-DFDCF509BCC9}"/>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287357" y="6184845"/>
            <a:ext cx="2326015" cy="432000"/>
          </a:xfrm>
          <a:prstGeom prst="rect">
            <a:avLst/>
          </a:prstGeom>
        </p:spPr>
      </p:pic>
      <p:sp>
        <p:nvSpPr>
          <p:cNvPr id="27" name="TextBox 26">
            <a:extLst>
              <a:ext uri="{FF2B5EF4-FFF2-40B4-BE49-F238E27FC236}">
                <a16:creationId xmlns:a16="http://schemas.microsoft.com/office/drawing/2014/main" id="{C0469E35-47DF-484E-B6A8-17D7C7FE28C5}"/>
              </a:ext>
            </a:extLst>
          </p:cNvPr>
          <p:cNvSpPr txBox="1"/>
          <p:nvPr userDrawn="1"/>
        </p:nvSpPr>
        <p:spPr>
          <a:xfrm>
            <a:off x="2900726" y="6309322"/>
            <a:ext cx="9003921" cy="238527"/>
          </a:xfrm>
          <a:prstGeom prst="rect">
            <a:avLst/>
          </a:prstGeom>
          <a:noFill/>
        </p:spPr>
        <p:txBody>
          <a:bodyPr wrap="square">
            <a:spAutoFit/>
          </a:bodyPr>
          <a:lstStyle/>
          <a:p>
            <a:pPr marR="0" algn="l" rtl="0"/>
            <a:r>
              <a:rPr lang="en-GB" sz="950" b="0"/>
              <a:t>Proud to be part of One Devon: NHS and CARE working with communities and local organisations to improve people’s lives</a:t>
            </a:r>
          </a:p>
        </p:txBody>
      </p:sp>
      <p:pic>
        <p:nvPicPr>
          <p:cNvPr id="8" name="Picture 7" descr="A picture containing text&#10;&#10;Description automatically generated">
            <a:extLst>
              <a:ext uri="{FF2B5EF4-FFF2-40B4-BE49-F238E27FC236}">
                <a16:creationId xmlns:a16="http://schemas.microsoft.com/office/drawing/2014/main" id="{B6D7B1BD-4BD0-4B57-A205-1AA4B5E27660}"/>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3679109"/>
            <a:ext cx="12192000" cy="2363705"/>
          </a:xfrm>
          <a:prstGeom prst="rect">
            <a:avLst/>
          </a:prstGeom>
        </p:spPr>
      </p:pic>
    </p:spTree>
    <p:extLst>
      <p:ext uri="{BB962C8B-B14F-4D97-AF65-F5344CB8AC3E}">
        <p14:creationId xmlns:p14="http://schemas.microsoft.com/office/powerpoint/2010/main" val="9426637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7"/>
            <a:ext cx="10972800" cy="850107"/>
          </a:xfrm>
        </p:spPr>
        <p:txBody>
          <a:bodyPr/>
          <a:lstStyle/>
          <a:p>
            <a:r>
              <a:rPr lang="en-US"/>
              <a:t>Click to edit Master title style</a:t>
            </a:r>
            <a:endParaRPr lang="en-GB"/>
          </a:p>
        </p:txBody>
      </p:sp>
      <p:sp>
        <p:nvSpPr>
          <p:cNvPr id="3" name="Content Placeholder 2"/>
          <p:cNvSpPr>
            <a:spLocks noGrp="1"/>
          </p:cNvSpPr>
          <p:nvPr>
            <p:ph idx="1"/>
          </p:nvPr>
        </p:nvSpPr>
        <p:spPr>
          <a:xfrm>
            <a:off x="609600" y="1220755"/>
            <a:ext cx="10972800" cy="5184576"/>
          </a:xfrm>
        </p:spPr>
        <p:txBody>
          <a:bodyPr numCol="2" spcCol="360000"/>
          <a:lstStyle>
            <a:lvl1pPr marL="0" indent="0">
              <a:spcBef>
                <a:spcPts val="0"/>
              </a:spcBef>
              <a:spcAft>
                <a:spcPts val="1600"/>
              </a:spcAft>
              <a:buNone/>
              <a:defRPr sz="1467"/>
            </a:lvl1pPr>
            <a:lvl2pPr marL="609585" indent="0">
              <a:buNone/>
              <a:defRPr sz="2133"/>
            </a:lvl2pPr>
          </a:lstStyle>
          <a:p>
            <a:pPr lvl="0"/>
            <a:r>
              <a:rPr lang="en-US"/>
              <a:t>Click to edit Master text styles</a:t>
            </a:r>
          </a:p>
        </p:txBody>
      </p:sp>
    </p:spTree>
    <p:extLst>
      <p:ext uri="{BB962C8B-B14F-4D97-AF65-F5344CB8AC3E}">
        <p14:creationId xmlns:p14="http://schemas.microsoft.com/office/powerpoint/2010/main" val="4914206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sp>
        <p:nvSpPr>
          <p:cNvPr id="12" name="Text Placeholder 5">
            <a:extLst>
              <a:ext uri="{FF2B5EF4-FFF2-40B4-BE49-F238E27FC236}">
                <a16:creationId xmlns:a16="http://schemas.microsoft.com/office/drawing/2014/main" id="{D878B06C-D91F-48FA-A4A4-53AD9D9F3197}"/>
              </a:ext>
            </a:extLst>
          </p:cNvPr>
          <p:cNvSpPr>
            <a:spLocks noGrp="1"/>
          </p:cNvSpPr>
          <p:nvPr>
            <p:ph type="body" sz="quarter" idx="13" hasCustomPrompt="1"/>
          </p:nvPr>
        </p:nvSpPr>
        <p:spPr>
          <a:xfrm>
            <a:off x="593761" y="6136215"/>
            <a:ext cx="9516457" cy="197415"/>
          </a:xfrm>
        </p:spPr>
        <p:txBody>
          <a:bodyPr>
            <a:normAutofit/>
          </a:bodyPr>
          <a:lstStyle>
            <a:lvl1pPr marL="0" indent="0">
              <a:spcAft>
                <a:spcPts val="0"/>
              </a:spcAft>
              <a:buNone/>
              <a:defRPr sz="816">
                <a:solidFill>
                  <a:schemeClr val="tx2"/>
                </a:solidFill>
              </a:defRPr>
            </a:lvl1pPr>
          </a:lstStyle>
          <a:p>
            <a:pPr lvl="0"/>
            <a:r>
              <a:rPr lang="en-US"/>
              <a:t>Add source</a:t>
            </a:r>
            <a:endParaRPr lang="en-GB"/>
          </a:p>
        </p:txBody>
      </p:sp>
      <p:sp>
        <p:nvSpPr>
          <p:cNvPr id="10" name="Title 9">
            <a:extLst>
              <a:ext uri="{FF2B5EF4-FFF2-40B4-BE49-F238E27FC236}">
                <a16:creationId xmlns:a16="http://schemas.microsoft.com/office/drawing/2014/main" id="{FDDD2DFD-387C-4627-9BF9-B5A07B8EFCBD}"/>
              </a:ext>
            </a:extLst>
          </p:cNvPr>
          <p:cNvSpPr>
            <a:spLocks noGrp="1"/>
          </p:cNvSpPr>
          <p:nvPr>
            <p:ph type="title"/>
          </p:nvPr>
        </p:nvSpPr>
        <p:spPr>
          <a:xfrm>
            <a:off x="593759" y="365125"/>
            <a:ext cx="10760041" cy="825499"/>
          </a:xfrm>
        </p:spPr>
        <p:txBody>
          <a:bodyPr/>
          <a:lstStyle>
            <a:lvl1pPr>
              <a:defRPr sz="1996"/>
            </a:lvl1pPr>
          </a:lstStyle>
          <a:p>
            <a:r>
              <a:rPr lang="en-GB"/>
              <a:t>Click to edit Master title style</a:t>
            </a:r>
          </a:p>
        </p:txBody>
      </p:sp>
      <p:sp>
        <p:nvSpPr>
          <p:cNvPr id="14" name="Text Placeholder 7">
            <a:extLst>
              <a:ext uri="{FF2B5EF4-FFF2-40B4-BE49-F238E27FC236}">
                <a16:creationId xmlns:a16="http://schemas.microsoft.com/office/drawing/2014/main" id="{FDE0EDA5-9CA2-4F59-BEA9-7EEAF1A40FC1}"/>
              </a:ext>
            </a:extLst>
          </p:cNvPr>
          <p:cNvSpPr>
            <a:spLocks noGrp="1"/>
          </p:cNvSpPr>
          <p:nvPr>
            <p:ph type="body" sz="quarter" idx="14"/>
          </p:nvPr>
        </p:nvSpPr>
        <p:spPr>
          <a:xfrm>
            <a:off x="593759" y="1365764"/>
            <a:ext cx="11004482" cy="4539736"/>
          </a:xfrm>
        </p:spPr>
        <p:txBody>
          <a:bodyPr/>
          <a:lstStyle>
            <a:lvl1pPr>
              <a:defRPr sz="1452" b="1">
                <a:solidFill>
                  <a:schemeClr val="tx2"/>
                </a:solidFill>
                <a:latin typeface="+mj-lt"/>
              </a:defRPr>
            </a:lvl1pPr>
            <a:lvl2pPr>
              <a:defRPr sz="1400"/>
            </a:lvl2pPr>
          </a:lstStyle>
          <a:p>
            <a:pPr lvl="0"/>
            <a:r>
              <a:rPr lang="en-GB"/>
              <a:t>Click to edit Master text styles</a:t>
            </a:r>
          </a:p>
          <a:p>
            <a:pPr lvl="1"/>
            <a:r>
              <a:rPr lang="en-GB"/>
              <a:t>Second level</a:t>
            </a:r>
          </a:p>
        </p:txBody>
      </p:sp>
      <p:sp>
        <p:nvSpPr>
          <p:cNvPr id="15" name="Footer Placeholder 46">
            <a:extLst>
              <a:ext uri="{FF2B5EF4-FFF2-40B4-BE49-F238E27FC236}">
                <a16:creationId xmlns:a16="http://schemas.microsoft.com/office/drawing/2014/main" id="{BEA5FC78-ED87-46EE-B820-B54D53E1B93A}"/>
              </a:ext>
            </a:extLst>
          </p:cNvPr>
          <p:cNvSpPr>
            <a:spLocks noGrp="1"/>
          </p:cNvSpPr>
          <p:nvPr>
            <p:ph type="ftr" sz="quarter" idx="3"/>
          </p:nvPr>
        </p:nvSpPr>
        <p:spPr>
          <a:xfrm>
            <a:off x="657167" y="6489979"/>
            <a:ext cx="3086100" cy="332852"/>
          </a:xfrm>
          <a:prstGeom prst="rect">
            <a:avLst/>
          </a:prstGeom>
        </p:spPr>
        <p:txBody>
          <a:bodyPr/>
          <a:lstStyle/>
          <a:p>
            <a:r>
              <a:rPr lang="en-GB"/>
              <a:t>Devon Plan - Handover Pack</a:t>
            </a:r>
            <a:endParaRPr lang="en-US"/>
          </a:p>
        </p:txBody>
      </p:sp>
      <p:sp>
        <p:nvSpPr>
          <p:cNvPr id="16" name="Slide Number Placeholder 47">
            <a:extLst>
              <a:ext uri="{FF2B5EF4-FFF2-40B4-BE49-F238E27FC236}">
                <a16:creationId xmlns:a16="http://schemas.microsoft.com/office/drawing/2014/main" id="{52FD46CC-6916-2522-9679-D388D369DDD6}"/>
              </a:ext>
            </a:extLst>
          </p:cNvPr>
          <p:cNvSpPr>
            <a:spLocks noGrp="1"/>
          </p:cNvSpPr>
          <p:nvPr>
            <p:ph type="sldNum" sz="quarter" idx="4"/>
          </p:nvPr>
        </p:nvSpPr>
        <p:spPr>
          <a:xfrm>
            <a:off x="0" y="6489979"/>
            <a:ext cx="715783" cy="332852"/>
          </a:xfrm>
          <a:prstGeom prst="rect">
            <a:avLst/>
          </a:prstGeom>
        </p:spPr>
        <p:txBody>
          <a:bodyPr/>
          <a:lstStyle/>
          <a:p>
            <a:pPr algn="r"/>
            <a:fld id="{A39F007A-6242-604F-950E-EFB4F4A5BB5C}" type="slidenum">
              <a:rPr lang="en-US" smtClean="0"/>
              <a:pPr algn="r"/>
              <a:t>‹#›</a:t>
            </a:fld>
            <a:r>
              <a:rPr lang="en-US" b="1"/>
              <a:t> </a:t>
            </a:r>
            <a:r>
              <a:rPr lang="en-US" b="1">
                <a:solidFill>
                  <a:schemeClr val="accent2"/>
                </a:solidFill>
              </a:rPr>
              <a:t>|</a:t>
            </a:r>
          </a:p>
        </p:txBody>
      </p:sp>
    </p:spTree>
    <p:extLst>
      <p:ext uri="{BB962C8B-B14F-4D97-AF65-F5344CB8AC3E}">
        <p14:creationId xmlns:p14="http://schemas.microsoft.com/office/powerpoint/2010/main" val="3843496021"/>
      </p:ext>
    </p:extLst>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cSld name="1_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23F97-44C6-F6B8-68C6-229F9F1CEE4D}"/>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1D1BB93-49D5-EEB2-CE34-FD431B8A7DA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65F01FA-C5E7-27E1-9B4F-B80826921F2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FEC66449-BB5B-8C99-39E1-9AE117E747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6E625A7C-6A2A-F802-0DD0-9D696C0E3F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FE3E1A9-3586-8FEA-ED7A-14FF7165A9FE}"/>
              </a:ext>
            </a:extLst>
          </p:cNvPr>
          <p:cNvSpPr>
            <a:spLocks noGrp="1"/>
          </p:cNvSpPr>
          <p:nvPr>
            <p:ph type="dt" sz="half" idx="10"/>
          </p:nvPr>
        </p:nvSpPr>
        <p:spPr/>
        <p:txBody>
          <a:bodyPr/>
          <a:lstStyle/>
          <a:p>
            <a:fld id="{9BE281F5-43D5-4618-BE82-6189532009E6}" type="datetimeFigureOut">
              <a:rPr lang="en-GB" smtClean="0"/>
              <a:t>11/08/2023</a:t>
            </a:fld>
            <a:endParaRPr lang="en-GB"/>
          </a:p>
        </p:txBody>
      </p:sp>
      <p:sp>
        <p:nvSpPr>
          <p:cNvPr id="8" name="Footer Placeholder 7">
            <a:extLst>
              <a:ext uri="{FF2B5EF4-FFF2-40B4-BE49-F238E27FC236}">
                <a16:creationId xmlns:a16="http://schemas.microsoft.com/office/drawing/2014/main" id="{197C1966-ED70-1511-7AAE-215A2B3AB8E3}"/>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D546EF6B-BCFB-7A74-7B63-15A2BBBCB287}"/>
              </a:ext>
            </a:extLst>
          </p:cNvPr>
          <p:cNvSpPr>
            <a:spLocks noGrp="1"/>
          </p:cNvSpPr>
          <p:nvPr>
            <p:ph type="sldNum" sz="quarter" idx="12"/>
          </p:nvPr>
        </p:nvSpPr>
        <p:spPr/>
        <p:txBody>
          <a:bodyPr/>
          <a:lstStyle/>
          <a:p>
            <a:fld id="{84588971-1290-4A03-BB8E-DC223DA6E983}" type="slidenum">
              <a:rPr lang="en-GB" smtClean="0"/>
              <a:t>‹#›</a:t>
            </a:fld>
            <a:endParaRPr lang="en-GB"/>
          </a:p>
        </p:txBody>
      </p:sp>
    </p:spTree>
    <p:extLst>
      <p:ext uri="{BB962C8B-B14F-4D97-AF65-F5344CB8AC3E}">
        <p14:creationId xmlns:p14="http://schemas.microsoft.com/office/powerpoint/2010/main" val="4226266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bg>
      <p:bgPr>
        <a:solidFill>
          <a:schemeClr val="accent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659ECC1-DBC9-4ADF-9D5C-6D23E6DB0AE5}"/>
              </a:ext>
            </a:extLst>
          </p:cNvPr>
          <p:cNvSpPr/>
          <p:nvPr userDrawn="1"/>
        </p:nvSpPr>
        <p:spPr>
          <a:xfrm>
            <a:off x="0" y="2"/>
            <a:ext cx="12192000" cy="5685251"/>
          </a:xfrm>
          <a:prstGeom prst="rect">
            <a:avLst/>
          </a:prstGeom>
          <a:gradFill>
            <a:gsLst>
              <a:gs pos="65000">
                <a:schemeClr val="accent1"/>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p>
        </p:txBody>
      </p:sp>
      <p:grpSp>
        <p:nvGrpSpPr>
          <p:cNvPr id="9" name="Group 8">
            <a:extLst>
              <a:ext uri="{FF2B5EF4-FFF2-40B4-BE49-F238E27FC236}">
                <a16:creationId xmlns:a16="http://schemas.microsoft.com/office/drawing/2014/main" id="{4A71BF71-F3A9-4640-AE19-71CAC440A37F}"/>
              </a:ext>
            </a:extLst>
          </p:cNvPr>
          <p:cNvGrpSpPr/>
          <p:nvPr userDrawn="1"/>
        </p:nvGrpSpPr>
        <p:grpSpPr>
          <a:xfrm>
            <a:off x="0" y="5201225"/>
            <a:ext cx="12192000" cy="1656777"/>
            <a:chOff x="0" y="9031932"/>
            <a:chExt cx="18288000" cy="2485166"/>
          </a:xfrm>
        </p:grpSpPr>
        <p:sp>
          <p:nvSpPr>
            <p:cNvPr id="10" name="Rectangle 9">
              <a:extLst>
                <a:ext uri="{FF2B5EF4-FFF2-40B4-BE49-F238E27FC236}">
                  <a16:creationId xmlns:a16="http://schemas.microsoft.com/office/drawing/2014/main" id="{3155A358-E79E-4312-86E6-99C36DAE9161}"/>
                </a:ext>
              </a:extLst>
            </p:cNvPr>
            <p:cNvSpPr/>
            <p:nvPr userDrawn="1"/>
          </p:nvSpPr>
          <p:spPr>
            <a:xfrm>
              <a:off x="0" y="9607835"/>
              <a:ext cx="18288000" cy="1909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p>
          </p:txBody>
        </p:sp>
        <p:sp>
          <p:nvSpPr>
            <p:cNvPr id="11" name="Rectangle 10">
              <a:extLst>
                <a:ext uri="{FF2B5EF4-FFF2-40B4-BE49-F238E27FC236}">
                  <a16:creationId xmlns:a16="http://schemas.microsoft.com/office/drawing/2014/main" id="{C58C3094-8B18-4F39-9F86-2A52EEF05DCA}"/>
                </a:ext>
              </a:extLst>
            </p:cNvPr>
            <p:cNvSpPr/>
            <p:nvPr userDrawn="1"/>
          </p:nvSpPr>
          <p:spPr>
            <a:xfrm>
              <a:off x="0" y="9031932"/>
              <a:ext cx="1799184" cy="10801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900"/>
            </a:p>
          </p:txBody>
        </p:sp>
      </p:grpSp>
      <p:sp>
        <p:nvSpPr>
          <p:cNvPr id="2" name="Title 1"/>
          <p:cNvSpPr>
            <a:spLocks noGrp="1"/>
          </p:cNvSpPr>
          <p:nvPr>
            <p:ph type="ctrTitle"/>
          </p:nvPr>
        </p:nvSpPr>
        <p:spPr>
          <a:xfrm>
            <a:off x="914400" y="1748816"/>
            <a:ext cx="10363200" cy="1470025"/>
          </a:xfrm>
        </p:spPr>
        <p:txBody>
          <a:bodyPr/>
          <a:lstStyle>
            <a:lvl1pPr>
              <a:defRPr>
                <a:solidFill>
                  <a:schemeClr val="bg1"/>
                </a:solidFill>
              </a:defRPr>
            </a:lvl1pPr>
          </a:lstStyle>
          <a:p>
            <a:r>
              <a:rPr lang="en-US"/>
              <a:t>Click to edit Master title style</a:t>
            </a:r>
            <a:endParaRPr lang="en-GB"/>
          </a:p>
        </p:txBody>
      </p:sp>
      <p:sp>
        <p:nvSpPr>
          <p:cNvPr id="3" name="Subtitle 2"/>
          <p:cNvSpPr>
            <a:spLocks noGrp="1"/>
          </p:cNvSpPr>
          <p:nvPr>
            <p:ph type="subTitle" idx="1"/>
          </p:nvPr>
        </p:nvSpPr>
        <p:spPr>
          <a:xfrm>
            <a:off x="911424" y="3504587"/>
            <a:ext cx="10363200" cy="625477"/>
          </a:xfrm>
        </p:spPr>
        <p:txBody>
          <a:bodyPr/>
          <a:lstStyle>
            <a:lvl1pPr marL="0" indent="0" algn="l">
              <a:buNone/>
              <a:defRPr>
                <a:solidFill>
                  <a:schemeClr val="bg1"/>
                </a:solidFill>
              </a:defRPr>
            </a:lvl1pPr>
            <a:lvl2pPr marL="457223" indent="0" algn="ctr">
              <a:buNone/>
              <a:defRPr>
                <a:solidFill>
                  <a:schemeClr val="tx1">
                    <a:tint val="75000"/>
                  </a:schemeClr>
                </a:solidFill>
              </a:defRPr>
            </a:lvl2pPr>
            <a:lvl3pPr marL="914446" indent="0" algn="ctr">
              <a:buNone/>
              <a:defRPr>
                <a:solidFill>
                  <a:schemeClr val="tx1">
                    <a:tint val="75000"/>
                  </a:schemeClr>
                </a:solidFill>
              </a:defRPr>
            </a:lvl3pPr>
            <a:lvl4pPr marL="1371668" indent="0" algn="ctr">
              <a:buNone/>
              <a:defRPr>
                <a:solidFill>
                  <a:schemeClr val="tx1">
                    <a:tint val="75000"/>
                  </a:schemeClr>
                </a:solidFill>
              </a:defRPr>
            </a:lvl4pPr>
            <a:lvl5pPr marL="1828892" indent="0" algn="ctr">
              <a:buNone/>
              <a:defRPr>
                <a:solidFill>
                  <a:schemeClr val="tx1">
                    <a:tint val="75000"/>
                  </a:schemeClr>
                </a:solidFill>
              </a:defRPr>
            </a:lvl5pPr>
            <a:lvl6pPr marL="2286114" indent="0" algn="ctr">
              <a:buNone/>
              <a:defRPr>
                <a:solidFill>
                  <a:schemeClr val="tx1">
                    <a:tint val="75000"/>
                  </a:schemeClr>
                </a:solidFill>
              </a:defRPr>
            </a:lvl6pPr>
            <a:lvl7pPr marL="2743337" indent="0" algn="ctr">
              <a:buNone/>
              <a:defRPr>
                <a:solidFill>
                  <a:schemeClr val="tx1">
                    <a:tint val="75000"/>
                  </a:schemeClr>
                </a:solidFill>
              </a:defRPr>
            </a:lvl7pPr>
            <a:lvl8pPr marL="3200560" indent="0" algn="ctr">
              <a:buNone/>
              <a:defRPr>
                <a:solidFill>
                  <a:schemeClr val="tx1">
                    <a:tint val="75000"/>
                  </a:schemeClr>
                </a:solidFill>
              </a:defRPr>
            </a:lvl8pPr>
            <a:lvl9pPr marL="3657783" indent="0" algn="ctr">
              <a:buNone/>
              <a:defRPr>
                <a:solidFill>
                  <a:schemeClr val="tx1">
                    <a:tint val="75000"/>
                  </a:schemeClr>
                </a:solidFill>
              </a:defRPr>
            </a:lvl9pPr>
          </a:lstStyle>
          <a:p>
            <a:r>
              <a:rPr lang="en-US"/>
              <a:t>Click to edit Master subtitle style</a:t>
            </a:r>
            <a:endParaRPr lang="en-GB"/>
          </a:p>
        </p:txBody>
      </p:sp>
      <p:pic>
        <p:nvPicPr>
          <p:cNvPr id="8" name="Picture 2" descr="C:\Data\Editor\Pictures\NEW Devon CCG\General\Graphic Design\logos\NHS Devon CCG\NHS Devon CCG logo - WHITE.png"/>
          <p:cNvPicPr>
            <a:picLocks noChangeAspect="1" noChangeArrowheads="1"/>
          </p:cNvPicPr>
          <p:nvPr userDrawn="1"/>
        </p:nvPicPr>
        <p:blipFill rotWithShape="1">
          <a:blip r:embed="rId2" cstate="print">
            <a:extLst>
              <a:ext uri="{28A0092B-C50C-407E-A947-70E740481C1C}">
                <a14:useLocalDpi xmlns:a14="http://schemas.microsoft.com/office/drawing/2010/main" val="0"/>
              </a:ext>
            </a:extLst>
          </a:blip>
          <a:srcRect b="20164"/>
          <a:stretch/>
        </p:blipFill>
        <p:spPr bwMode="auto">
          <a:xfrm>
            <a:off x="9264352" y="452776"/>
            <a:ext cx="2515451" cy="766424"/>
          </a:xfrm>
          <a:prstGeom prst="rect">
            <a:avLst/>
          </a:prstGeom>
          <a:noFill/>
          <a:extLst>
            <a:ext uri="{909E8E84-426E-40DD-AFC4-6F175D3DCCD1}">
              <a14:hiddenFill xmlns:a14="http://schemas.microsoft.com/office/drawing/2010/main">
                <a:solidFill>
                  <a:srgbClr val="FFFFFF"/>
                </a:solidFill>
              </a14:hiddenFill>
            </a:ext>
          </a:extLst>
        </p:spPr>
      </p:pic>
      <p:pic>
        <p:nvPicPr>
          <p:cNvPr id="18" name="Graphic 17">
            <a:extLst>
              <a:ext uri="{FF2B5EF4-FFF2-40B4-BE49-F238E27FC236}">
                <a16:creationId xmlns:a16="http://schemas.microsoft.com/office/drawing/2014/main" id="{030A01FF-58A4-4C3A-8AEC-47F836FF3570}"/>
              </a:ext>
            </a:extLst>
          </p:cNvPr>
          <p:cNvPicPr>
            <a:picLocks noChangeAspect="1"/>
          </p:cNvPicPr>
          <p:nvPr userDrawn="1"/>
        </p:nvPicPr>
        <p:blipFill>
          <a:blip r:embed="rId3">
            <a:extLst>
              <a:ext uri="{96DAC541-7B7A-43D3-8B79-37D633B846F1}">
                <asvg:svgBlip xmlns:asvg="http://schemas.microsoft.com/office/drawing/2016/SVG/main" r:embed="rId4"/>
              </a:ext>
            </a:extLst>
          </a:blip>
          <a:stretch>
            <a:fillRect/>
          </a:stretch>
        </p:blipFill>
        <p:spPr>
          <a:xfrm>
            <a:off x="287357" y="6184845"/>
            <a:ext cx="2326015" cy="432000"/>
          </a:xfrm>
          <a:prstGeom prst="rect">
            <a:avLst/>
          </a:prstGeom>
        </p:spPr>
      </p:pic>
      <p:sp>
        <p:nvSpPr>
          <p:cNvPr id="20" name="TextBox 19">
            <a:extLst>
              <a:ext uri="{FF2B5EF4-FFF2-40B4-BE49-F238E27FC236}">
                <a16:creationId xmlns:a16="http://schemas.microsoft.com/office/drawing/2014/main" id="{C662FF2A-5CAC-4742-B0EA-0A8499F20041}"/>
              </a:ext>
            </a:extLst>
          </p:cNvPr>
          <p:cNvSpPr txBox="1"/>
          <p:nvPr userDrawn="1"/>
        </p:nvSpPr>
        <p:spPr>
          <a:xfrm>
            <a:off x="2900726" y="6309322"/>
            <a:ext cx="9003921" cy="238527"/>
          </a:xfrm>
          <a:prstGeom prst="rect">
            <a:avLst/>
          </a:prstGeom>
          <a:noFill/>
        </p:spPr>
        <p:txBody>
          <a:bodyPr wrap="square">
            <a:spAutoFit/>
          </a:bodyPr>
          <a:lstStyle/>
          <a:p>
            <a:pPr marR="0" algn="l" rtl="0"/>
            <a:r>
              <a:rPr lang="en-GB" sz="950" b="0"/>
              <a:t>Proud to be part of One Devon: NHS and CARE working with communities and local organisations to improve people’s lives</a:t>
            </a:r>
          </a:p>
        </p:txBody>
      </p:sp>
      <p:pic>
        <p:nvPicPr>
          <p:cNvPr id="14" name="Picture 13" descr="A picture containing text&#10;&#10;Description automatically generated">
            <a:extLst>
              <a:ext uri="{FF2B5EF4-FFF2-40B4-BE49-F238E27FC236}">
                <a16:creationId xmlns:a16="http://schemas.microsoft.com/office/drawing/2014/main" id="{ADEB44D4-BCE7-41A0-82E9-BA786AE71394}"/>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0" y="3679109"/>
            <a:ext cx="12192000" cy="2363705"/>
          </a:xfrm>
          <a:prstGeom prst="rect">
            <a:avLst/>
          </a:prstGeom>
        </p:spPr>
      </p:pic>
    </p:spTree>
    <p:extLst>
      <p:ext uri="{BB962C8B-B14F-4D97-AF65-F5344CB8AC3E}">
        <p14:creationId xmlns:p14="http://schemas.microsoft.com/office/powerpoint/2010/main" val="29483526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40"/>
            <a:ext cx="10972800" cy="658085"/>
          </a:xfrm>
        </p:spPr>
        <p:txBody>
          <a:bodyPr>
            <a:normAutofit/>
          </a:bodyPr>
          <a:lstStyle>
            <a:lvl1pPr>
              <a:defRPr sz="2501"/>
            </a:lvl1pPr>
          </a:lstStyle>
          <a:p>
            <a:r>
              <a:rPr lang="en-US"/>
              <a:t>Click to edit Master title style</a:t>
            </a:r>
            <a:endParaRPr lang="en-GB"/>
          </a:p>
        </p:txBody>
      </p:sp>
      <p:sp>
        <p:nvSpPr>
          <p:cNvPr id="3" name="Content Placeholder 2"/>
          <p:cNvSpPr>
            <a:spLocks noGrp="1"/>
          </p:cNvSpPr>
          <p:nvPr>
            <p:ph idx="1"/>
          </p:nvPr>
        </p:nvSpPr>
        <p:spPr/>
        <p:txBody>
          <a:bodyPr/>
          <a:lstStyle>
            <a:lvl1pPr>
              <a:buClr>
                <a:schemeClr val="accent1"/>
              </a:buClr>
              <a:defRPr sz="1600"/>
            </a:lvl1pPr>
          </a:lstStyle>
          <a:p>
            <a:pPr lvl="0"/>
            <a:r>
              <a:rPr lang="en-US"/>
              <a:t>Click to edit Master text styles</a:t>
            </a:r>
          </a:p>
        </p:txBody>
      </p:sp>
      <p:sp>
        <p:nvSpPr>
          <p:cNvPr id="5" name="Text Placeholder 4">
            <a:extLst>
              <a:ext uri="{FF2B5EF4-FFF2-40B4-BE49-F238E27FC236}">
                <a16:creationId xmlns:a16="http://schemas.microsoft.com/office/drawing/2014/main" id="{DFB14B4C-E788-404F-AEAE-CE1C68411D47}"/>
              </a:ext>
            </a:extLst>
          </p:cNvPr>
          <p:cNvSpPr>
            <a:spLocks noGrp="1"/>
          </p:cNvSpPr>
          <p:nvPr>
            <p:ph type="body" sz="quarter" idx="10"/>
          </p:nvPr>
        </p:nvSpPr>
        <p:spPr>
          <a:xfrm>
            <a:off x="609600" y="836713"/>
            <a:ext cx="10972800" cy="288827"/>
          </a:xfrm>
        </p:spPr>
        <p:txBody>
          <a:bodyPr/>
          <a:lstStyle>
            <a:lvl1pPr marL="0" indent="0">
              <a:buNone/>
              <a:defRPr sz="1400" b="1">
                <a:solidFill>
                  <a:schemeClr val="accent2"/>
                </a:solidFill>
              </a:defRPr>
            </a:lvl1pPr>
          </a:lstStyle>
          <a:p>
            <a:pPr lvl="0"/>
            <a:r>
              <a:rPr lang="en-US"/>
              <a:t>Click to edit Master text styles</a:t>
            </a:r>
            <a:endParaRPr lang="en-GB"/>
          </a:p>
        </p:txBody>
      </p:sp>
      <p:pic>
        <p:nvPicPr>
          <p:cNvPr id="9" name="Picture 8">
            <a:extLst>
              <a:ext uri="{FF2B5EF4-FFF2-40B4-BE49-F238E27FC236}">
                <a16:creationId xmlns:a16="http://schemas.microsoft.com/office/drawing/2014/main" id="{8CF811B0-8A02-4BEA-BF81-67BCC56BA00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806916"/>
            <a:ext cx="12192000" cy="1174481"/>
          </a:xfrm>
          <a:prstGeom prst="rect">
            <a:avLst/>
          </a:prstGeom>
        </p:spPr>
      </p:pic>
    </p:spTree>
    <p:extLst>
      <p:ext uri="{BB962C8B-B14F-4D97-AF65-F5344CB8AC3E}">
        <p14:creationId xmlns:p14="http://schemas.microsoft.com/office/powerpoint/2010/main" val="33990247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bg>
      <p:bgPr>
        <a:solidFill>
          <a:schemeClr val="accent1"/>
        </a:solidFill>
        <a:effectLst/>
      </p:bgPr>
    </p:bg>
    <p:spTree>
      <p:nvGrpSpPr>
        <p:cNvPr id="1" name=""/>
        <p:cNvGrpSpPr/>
        <p:nvPr/>
      </p:nvGrpSpPr>
      <p:grpSpPr>
        <a:xfrm>
          <a:off x="0" y="0"/>
          <a:ext cx="0" cy="0"/>
          <a:chOff x="0" y="0"/>
          <a:chExt cx="0" cy="0"/>
        </a:xfrm>
      </p:grpSpPr>
      <p:pic>
        <p:nvPicPr>
          <p:cNvPr id="7" name="Picture 2" descr="A Cork Board /Notice Board Texture. Stock Photo, Picture And Royalty Free  Image. Image 20311763.">
            <a:extLst>
              <a:ext uri="{FF2B5EF4-FFF2-40B4-BE49-F238E27FC236}">
                <a16:creationId xmlns:a16="http://schemas.microsoft.com/office/drawing/2014/main" id="{F6860F16-43CD-4936-9B40-FAE4D24A8046}"/>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507437"/>
            <a:ext cx="12210328" cy="8133524"/>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A74F4C48-11A7-4912-AEF9-C2BAB93E4C2C}"/>
              </a:ext>
            </a:extLst>
          </p:cNvPr>
          <p:cNvSpPr/>
          <p:nvPr userDrawn="1"/>
        </p:nvSpPr>
        <p:spPr>
          <a:xfrm>
            <a:off x="-18328" y="-523147"/>
            <a:ext cx="12228656" cy="8149233"/>
          </a:xfrm>
          <a:prstGeom prst="rect">
            <a:avLst/>
          </a:prstGeom>
          <a:solidFill>
            <a:schemeClr val="bg1">
              <a:alpha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600"/>
          </a:p>
        </p:txBody>
      </p:sp>
      <p:sp>
        <p:nvSpPr>
          <p:cNvPr id="2" name="Title 1"/>
          <p:cNvSpPr>
            <a:spLocks noGrp="1"/>
          </p:cNvSpPr>
          <p:nvPr>
            <p:ph type="title"/>
          </p:nvPr>
        </p:nvSpPr>
        <p:spPr>
          <a:xfrm>
            <a:off x="609600" y="274640"/>
            <a:ext cx="10972800" cy="658085"/>
          </a:xfrm>
        </p:spPr>
        <p:txBody>
          <a:bodyPr>
            <a:noAutofit/>
          </a:bodyPr>
          <a:lstStyle>
            <a:lvl1pPr>
              <a:defRPr lang="en-GB" sz="2801" dirty="0"/>
            </a:lvl1pPr>
          </a:lstStyle>
          <a:p>
            <a:r>
              <a:rPr lang="en-US"/>
              <a:t>Click to edit Master title style</a:t>
            </a:r>
            <a:endParaRPr lang="en-GB"/>
          </a:p>
        </p:txBody>
      </p:sp>
      <p:sp>
        <p:nvSpPr>
          <p:cNvPr id="8" name="Text Placeholder 4">
            <a:extLst>
              <a:ext uri="{FF2B5EF4-FFF2-40B4-BE49-F238E27FC236}">
                <a16:creationId xmlns:a16="http://schemas.microsoft.com/office/drawing/2014/main" id="{505C5944-20DC-4DAD-B7F3-E5566A725F10}"/>
              </a:ext>
            </a:extLst>
          </p:cNvPr>
          <p:cNvSpPr>
            <a:spLocks noGrp="1"/>
          </p:cNvSpPr>
          <p:nvPr>
            <p:ph type="body" sz="quarter" idx="10"/>
          </p:nvPr>
        </p:nvSpPr>
        <p:spPr>
          <a:xfrm>
            <a:off x="609600" y="836713"/>
            <a:ext cx="10972800" cy="288827"/>
          </a:xfrm>
        </p:spPr>
        <p:txBody>
          <a:bodyPr/>
          <a:lstStyle>
            <a:lvl1pPr marL="0" indent="0">
              <a:buNone/>
              <a:defRPr sz="1400" b="1">
                <a:solidFill>
                  <a:schemeClr val="accent2"/>
                </a:solidFill>
              </a:defRPr>
            </a:lvl1pPr>
          </a:lstStyle>
          <a:p>
            <a:pPr lvl="0"/>
            <a:r>
              <a:rPr lang="en-US"/>
              <a:t>Click to edit Master text styles</a:t>
            </a:r>
            <a:endParaRPr lang="en-GB"/>
          </a:p>
        </p:txBody>
      </p:sp>
      <p:pic>
        <p:nvPicPr>
          <p:cNvPr id="6" name="Picture 5">
            <a:extLst>
              <a:ext uri="{FF2B5EF4-FFF2-40B4-BE49-F238E27FC236}">
                <a16:creationId xmlns:a16="http://schemas.microsoft.com/office/drawing/2014/main" id="{C99585ED-6580-4A6F-84C8-AB3E0C9E8EAD}"/>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5806916"/>
            <a:ext cx="12192000" cy="1174481"/>
          </a:xfrm>
          <a:prstGeom prst="rect">
            <a:avLst/>
          </a:prstGeom>
        </p:spPr>
      </p:pic>
    </p:spTree>
    <p:extLst>
      <p:ext uri="{BB962C8B-B14F-4D97-AF65-F5344CB8AC3E}">
        <p14:creationId xmlns:p14="http://schemas.microsoft.com/office/powerpoint/2010/main" val="34303308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40"/>
            <a:ext cx="10972800" cy="658085"/>
          </a:xfrm>
        </p:spPr>
        <p:txBody>
          <a:bodyPr>
            <a:normAutofit/>
          </a:bodyPr>
          <a:lstStyle>
            <a:lvl1pPr>
              <a:defRPr sz="2501"/>
            </a:lvl1pPr>
          </a:lstStyle>
          <a:p>
            <a:r>
              <a:rPr lang="en-US"/>
              <a:t>Click to edit Master title style</a:t>
            </a:r>
            <a:endParaRPr lang="en-GB"/>
          </a:p>
        </p:txBody>
      </p:sp>
      <p:sp>
        <p:nvSpPr>
          <p:cNvPr id="3" name="Text Placeholder 2"/>
          <p:cNvSpPr>
            <a:spLocks noGrp="1"/>
          </p:cNvSpPr>
          <p:nvPr>
            <p:ph type="body" idx="1"/>
          </p:nvPr>
        </p:nvSpPr>
        <p:spPr>
          <a:xfrm>
            <a:off x="609600" y="1412778"/>
            <a:ext cx="5386917" cy="639763"/>
          </a:xfrm>
        </p:spPr>
        <p:txBody>
          <a:bodyPr anchor="ctr"/>
          <a:lstStyle>
            <a:lvl1pPr marL="0" indent="0">
              <a:buNone/>
              <a:defRPr sz="1600" b="1">
                <a:solidFill>
                  <a:schemeClr val="accent2"/>
                </a:solidFill>
              </a:defRPr>
            </a:lvl1pPr>
            <a:lvl2pPr marL="457223" indent="0">
              <a:buNone/>
              <a:defRPr sz="2000" b="1"/>
            </a:lvl2pPr>
            <a:lvl3pPr marL="914446" indent="0">
              <a:buNone/>
              <a:defRPr sz="1800" b="1"/>
            </a:lvl3pPr>
            <a:lvl4pPr marL="1371668" indent="0">
              <a:buNone/>
              <a:defRPr sz="1600" b="1"/>
            </a:lvl4pPr>
            <a:lvl5pPr marL="1828892"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600"/>
            </a:lvl1pPr>
            <a:lvl2pPr>
              <a:defRPr sz="16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p:txBody>
      </p:sp>
      <p:sp>
        <p:nvSpPr>
          <p:cNvPr id="5" name="Text Placeholder 4"/>
          <p:cNvSpPr>
            <a:spLocks noGrp="1"/>
          </p:cNvSpPr>
          <p:nvPr>
            <p:ph type="body" sz="quarter" idx="3"/>
          </p:nvPr>
        </p:nvSpPr>
        <p:spPr>
          <a:xfrm>
            <a:off x="6193370" y="1412778"/>
            <a:ext cx="5389033" cy="639763"/>
          </a:xfrm>
        </p:spPr>
        <p:txBody>
          <a:bodyPr anchor="ctr"/>
          <a:lstStyle>
            <a:lvl1pPr marL="0" indent="0">
              <a:buNone/>
              <a:defRPr sz="1600" b="1">
                <a:solidFill>
                  <a:schemeClr val="accent2"/>
                </a:solidFill>
              </a:defRPr>
            </a:lvl1pPr>
            <a:lvl2pPr marL="457223" indent="0">
              <a:buNone/>
              <a:defRPr sz="2000" b="1"/>
            </a:lvl2pPr>
            <a:lvl3pPr marL="914446" indent="0">
              <a:buNone/>
              <a:defRPr sz="1800" b="1"/>
            </a:lvl3pPr>
            <a:lvl4pPr marL="1371668" indent="0">
              <a:buNone/>
              <a:defRPr sz="1600" b="1"/>
            </a:lvl4pPr>
            <a:lvl5pPr marL="1828892" indent="0">
              <a:buNone/>
              <a:defRPr sz="1600" b="1"/>
            </a:lvl5pPr>
            <a:lvl6pPr marL="2286114" indent="0">
              <a:buNone/>
              <a:defRPr sz="1600" b="1"/>
            </a:lvl6pPr>
            <a:lvl7pPr marL="2743337" indent="0">
              <a:buNone/>
              <a:defRPr sz="1600" b="1"/>
            </a:lvl7pPr>
            <a:lvl8pPr marL="3200560" indent="0">
              <a:buNone/>
              <a:defRPr sz="1600" b="1"/>
            </a:lvl8pPr>
            <a:lvl9pPr marL="3657783"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16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a:t>Click to edit Master text styles</a:t>
            </a:r>
          </a:p>
        </p:txBody>
      </p:sp>
      <p:sp>
        <p:nvSpPr>
          <p:cNvPr id="7" name="Text Placeholder 4">
            <a:extLst>
              <a:ext uri="{FF2B5EF4-FFF2-40B4-BE49-F238E27FC236}">
                <a16:creationId xmlns:a16="http://schemas.microsoft.com/office/drawing/2014/main" id="{866AB324-9D71-4FC7-AA35-25A0030BFB9C}"/>
              </a:ext>
            </a:extLst>
          </p:cNvPr>
          <p:cNvSpPr>
            <a:spLocks noGrp="1"/>
          </p:cNvSpPr>
          <p:nvPr>
            <p:ph type="body" sz="quarter" idx="10"/>
          </p:nvPr>
        </p:nvSpPr>
        <p:spPr>
          <a:xfrm>
            <a:off x="609600" y="836713"/>
            <a:ext cx="10972800" cy="288827"/>
          </a:xfrm>
        </p:spPr>
        <p:txBody>
          <a:bodyPr/>
          <a:lstStyle>
            <a:lvl1pPr marL="0" indent="0">
              <a:buNone/>
              <a:defRPr sz="1400" b="1">
                <a:solidFill>
                  <a:schemeClr val="accent2"/>
                </a:solidFill>
              </a:defRPr>
            </a:lvl1pPr>
          </a:lstStyle>
          <a:p>
            <a:pPr lvl="0"/>
            <a:r>
              <a:rPr lang="en-US"/>
              <a:t>Click to edit Master text styles</a:t>
            </a:r>
            <a:endParaRPr lang="en-GB"/>
          </a:p>
        </p:txBody>
      </p:sp>
      <p:pic>
        <p:nvPicPr>
          <p:cNvPr id="8" name="Picture 7">
            <a:extLst>
              <a:ext uri="{FF2B5EF4-FFF2-40B4-BE49-F238E27FC236}">
                <a16:creationId xmlns:a16="http://schemas.microsoft.com/office/drawing/2014/main" id="{65BB7616-1194-4C68-A1F2-088C18D3A38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806916"/>
            <a:ext cx="12192000" cy="1174481"/>
          </a:xfrm>
          <a:prstGeom prst="rect">
            <a:avLst/>
          </a:prstGeom>
        </p:spPr>
      </p:pic>
    </p:spTree>
    <p:extLst>
      <p:ext uri="{BB962C8B-B14F-4D97-AF65-F5344CB8AC3E}">
        <p14:creationId xmlns:p14="http://schemas.microsoft.com/office/powerpoint/2010/main" val="9244308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12777"/>
            <a:ext cx="5384800" cy="4713388"/>
          </a:xfrm>
        </p:spPr>
        <p:txBody>
          <a:bodyPr/>
          <a:lstStyle>
            <a:lvl1pPr>
              <a:defRPr sz="1600"/>
            </a:lvl1pPr>
            <a:lvl2pPr marL="457223" indent="0">
              <a:buNone/>
              <a:defRPr sz="16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4" name="Content Placeholder 3"/>
          <p:cNvSpPr>
            <a:spLocks noGrp="1"/>
          </p:cNvSpPr>
          <p:nvPr>
            <p:ph sz="half" idx="2"/>
          </p:nvPr>
        </p:nvSpPr>
        <p:spPr>
          <a:xfrm>
            <a:off x="6197600" y="1412777"/>
            <a:ext cx="5384800" cy="4713388"/>
          </a:xfrm>
        </p:spPr>
        <p:txBody>
          <a:bodyPr/>
          <a:lstStyle>
            <a:lvl1pPr>
              <a:defRPr sz="1600"/>
            </a:lvl1pPr>
            <a:lvl2pPr>
              <a:defRPr sz="18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10" name="Title 1"/>
          <p:cNvSpPr>
            <a:spLocks noGrp="1"/>
          </p:cNvSpPr>
          <p:nvPr>
            <p:ph type="title"/>
          </p:nvPr>
        </p:nvSpPr>
        <p:spPr>
          <a:xfrm>
            <a:off x="609600" y="274640"/>
            <a:ext cx="10972800" cy="658085"/>
          </a:xfrm>
        </p:spPr>
        <p:txBody>
          <a:bodyPr>
            <a:normAutofit/>
          </a:bodyPr>
          <a:lstStyle>
            <a:lvl1pPr>
              <a:defRPr sz="2501"/>
            </a:lvl1pPr>
          </a:lstStyle>
          <a:p>
            <a:r>
              <a:rPr lang="en-US"/>
              <a:t>Click to edit Master title style</a:t>
            </a:r>
            <a:endParaRPr lang="en-GB"/>
          </a:p>
        </p:txBody>
      </p:sp>
      <p:pic>
        <p:nvPicPr>
          <p:cNvPr id="5" name="Picture 4">
            <a:extLst>
              <a:ext uri="{FF2B5EF4-FFF2-40B4-BE49-F238E27FC236}">
                <a16:creationId xmlns:a16="http://schemas.microsoft.com/office/drawing/2014/main" id="{A21523FA-1FF0-4714-BF1C-CA235B972B6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806916"/>
            <a:ext cx="12192000" cy="1174481"/>
          </a:xfrm>
          <a:prstGeom prst="rect">
            <a:avLst/>
          </a:prstGeom>
        </p:spPr>
      </p:pic>
    </p:spTree>
    <p:extLst>
      <p:ext uri="{BB962C8B-B14F-4D97-AF65-F5344CB8AC3E}">
        <p14:creationId xmlns:p14="http://schemas.microsoft.com/office/powerpoint/2010/main" val="3630749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40"/>
            <a:ext cx="10972800" cy="658085"/>
          </a:xfrm>
        </p:spPr>
        <p:txBody>
          <a:bodyPr>
            <a:normAutofit/>
          </a:bodyPr>
          <a:lstStyle>
            <a:lvl1pPr>
              <a:defRPr sz="2501"/>
            </a:lvl1pPr>
          </a:lstStyle>
          <a:p>
            <a:r>
              <a:rPr lang="en-US"/>
              <a:t>Click to edit Master title style</a:t>
            </a:r>
            <a:endParaRPr lang="en-GB"/>
          </a:p>
        </p:txBody>
      </p:sp>
      <p:pic>
        <p:nvPicPr>
          <p:cNvPr id="3" name="Picture 2">
            <a:extLst>
              <a:ext uri="{FF2B5EF4-FFF2-40B4-BE49-F238E27FC236}">
                <a16:creationId xmlns:a16="http://schemas.microsoft.com/office/drawing/2014/main" id="{1C47DA4B-9581-4FEA-BD03-65DD0239F26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5806916"/>
            <a:ext cx="12192000" cy="1174481"/>
          </a:xfrm>
          <a:prstGeom prst="rect">
            <a:avLst/>
          </a:prstGeom>
        </p:spPr>
      </p:pic>
    </p:spTree>
    <p:extLst>
      <p:ext uri="{BB962C8B-B14F-4D97-AF65-F5344CB8AC3E}">
        <p14:creationId xmlns:p14="http://schemas.microsoft.com/office/powerpoint/2010/main" val="13066878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94407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Content_Full">
    <p:spTree>
      <p:nvGrpSpPr>
        <p:cNvPr id="1" name=""/>
        <p:cNvGrpSpPr/>
        <p:nvPr/>
      </p:nvGrpSpPr>
      <p:grpSpPr>
        <a:xfrm>
          <a:off x="0" y="0"/>
          <a:ext cx="0" cy="0"/>
          <a:chOff x="0" y="0"/>
          <a:chExt cx="0" cy="0"/>
        </a:xfrm>
      </p:grpSpPr>
      <p:sp>
        <p:nvSpPr>
          <p:cNvPr id="11" name="Text Placeholder 10"/>
          <p:cNvSpPr>
            <a:spLocks noGrp="1"/>
          </p:cNvSpPr>
          <p:nvPr>
            <p:ph type="body" sz="quarter" idx="10"/>
          </p:nvPr>
        </p:nvSpPr>
        <p:spPr>
          <a:xfrm>
            <a:off x="666756" y="404480"/>
            <a:ext cx="10902105" cy="541305"/>
          </a:xfrm>
          <a:prstGeom prst="rect">
            <a:avLst/>
          </a:prstGeom>
        </p:spPr>
        <p:txBody>
          <a:bodyPr vert="horz" lIns="0" tIns="0" rIns="0" bIns="0" anchor="t" anchorCtr="0"/>
          <a:lstStyle>
            <a:lvl1pPr marL="0" indent="0">
              <a:lnSpc>
                <a:spcPct val="100000"/>
              </a:lnSpc>
              <a:spcBef>
                <a:spcPts val="0"/>
              </a:spcBef>
              <a:buNone/>
              <a:defRPr sz="3000" b="1" baseline="0">
                <a:solidFill>
                  <a:srgbClr val="003087"/>
                </a:solidFill>
              </a:defRPr>
            </a:lvl1pPr>
            <a:lvl2pPr marL="457212" indent="0">
              <a:buNone/>
              <a:defRPr sz="2000"/>
            </a:lvl2pPr>
            <a:lvl3pPr marL="914423" indent="0">
              <a:buNone/>
              <a:defRPr sz="2000"/>
            </a:lvl3pPr>
            <a:lvl4pPr marL="1371634" indent="0">
              <a:buNone/>
              <a:defRPr sz="2000"/>
            </a:lvl4pPr>
            <a:lvl5pPr marL="1828846" indent="0">
              <a:buNone/>
              <a:defRPr sz="2000"/>
            </a:lvl5pPr>
          </a:lstStyle>
          <a:p>
            <a:pPr lvl="0"/>
            <a:r>
              <a:rPr lang="en-GB"/>
              <a:t>Click to edit Master text styles</a:t>
            </a:r>
            <a:endParaRPr lang="en-US"/>
          </a:p>
        </p:txBody>
      </p:sp>
      <p:sp>
        <p:nvSpPr>
          <p:cNvPr id="3" name="Text Placeholder 2"/>
          <p:cNvSpPr>
            <a:spLocks noGrp="1"/>
          </p:cNvSpPr>
          <p:nvPr>
            <p:ph type="body" sz="quarter" idx="12"/>
          </p:nvPr>
        </p:nvSpPr>
        <p:spPr>
          <a:xfrm>
            <a:off x="666751" y="1295403"/>
            <a:ext cx="10973152" cy="4702629"/>
          </a:xfrm>
          <a:prstGeom prst="rect">
            <a:avLst/>
          </a:prstGeom>
        </p:spPr>
        <p:txBody>
          <a:bodyPr vert="horz" lIns="0" tIns="0" rIns="0" bIns="0"/>
          <a:lstStyle>
            <a:lvl1pPr marL="285757" indent="-285757">
              <a:lnSpc>
                <a:spcPct val="100000"/>
              </a:lnSpc>
              <a:spcBef>
                <a:spcPts val="0"/>
              </a:spcBef>
              <a:spcAft>
                <a:spcPts val="1000"/>
              </a:spcAft>
              <a:buClr>
                <a:schemeClr val="accent2"/>
              </a:buClr>
              <a:buFont typeface="Wingdings" panose="05000000000000000000" pitchFamily="2" charset="2"/>
              <a:buChar char="§"/>
              <a:defRPr sz="1800" b="0" i="0" baseline="0">
                <a:solidFill>
                  <a:schemeClr val="tx1"/>
                </a:solidFill>
              </a:defRPr>
            </a:lvl1pPr>
            <a:lvl2pPr marL="0" indent="0">
              <a:lnSpc>
                <a:spcPct val="100000"/>
              </a:lnSpc>
              <a:spcBef>
                <a:spcPts val="0"/>
              </a:spcBef>
              <a:spcAft>
                <a:spcPts val="1000"/>
              </a:spcAft>
              <a:buFont typeface="Arial" panose="020B0604020202020204" pitchFamily="34" charset="0"/>
              <a:buNone/>
              <a:defRPr sz="2000" baseline="0">
                <a:solidFill>
                  <a:schemeClr val="tx1"/>
                </a:solidFill>
              </a:defRPr>
            </a:lvl2pPr>
            <a:lvl3pPr marL="0" indent="0">
              <a:lnSpc>
                <a:spcPts val="1900"/>
              </a:lnSpc>
              <a:spcBef>
                <a:spcPts val="0"/>
              </a:spcBef>
              <a:spcAft>
                <a:spcPts val="1000"/>
              </a:spcAft>
              <a:buClr>
                <a:schemeClr val="accent2"/>
              </a:buClr>
              <a:buFont typeface="Arial"/>
              <a:buNone/>
              <a:defRPr sz="1800"/>
            </a:lvl3pPr>
            <a:lvl4pPr marL="0" indent="0">
              <a:lnSpc>
                <a:spcPts val="1900"/>
              </a:lnSpc>
              <a:spcBef>
                <a:spcPts val="0"/>
              </a:spcBef>
              <a:spcAft>
                <a:spcPts val="1000"/>
              </a:spcAft>
              <a:buClr>
                <a:schemeClr val="accent2"/>
              </a:buClr>
              <a:buFont typeface="Arial"/>
              <a:buNone/>
              <a:defRPr sz="1800" baseline="0"/>
            </a:lvl4pPr>
            <a:lvl5pPr marL="177805" indent="-177805">
              <a:lnSpc>
                <a:spcPts val="1500"/>
              </a:lnSpc>
              <a:spcBef>
                <a:spcPts val="0"/>
              </a:spcBef>
              <a:spcAft>
                <a:spcPts val="1000"/>
              </a:spcAft>
              <a:buNone/>
              <a:defRPr sz="1200"/>
            </a:lvl5pPr>
          </a:lstStyle>
          <a:p>
            <a:pPr lvl="0"/>
            <a:r>
              <a:rPr lang="en-GB"/>
              <a:t>Click to edit Master text styles</a:t>
            </a:r>
          </a:p>
        </p:txBody>
      </p:sp>
    </p:spTree>
    <p:extLst>
      <p:ext uri="{BB962C8B-B14F-4D97-AF65-F5344CB8AC3E}">
        <p14:creationId xmlns:p14="http://schemas.microsoft.com/office/powerpoint/2010/main" val="34153199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9"/>
            <a:ext cx="10972800" cy="850107"/>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609600" y="1412779"/>
            <a:ext cx="10972800" cy="4713387"/>
          </a:xfrm>
          <a:prstGeom prst="rect">
            <a:avLst/>
          </a:prstGeom>
        </p:spPr>
        <p:txBody>
          <a:bodyPr vert="horz" lIns="91440" tIns="45720" rIns="91440" bIns="45720" rtlCol="0">
            <a:noAutofit/>
          </a:bodyPr>
          <a:lstStyle/>
          <a:p>
            <a:pPr lvl="0"/>
            <a:r>
              <a:rPr lang="en-US"/>
              <a:t>Click to edit Master text styles</a:t>
            </a:r>
          </a:p>
        </p:txBody>
      </p:sp>
    </p:spTree>
    <p:extLst>
      <p:ext uri="{BB962C8B-B14F-4D97-AF65-F5344CB8AC3E}">
        <p14:creationId xmlns:p14="http://schemas.microsoft.com/office/powerpoint/2010/main" val="32599413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l" defTabSz="914446" rtl="0" eaLnBrk="1" latinLnBrk="0" hangingPunct="1">
        <a:spcBef>
          <a:spcPct val="0"/>
        </a:spcBef>
        <a:buNone/>
        <a:defRPr sz="2501" b="1" kern="1200">
          <a:solidFill>
            <a:srgbClr val="005EB8"/>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17" indent="-342917" algn="l" defTabSz="914446" rtl="0" eaLnBrk="1" latinLnBrk="0" hangingPunct="1">
        <a:spcBef>
          <a:spcPct val="20000"/>
        </a:spcBef>
        <a:buClr>
          <a:schemeClr val="accent1"/>
        </a:buClr>
        <a:buFont typeface="Wingdings" panose="05000000000000000000" pitchFamily="2" charset="2"/>
        <a:buChar char="§"/>
        <a:defRPr sz="1600" kern="1200">
          <a:solidFill>
            <a:schemeClr val="tx1"/>
          </a:solidFill>
          <a:latin typeface="+mn-lt"/>
          <a:ea typeface="+mn-ea"/>
          <a:cs typeface="+mn-cs"/>
        </a:defRPr>
      </a:lvl1pPr>
      <a:lvl2pPr marL="742988" indent="-285764" algn="l" defTabSz="914446" rtl="0" eaLnBrk="1" latinLnBrk="0" hangingPunct="1">
        <a:spcBef>
          <a:spcPct val="20000"/>
        </a:spcBef>
        <a:buClr>
          <a:srgbClr val="009632"/>
        </a:buClr>
        <a:buFont typeface="Arial" panose="020B0604020202020204" pitchFamily="34" charset="0"/>
        <a:buChar char="•"/>
        <a:defRPr sz="1800" kern="1200">
          <a:solidFill>
            <a:schemeClr val="tx1"/>
          </a:solidFill>
          <a:latin typeface="+mn-lt"/>
          <a:ea typeface="+mn-ea"/>
          <a:cs typeface="+mn-cs"/>
        </a:defRPr>
      </a:lvl2pPr>
      <a:lvl3pPr marL="1143057" indent="-228611" algn="l" defTabSz="914446"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3pPr>
      <a:lvl4pPr marL="1600280" indent="-228611" algn="l" defTabSz="914446"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503" indent="-228611" algn="l" defTabSz="914446"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726" indent="-228611" algn="l" defTabSz="91444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949" indent="-228611" algn="l" defTabSz="91444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172" indent="-228611" algn="l" defTabSz="91444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394" indent="-228611" algn="l" defTabSz="914446"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46" rtl="0" eaLnBrk="1" latinLnBrk="0" hangingPunct="1">
        <a:defRPr sz="1800" kern="1200">
          <a:solidFill>
            <a:schemeClr val="tx1"/>
          </a:solidFill>
          <a:latin typeface="+mn-lt"/>
          <a:ea typeface="+mn-ea"/>
          <a:cs typeface="+mn-cs"/>
        </a:defRPr>
      </a:lvl1pPr>
      <a:lvl2pPr marL="457223" algn="l" defTabSz="914446" rtl="0" eaLnBrk="1" latinLnBrk="0" hangingPunct="1">
        <a:defRPr sz="1800" kern="1200">
          <a:solidFill>
            <a:schemeClr val="tx1"/>
          </a:solidFill>
          <a:latin typeface="+mn-lt"/>
          <a:ea typeface="+mn-ea"/>
          <a:cs typeface="+mn-cs"/>
        </a:defRPr>
      </a:lvl2pPr>
      <a:lvl3pPr marL="914446" algn="l" defTabSz="914446" rtl="0" eaLnBrk="1" latinLnBrk="0" hangingPunct="1">
        <a:defRPr sz="1800" kern="1200">
          <a:solidFill>
            <a:schemeClr val="tx1"/>
          </a:solidFill>
          <a:latin typeface="+mn-lt"/>
          <a:ea typeface="+mn-ea"/>
          <a:cs typeface="+mn-cs"/>
        </a:defRPr>
      </a:lvl3pPr>
      <a:lvl4pPr marL="1371668" algn="l" defTabSz="914446" rtl="0" eaLnBrk="1" latinLnBrk="0" hangingPunct="1">
        <a:defRPr sz="1800" kern="1200">
          <a:solidFill>
            <a:schemeClr val="tx1"/>
          </a:solidFill>
          <a:latin typeface="+mn-lt"/>
          <a:ea typeface="+mn-ea"/>
          <a:cs typeface="+mn-cs"/>
        </a:defRPr>
      </a:lvl4pPr>
      <a:lvl5pPr marL="1828892" algn="l" defTabSz="914446" rtl="0" eaLnBrk="1" latinLnBrk="0" hangingPunct="1">
        <a:defRPr sz="1800" kern="1200">
          <a:solidFill>
            <a:schemeClr val="tx1"/>
          </a:solidFill>
          <a:latin typeface="+mn-lt"/>
          <a:ea typeface="+mn-ea"/>
          <a:cs typeface="+mn-cs"/>
        </a:defRPr>
      </a:lvl5pPr>
      <a:lvl6pPr marL="2286114" algn="l" defTabSz="914446" rtl="0" eaLnBrk="1" latinLnBrk="0" hangingPunct="1">
        <a:defRPr sz="1800" kern="1200">
          <a:solidFill>
            <a:schemeClr val="tx1"/>
          </a:solidFill>
          <a:latin typeface="+mn-lt"/>
          <a:ea typeface="+mn-ea"/>
          <a:cs typeface="+mn-cs"/>
        </a:defRPr>
      </a:lvl6pPr>
      <a:lvl7pPr marL="2743337" algn="l" defTabSz="914446" rtl="0" eaLnBrk="1" latinLnBrk="0" hangingPunct="1">
        <a:defRPr sz="1800" kern="1200">
          <a:solidFill>
            <a:schemeClr val="tx1"/>
          </a:solidFill>
          <a:latin typeface="+mn-lt"/>
          <a:ea typeface="+mn-ea"/>
          <a:cs typeface="+mn-cs"/>
        </a:defRPr>
      </a:lvl7pPr>
      <a:lvl8pPr marL="3200560" algn="l" defTabSz="914446" rtl="0" eaLnBrk="1" latinLnBrk="0" hangingPunct="1">
        <a:defRPr sz="1800" kern="1200">
          <a:solidFill>
            <a:schemeClr val="tx1"/>
          </a:solidFill>
          <a:latin typeface="+mn-lt"/>
          <a:ea typeface="+mn-ea"/>
          <a:cs typeface="+mn-cs"/>
        </a:defRPr>
      </a:lvl8pPr>
      <a:lvl9pPr marL="3657783" algn="l" defTabSz="914446"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E4CE061-BDA7-D46D-86F4-00BA391A52E4}"/>
              </a:ext>
            </a:extLst>
          </p:cNvPr>
          <p:cNvSpPr>
            <a:spLocks noGrp="1"/>
          </p:cNvSpPr>
          <p:nvPr>
            <p:ph type="ctrTitle"/>
          </p:nvPr>
        </p:nvSpPr>
        <p:spPr/>
        <p:txBody>
          <a:bodyPr/>
          <a:lstStyle/>
          <a:p>
            <a:r>
              <a:rPr lang="en-GB" dirty="0"/>
              <a:t>Information on Local Care Partnerships</a:t>
            </a:r>
          </a:p>
        </p:txBody>
      </p:sp>
      <p:sp>
        <p:nvSpPr>
          <p:cNvPr id="5" name="Subtitle 4">
            <a:extLst>
              <a:ext uri="{FF2B5EF4-FFF2-40B4-BE49-F238E27FC236}">
                <a16:creationId xmlns:a16="http://schemas.microsoft.com/office/drawing/2014/main" id="{40BAE656-762B-2852-12D4-C9DE16D0BD5F}"/>
              </a:ext>
            </a:extLst>
          </p:cNvPr>
          <p:cNvSpPr>
            <a:spLocks noGrp="1"/>
          </p:cNvSpPr>
          <p:nvPr>
            <p:ph type="subTitle" idx="1"/>
          </p:nvPr>
        </p:nvSpPr>
        <p:spPr/>
        <p:txBody>
          <a:bodyPr/>
          <a:lstStyle/>
          <a:p>
            <a:r>
              <a:rPr lang="en-GB" dirty="0"/>
              <a:t>August 2023</a:t>
            </a:r>
          </a:p>
        </p:txBody>
      </p:sp>
    </p:spTree>
    <p:extLst>
      <p:ext uri="{BB962C8B-B14F-4D97-AF65-F5344CB8AC3E}">
        <p14:creationId xmlns:p14="http://schemas.microsoft.com/office/powerpoint/2010/main" val="33440637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a:extLst>
              <a:ext uri="{FF2B5EF4-FFF2-40B4-BE49-F238E27FC236}">
                <a16:creationId xmlns:a16="http://schemas.microsoft.com/office/drawing/2014/main" id="{838B8DDA-9F47-98B7-93DC-16D453790A14}"/>
              </a:ext>
            </a:extLst>
          </p:cNvPr>
          <p:cNvSpPr/>
          <p:nvPr/>
        </p:nvSpPr>
        <p:spPr>
          <a:xfrm>
            <a:off x="6251594" y="4647139"/>
            <a:ext cx="1296000" cy="578405"/>
          </a:xfrm>
          <a:prstGeom prst="roundRect">
            <a:avLst/>
          </a:prstGeom>
          <a:solidFill>
            <a:schemeClr val="accent1">
              <a:lumMod val="40000"/>
              <a:lumOff val="60000"/>
            </a:schemeClr>
          </a:solidFill>
          <a:ln w="25400">
            <a:solidFill>
              <a:schemeClr val="tx2"/>
            </a:solidFill>
            <a:prstDash val="dash"/>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002060"/>
                </a:solidFill>
                <a:effectLst/>
                <a:uLnTx/>
                <a:uFillTx/>
                <a:latin typeface="Calibri" panose="020F0502020204030204"/>
                <a:ea typeface="+mn-ea"/>
                <a:cs typeface="+mn-cs"/>
              </a:rPr>
              <a:t>NHS Cornwall and the Isles of Scilly</a:t>
            </a:r>
          </a:p>
        </p:txBody>
      </p:sp>
      <p:cxnSp>
        <p:nvCxnSpPr>
          <p:cNvPr id="11" name="Elbow Connector 33">
            <a:extLst>
              <a:ext uri="{FF2B5EF4-FFF2-40B4-BE49-F238E27FC236}">
                <a16:creationId xmlns:a16="http://schemas.microsoft.com/office/drawing/2014/main" id="{EDB8C942-756B-B2AE-FE11-114B8ABBC5F2}"/>
              </a:ext>
            </a:extLst>
          </p:cNvPr>
          <p:cNvCxnSpPr>
            <a:cxnSpLocks/>
            <a:stCxn id="13" idx="2"/>
            <a:endCxn id="4" idx="0"/>
          </p:cNvCxnSpPr>
          <p:nvPr/>
        </p:nvCxnSpPr>
        <p:spPr>
          <a:xfrm>
            <a:off x="6880144" y="4376137"/>
            <a:ext cx="19450" cy="271002"/>
          </a:xfrm>
          <a:prstGeom prst="straightConnector1">
            <a:avLst/>
          </a:prstGeom>
          <a:ln>
            <a:headEnd type="none"/>
            <a:tailEnd type="none"/>
          </a:ln>
        </p:spPr>
        <p:style>
          <a:lnRef idx="1">
            <a:schemeClr val="accent1"/>
          </a:lnRef>
          <a:fillRef idx="0">
            <a:schemeClr val="accent1"/>
          </a:fillRef>
          <a:effectRef idx="0">
            <a:schemeClr val="accent1"/>
          </a:effectRef>
          <a:fontRef idx="minor">
            <a:schemeClr val="tx1"/>
          </a:fontRef>
        </p:style>
      </p:cxnSp>
      <p:sp>
        <p:nvSpPr>
          <p:cNvPr id="27" name="Title 2">
            <a:extLst>
              <a:ext uri="{FF2B5EF4-FFF2-40B4-BE49-F238E27FC236}">
                <a16:creationId xmlns:a16="http://schemas.microsoft.com/office/drawing/2014/main" id="{457BDBA8-5234-CB7D-9A99-E1110D663C0B}"/>
              </a:ext>
            </a:extLst>
          </p:cNvPr>
          <p:cNvSpPr>
            <a:spLocks noGrp="1"/>
          </p:cNvSpPr>
          <p:nvPr>
            <p:ph type="title"/>
          </p:nvPr>
        </p:nvSpPr>
        <p:spPr/>
        <p:txBody>
          <a:bodyPr anchor="t">
            <a:noAutofit/>
          </a:bodyPr>
          <a:lstStyle/>
          <a:p>
            <a:r>
              <a:rPr lang="en-GB" sz="2400" b="1" dirty="0">
                <a:solidFill>
                  <a:srgbClr val="002060"/>
                </a:solidFill>
                <a:latin typeface="Arial" panose="020B0604020202020204" pitchFamily="34" charset="0"/>
                <a:cs typeface="Arial" panose="020B0604020202020204" pitchFamily="34" charset="0"/>
              </a:rPr>
              <a:t>One Devon Architecture:  </a:t>
            </a:r>
            <a:r>
              <a:rPr lang="en-GB" sz="1400" b="1" dirty="0">
                <a:solidFill>
                  <a:srgbClr val="FF0000"/>
                </a:solidFill>
                <a:latin typeface="Arial" panose="020B0604020202020204" pitchFamily="34" charset="0"/>
                <a:cs typeface="Arial" panose="020B0604020202020204" pitchFamily="34" charset="0"/>
              </a:rPr>
              <a:t>(Under Review)</a:t>
            </a:r>
          </a:p>
        </p:txBody>
      </p:sp>
      <p:sp>
        <p:nvSpPr>
          <p:cNvPr id="5" name="Footer Placeholder 4">
            <a:extLst>
              <a:ext uri="{FF2B5EF4-FFF2-40B4-BE49-F238E27FC236}">
                <a16:creationId xmlns:a16="http://schemas.microsoft.com/office/drawing/2014/main" id="{C8FC27CB-40DF-68D5-AFAB-03BA81BF8FB6}"/>
              </a:ext>
            </a:extLst>
          </p:cNvPr>
          <p:cNvSpPr>
            <a:spLocks noGrp="1"/>
          </p:cNvSpPr>
          <p:nvPr>
            <p:ph type="ftr" sz="quarter" idx="4294967295"/>
          </p:nvPr>
        </p:nvSpPr>
        <p:spPr>
          <a:xfrm>
            <a:off x="237463" y="6489700"/>
            <a:ext cx="3086100" cy="333375"/>
          </a:xfrm>
          <a:prstGeom prst="rect">
            <a:avLst/>
          </a:prstGeo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effectLst/>
                <a:uLnTx/>
                <a:uFillTx/>
                <a:ea typeface="+mn-ea"/>
                <a:cs typeface="+mn-cs"/>
              </a:rPr>
              <a:t>Devon ICS Operating Model - Draft</a:t>
            </a:r>
            <a:endParaRPr kumimoji="0" lang="en-US" sz="1100" b="0" i="0" u="none" strike="noStrike" kern="1200" cap="none" spc="0" normalizeH="0" baseline="0" noProof="0" dirty="0">
              <a:ln>
                <a:noFill/>
              </a:ln>
              <a:effectLst/>
              <a:uLnTx/>
              <a:uFillTx/>
              <a:ea typeface="+mn-ea"/>
              <a:cs typeface="+mn-cs"/>
            </a:endParaRPr>
          </a:p>
        </p:txBody>
      </p:sp>
      <p:sp>
        <p:nvSpPr>
          <p:cNvPr id="6" name="Slide Number Placeholder 5">
            <a:extLst>
              <a:ext uri="{FF2B5EF4-FFF2-40B4-BE49-F238E27FC236}">
                <a16:creationId xmlns:a16="http://schemas.microsoft.com/office/drawing/2014/main" id="{70842EE7-0750-7C1E-4D39-83F2181367F9}"/>
              </a:ext>
            </a:extLst>
          </p:cNvPr>
          <p:cNvSpPr>
            <a:spLocks noGrp="1"/>
          </p:cNvSpPr>
          <p:nvPr>
            <p:ph type="sldNum" sz="quarter" idx="4294967295"/>
          </p:nvPr>
        </p:nvSpPr>
        <p:spPr>
          <a:xfrm>
            <a:off x="0" y="6489700"/>
            <a:ext cx="715963" cy="33337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39F007A-6242-604F-950E-EFB4F4A5BB5C}"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r>
              <a:rPr kumimoji="0" lang="en-US" sz="1200" b="1" i="0" u="none" strike="noStrike" kern="1200" cap="none" spc="0" normalizeH="0" baseline="0" noProof="0">
                <a:ln>
                  <a:noFill/>
                </a:ln>
                <a:solidFill>
                  <a:prstClr val="black">
                    <a:tint val="75000"/>
                  </a:prstClr>
                </a:solidFill>
                <a:effectLst/>
                <a:uLnTx/>
                <a:uFillTx/>
                <a:latin typeface="Calibri" panose="020F0502020204030204"/>
                <a:ea typeface="+mn-ea"/>
                <a:cs typeface="+mn-cs"/>
              </a:rPr>
              <a:t> </a:t>
            </a:r>
            <a:r>
              <a:rPr kumimoji="0" lang="en-US" sz="1200" b="1" i="0" u="none" strike="noStrike" kern="1200" cap="none" spc="0" normalizeH="0" baseline="0" noProof="0">
                <a:ln>
                  <a:noFill/>
                </a:ln>
                <a:solidFill>
                  <a:srgbClr val="ED7D31"/>
                </a:solidFill>
                <a:effectLst/>
                <a:uLnTx/>
                <a:uFillTx/>
                <a:latin typeface="Calibri" panose="020F0502020204030204"/>
                <a:ea typeface="+mn-ea"/>
                <a:cs typeface="+mn-cs"/>
              </a:rPr>
              <a:t>|</a:t>
            </a:r>
          </a:p>
        </p:txBody>
      </p:sp>
      <p:sp>
        <p:nvSpPr>
          <p:cNvPr id="7" name="Rounded Rectangle 6">
            <a:extLst>
              <a:ext uri="{FF2B5EF4-FFF2-40B4-BE49-F238E27FC236}">
                <a16:creationId xmlns:a16="http://schemas.microsoft.com/office/drawing/2014/main" id="{0ECE0501-8490-C8C4-D8B7-CE3606DAA89C}"/>
              </a:ext>
            </a:extLst>
          </p:cNvPr>
          <p:cNvSpPr/>
          <p:nvPr/>
        </p:nvSpPr>
        <p:spPr>
          <a:xfrm>
            <a:off x="9789097" y="1232284"/>
            <a:ext cx="1296000" cy="540000"/>
          </a:xfrm>
          <a:prstGeom prst="roundRect">
            <a:avLst/>
          </a:prstGeom>
          <a:solidFill>
            <a:schemeClr val="accent2"/>
          </a:solidFill>
          <a:ln w="25400">
            <a:solidFill>
              <a:schemeClr val="accent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prstClr val="white"/>
                </a:solidFill>
                <a:effectLst/>
                <a:uLnTx/>
                <a:uFillTx/>
                <a:latin typeface="Calibri" panose="020F0502020204030204"/>
                <a:ea typeface="+mn-ea"/>
                <a:cs typeface="+mn-cs"/>
              </a:rPr>
              <a:t>NHS Devon</a:t>
            </a:r>
          </a:p>
        </p:txBody>
      </p:sp>
      <p:sp>
        <p:nvSpPr>
          <p:cNvPr id="8" name="Rounded Rectangle 7">
            <a:extLst>
              <a:ext uri="{FF2B5EF4-FFF2-40B4-BE49-F238E27FC236}">
                <a16:creationId xmlns:a16="http://schemas.microsoft.com/office/drawing/2014/main" id="{59F68FAF-FAE8-26AE-2A63-5A95F7D4D787}"/>
              </a:ext>
            </a:extLst>
          </p:cNvPr>
          <p:cNvSpPr/>
          <p:nvPr/>
        </p:nvSpPr>
        <p:spPr>
          <a:xfrm>
            <a:off x="2559585" y="1232284"/>
            <a:ext cx="1296000" cy="540000"/>
          </a:xfrm>
          <a:prstGeom prst="roundRect">
            <a:avLst/>
          </a:prstGeom>
          <a:solidFill>
            <a:schemeClr val="accent2"/>
          </a:solidFill>
          <a:ln w="25400">
            <a:solidFill>
              <a:schemeClr val="accent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prstClr val="white"/>
                </a:solidFill>
                <a:effectLst/>
                <a:uLnTx/>
                <a:uFillTx/>
                <a:latin typeface="Calibri" panose="020F0502020204030204"/>
                <a:ea typeface="+mn-ea"/>
                <a:cs typeface="+mn-cs"/>
              </a:rPr>
              <a:t>One Devon Partnership </a:t>
            </a:r>
          </a:p>
        </p:txBody>
      </p:sp>
      <p:sp>
        <p:nvSpPr>
          <p:cNvPr id="10" name="Rounded Rectangle 9">
            <a:extLst>
              <a:ext uri="{FF2B5EF4-FFF2-40B4-BE49-F238E27FC236}">
                <a16:creationId xmlns:a16="http://schemas.microsoft.com/office/drawing/2014/main" id="{31AD82DB-B050-8A63-1108-6110835275D8}"/>
              </a:ext>
            </a:extLst>
          </p:cNvPr>
          <p:cNvSpPr/>
          <p:nvPr/>
        </p:nvSpPr>
        <p:spPr>
          <a:xfrm>
            <a:off x="2559584" y="3836137"/>
            <a:ext cx="1296000" cy="540000"/>
          </a:xfrm>
          <a:prstGeom prst="roundRect">
            <a:avLst/>
          </a:prstGeom>
          <a:solidFill>
            <a:schemeClr val="accent5"/>
          </a:solidFill>
          <a:ln w="25400">
            <a:solidFill>
              <a:schemeClr val="accent5"/>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white"/>
                </a:solidFill>
                <a:effectLst/>
                <a:uLnTx/>
                <a:uFillTx/>
                <a:latin typeface="Calibri" panose="020F0502020204030204"/>
                <a:ea typeface="+mn-ea"/>
                <a:cs typeface="+mn-cs"/>
              </a:rPr>
              <a:t>Local Care Partnerships x5</a:t>
            </a:r>
          </a:p>
        </p:txBody>
      </p:sp>
      <p:sp>
        <p:nvSpPr>
          <p:cNvPr id="12" name="Rounded Rectangle 11">
            <a:extLst>
              <a:ext uri="{FF2B5EF4-FFF2-40B4-BE49-F238E27FC236}">
                <a16:creationId xmlns:a16="http://schemas.microsoft.com/office/drawing/2014/main" id="{2BF809F6-2F13-2692-3DA3-4D4E3663969D}"/>
              </a:ext>
            </a:extLst>
          </p:cNvPr>
          <p:cNvSpPr/>
          <p:nvPr/>
        </p:nvSpPr>
        <p:spPr>
          <a:xfrm>
            <a:off x="8064034" y="3836137"/>
            <a:ext cx="1296000" cy="540000"/>
          </a:xfrm>
          <a:prstGeom prst="roundRect">
            <a:avLst/>
          </a:prstGeom>
          <a:solidFill>
            <a:schemeClr val="accent1"/>
          </a:solidFill>
          <a:ln w="25400">
            <a:solidFill>
              <a:schemeClr val="accent1"/>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white"/>
                </a:solidFill>
                <a:effectLst/>
                <a:uLnTx/>
                <a:uFillTx/>
                <a:latin typeface="Calibri" panose="020F0502020204030204"/>
                <a:ea typeface="+mn-ea"/>
                <a:cs typeface="+mn-cs"/>
              </a:rPr>
              <a:t>MHLDN Provider Collaborative</a:t>
            </a:r>
          </a:p>
        </p:txBody>
      </p:sp>
      <p:sp>
        <p:nvSpPr>
          <p:cNvPr id="13" name="Rounded Rectangle 12">
            <a:extLst>
              <a:ext uri="{FF2B5EF4-FFF2-40B4-BE49-F238E27FC236}">
                <a16:creationId xmlns:a16="http://schemas.microsoft.com/office/drawing/2014/main" id="{8E2A0CCC-FCAB-7CD8-D4A3-DC66C438AB93}"/>
              </a:ext>
            </a:extLst>
          </p:cNvPr>
          <p:cNvSpPr/>
          <p:nvPr/>
        </p:nvSpPr>
        <p:spPr>
          <a:xfrm>
            <a:off x="6232144" y="3836137"/>
            <a:ext cx="1296000" cy="540000"/>
          </a:xfrm>
          <a:prstGeom prst="roundRect">
            <a:avLst/>
          </a:prstGeom>
          <a:solidFill>
            <a:schemeClr val="accent1"/>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white"/>
                </a:solidFill>
                <a:effectLst/>
                <a:uLnTx/>
                <a:uFillTx/>
                <a:latin typeface="Calibri" panose="020F0502020204030204"/>
                <a:ea typeface="+mn-ea"/>
                <a:cs typeface="+mn-cs"/>
              </a:rPr>
              <a:t>Acute Provider Collaborative**</a:t>
            </a:r>
          </a:p>
        </p:txBody>
      </p:sp>
      <p:sp>
        <p:nvSpPr>
          <p:cNvPr id="14" name="Rounded Rectangle 13">
            <a:extLst>
              <a:ext uri="{FF2B5EF4-FFF2-40B4-BE49-F238E27FC236}">
                <a16:creationId xmlns:a16="http://schemas.microsoft.com/office/drawing/2014/main" id="{30C5038F-4517-5E49-EEB6-0A82DF4B64F1}"/>
              </a:ext>
            </a:extLst>
          </p:cNvPr>
          <p:cNvSpPr/>
          <p:nvPr/>
        </p:nvSpPr>
        <p:spPr>
          <a:xfrm>
            <a:off x="9789096" y="3836137"/>
            <a:ext cx="1296000" cy="705940"/>
          </a:xfrm>
          <a:prstGeom prst="roundRect">
            <a:avLst/>
          </a:prstGeom>
          <a:solidFill>
            <a:schemeClr val="accent1"/>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white"/>
                </a:solidFill>
                <a:effectLst/>
                <a:uLnTx/>
                <a:uFillTx/>
                <a:latin typeface="Calibri" panose="020F0502020204030204"/>
                <a:ea typeface="+mn-ea"/>
                <a:cs typeface="+mn-cs"/>
              </a:rPr>
              <a:t>Primary &amp; Community Care Provider Collaborative</a:t>
            </a:r>
          </a:p>
        </p:txBody>
      </p:sp>
      <p:sp>
        <p:nvSpPr>
          <p:cNvPr id="18" name="Rounded Rectangle 17">
            <a:extLst>
              <a:ext uri="{FF2B5EF4-FFF2-40B4-BE49-F238E27FC236}">
                <a16:creationId xmlns:a16="http://schemas.microsoft.com/office/drawing/2014/main" id="{01BCEBA4-22AB-9A12-9B8D-3671AB59C3C2}"/>
              </a:ext>
            </a:extLst>
          </p:cNvPr>
          <p:cNvSpPr/>
          <p:nvPr/>
        </p:nvSpPr>
        <p:spPr>
          <a:xfrm>
            <a:off x="752207" y="1232284"/>
            <a:ext cx="1296000" cy="5400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white"/>
                </a:solidFill>
                <a:effectLst/>
                <a:uLnTx/>
                <a:uFillTx/>
                <a:latin typeface="Calibri" panose="020F0502020204030204"/>
                <a:ea typeface="+mn-ea"/>
                <a:cs typeface="+mn-cs"/>
              </a:rPr>
              <a:t>Devon County Council</a:t>
            </a:r>
          </a:p>
        </p:txBody>
      </p:sp>
      <p:sp>
        <p:nvSpPr>
          <p:cNvPr id="19" name="Rounded Rectangle 18">
            <a:extLst>
              <a:ext uri="{FF2B5EF4-FFF2-40B4-BE49-F238E27FC236}">
                <a16:creationId xmlns:a16="http://schemas.microsoft.com/office/drawing/2014/main" id="{DA4ECC54-80EE-FD44-8DCF-E5845D5A1959}"/>
              </a:ext>
            </a:extLst>
          </p:cNvPr>
          <p:cNvSpPr/>
          <p:nvPr/>
        </p:nvSpPr>
        <p:spPr>
          <a:xfrm>
            <a:off x="752207" y="2117694"/>
            <a:ext cx="1296000" cy="540000"/>
          </a:xfrm>
          <a:prstGeom prst="roundRect">
            <a:avLst/>
          </a:prstGeom>
          <a:solidFill>
            <a:schemeClr val="accent3">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white"/>
                </a:solidFill>
                <a:effectLst/>
                <a:uLnTx/>
                <a:uFillTx/>
                <a:latin typeface="Calibri" panose="020F0502020204030204"/>
                <a:ea typeface="+mn-ea"/>
                <a:cs typeface="+mn-cs"/>
              </a:rPr>
              <a:t>Health and Wellbeing Board</a:t>
            </a:r>
          </a:p>
        </p:txBody>
      </p:sp>
      <p:sp>
        <p:nvSpPr>
          <p:cNvPr id="20" name="Rounded Rectangle 19">
            <a:extLst>
              <a:ext uri="{FF2B5EF4-FFF2-40B4-BE49-F238E27FC236}">
                <a16:creationId xmlns:a16="http://schemas.microsoft.com/office/drawing/2014/main" id="{B7E6ADD3-C2F9-5176-299C-776B40C0AAB8}"/>
              </a:ext>
            </a:extLst>
          </p:cNvPr>
          <p:cNvSpPr/>
          <p:nvPr/>
        </p:nvSpPr>
        <p:spPr>
          <a:xfrm>
            <a:off x="752206" y="3003104"/>
            <a:ext cx="1296000" cy="540000"/>
          </a:xfrm>
          <a:prstGeom prst="roundRect">
            <a:avLst/>
          </a:prstGeom>
          <a:solidFill>
            <a:schemeClr val="accent4">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002060"/>
                </a:solidFill>
                <a:effectLst/>
                <a:uLnTx/>
                <a:uFillTx/>
                <a:latin typeface="Calibri" panose="020F0502020204030204"/>
                <a:ea typeface="+mn-ea"/>
                <a:cs typeface="+mn-cs"/>
              </a:rPr>
              <a:t>Plymouth City Council </a:t>
            </a:r>
          </a:p>
        </p:txBody>
      </p:sp>
      <p:sp>
        <p:nvSpPr>
          <p:cNvPr id="21" name="Rounded Rectangle 20">
            <a:extLst>
              <a:ext uri="{FF2B5EF4-FFF2-40B4-BE49-F238E27FC236}">
                <a16:creationId xmlns:a16="http://schemas.microsoft.com/office/drawing/2014/main" id="{C0E883F8-24E0-1C9A-1E06-2AE1C0CDB1F6}"/>
              </a:ext>
            </a:extLst>
          </p:cNvPr>
          <p:cNvSpPr/>
          <p:nvPr/>
        </p:nvSpPr>
        <p:spPr>
          <a:xfrm>
            <a:off x="752206" y="4773924"/>
            <a:ext cx="1296000" cy="540000"/>
          </a:xfrm>
          <a:prstGeom prst="roundRect">
            <a:avLst/>
          </a:prstGeom>
          <a:solidFill>
            <a:schemeClr val="accent4">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002060"/>
                </a:solidFill>
                <a:effectLst/>
                <a:uLnTx/>
                <a:uFillTx/>
                <a:latin typeface="Calibri" panose="020F0502020204030204"/>
                <a:ea typeface="+mn-ea"/>
                <a:cs typeface="+mn-cs"/>
              </a:rPr>
              <a:t>Torbay Council</a:t>
            </a:r>
          </a:p>
        </p:txBody>
      </p:sp>
      <p:sp>
        <p:nvSpPr>
          <p:cNvPr id="22" name="Rounded Rectangle 21">
            <a:extLst>
              <a:ext uri="{FF2B5EF4-FFF2-40B4-BE49-F238E27FC236}">
                <a16:creationId xmlns:a16="http://schemas.microsoft.com/office/drawing/2014/main" id="{83FB5FFF-9DA4-32F1-5BB0-B1E5C5280E4A}"/>
              </a:ext>
            </a:extLst>
          </p:cNvPr>
          <p:cNvSpPr/>
          <p:nvPr/>
        </p:nvSpPr>
        <p:spPr>
          <a:xfrm>
            <a:off x="752206" y="3888514"/>
            <a:ext cx="1296000" cy="540000"/>
          </a:xfrm>
          <a:prstGeom prst="roundRect">
            <a:avLst/>
          </a:prstGeom>
          <a:solidFill>
            <a:schemeClr val="accent1">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white"/>
                </a:solidFill>
                <a:effectLst/>
                <a:uLnTx/>
                <a:uFillTx/>
                <a:latin typeface="Calibri" panose="020F0502020204030204"/>
                <a:ea typeface="+mn-ea"/>
                <a:cs typeface="+mn-cs"/>
              </a:rPr>
              <a:t>Health and Wellbeing Board</a:t>
            </a:r>
          </a:p>
        </p:txBody>
      </p:sp>
      <p:sp>
        <p:nvSpPr>
          <p:cNvPr id="23" name="Rounded Rectangle 22">
            <a:extLst>
              <a:ext uri="{FF2B5EF4-FFF2-40B4-BE49-F238E27FC236}">
                <a16:creationId xmlns:a16="http://schemas.microsoft.com/office/drawing/2014/main" id="{4A328A4B-BC8F-FA9E-8EE2-2D817100F276}"/>
              </a:ext>
            </a:extLst>
          </p:cNvPr>
          <p:cNvSpPr/>
          <p:nvPr/>
        </p:nvSpPr>
        <p:spPr>
          <a:xfrm>
            <a:off x="752206" y="5659336"/>
            <a:ext cx="1296000" cy="540000"/>
          </a:xfrm>
          <a:prstGeom prst="roundRect">
            <a:avLst/>
          </a:prstGeom>
          <a:solidFill>
            <a:schemeClr val="accent1">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white"/>
                </a:solidFill>
                <a:effectLst/>
                <a:uLnTx/>
                <a:uFillTx/>
                <a:latin typeface="Calibri" panose="020F0502020204030204"/>
                <a:ea typeface="+mn-ea"/>
                <a:cs typeface="+mn-cs"/>
              </a:rPr>
              <a:t>Health and Wellbeing Board</a:t>
            </a:r>
          </a:p>
        </p:txBody>
      </p:sp>
      <p:cxnSp>
        <p:nvCxnSpPr>
          <p:cNvPr id="24" name="Straight Arrow Connector 23">
            <a:extLst>
              <a:ext uri="{FF2B5EF4-FFF2-40B4-BE49-F238E27FC236}">
                <a16:creationId xmlns:a16="http://schemas.microsoft.com/office/drawing/2014/main" id="{9E009B62-DF66-4953-306A-51E30D90EF55}"/>
              </a:ext>
            </a:extLst>
          </p:cNvPr>
          <p:cNvCxnSpPr>
            <a:cxnSpLocks/>
            <a:stCxn id="19" idx="0"/>
            <a:endCxn id="18" idx="2"/>
          </p:cNvCxnSpPr>
          <p:nvPr/>
        </p:nvCxnSpPr>
        <p:spPr>
          <a:xfrm flipV="1">
            <a:off x="1400207" y="1772284"/>
            <a:ext cx="0" cy="345410"/>
          </a:xfrm>
          <a:prstGeom prst="straightConnector1">
            <a:avLst/>
          </a:prstGeom>
          <a:ln>
            <a:headEnd type="none"/>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8D5A3D02-FFC0-C224-0A45-55355DA7C8AE}"/>
              </a:ext>
            </a:extLst>
          </p:cNvPr>
          <p:cNvCxnSpPr>
            <a:cxnSpLocks/>
            <a:stCxn id="22" idx="0"/>
            <a:endCxn id="20" idx="2"/>
          </p:cNvCxnSpPr>
          <p:nvPr/>
        </p:nvCxnSpPr>
        <p:spPr>
          <a:xfrm flipV="1">
            <a:off x="1400206" y="3543104"/>
            <a:ext cx="0" cy="345410"/>
          </a:xfrm>
          <a:prstGeom prst="straightConnector1">
            <a:avLst/>
          </a:prstGeom>
          <a:ln>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C9B5DBF1-A1B9-7D65-99AD-45CE9FFB121F}"/>
              </a:ext>
            </a:extLst>
          </p:cNvPr>
          <p:cNvCxnSpPr>
            <a:cxnSpLocks/>
            <a:stCxn id="23" idx="0"/>
            <a:endCxn id="21" idx="2"/>
          </p:cNvCxnSpPr>
          <p:nvPr/>
        </p:nvCxnSpPr>
        <p:spPr>
          <a:xfrm flipV="1">
            <a:off x="1400206" y="5313924"/>
            <a:ext cx="0" cy="345412"/>
          </a:xfrm>
          <a:prstGeom prst="straightConnector1">
            <a:avLst/>
          </a:prstGeom>
          <a:ln>
            <a:headEnd type="none"/>
            <a:tailEnd type="none"/>
          </a:ln>
        </p:spPr>
        <p:style>
          <a:lnRef idx="1">
            <a:schemeClr val="accent1"/>
          </a:lnRef>
          <a:fillRef idx="0">
            <a:schemeClr val="accent1"/>
          </a:fillRef>
          <a:effectRef idx="0">
            <a:schemeClr val="accent1"/>
          </a:effectRef>
          <a:fontRef idx="minor">
            <a:schemeClr val="tx1"/>
          </a:fontRef>
        </p:style>
      </p:cxnSp>
      <p:sp>
        <p:nvSpPr>
          <p:cNvPr id="47" name="Rounded Rectangle 46">
            <a:extLst>
              <a:ext uri="{FF2B5EF4-FFF2-40B4-BE49-F238E27FC236}">
                <a16:creationId xmlns:a16="http://schemas.microsoft.com/office/drawing/2014/main" id="{3397259E-2767-DCA8-80A0-5469ED33FD22}"/>
              </a:ext>
            </a:extLst>
          </p:cNvPr>
          <p:cNvSpPr/>
          <p:nvPr/>
        </p:nvSpPr>
        <p:spPr>
          <a:xfrm>
            <a:off x="635246" y="1107543"/>
            <a:ext cx="1507788" cy="5208268"/>
          </a:xfrm>
          <a:prstGeom prst="roundRect">
            <a:avLst/>
          </a:prstGeom>
          <a:noFill/>
          <a:ln>
            <a:solidFill>
              <a:schemeClr val="accent3"/>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2" name="Rounded Rectangle 51">
            <a:extLst>
              <a:ext uri="{FF2B5EF4-FFF2-40B4-BE49-F238E27FC236}">
                <a16:creationId xmlns:a16="http://schemas.microsoft.com/office/drawing/2014/main" id="{D446C1DE-BE94-AB7C-15D5-DE30A7A9638B}"/>
              </a:ext>
            </a:extLst>
          </p:cNvPr>
          <p:cNvSpPr/>
          <p:nvPr/>
        </p:nvSpPr>
        <p:spPr>
          <a:xfrm>
            <a:off x="6232144" y="2042284"/>
            <a:ext cx="1296000" cy="540000"/>
          </a:xfrm>
          <a:prstGeom prst="roundRect">
            <a:avLst/>
          </a:prstGeom>
          <a:solidFill>
            <a:srgbClr val="92D05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white"/>
                </a:solidFill>
                <a:effectLst/>
                <a:uLnTx/>
                <a:uFillTx/>
                <a:latin typeface="Calibri" panose="020F0502020204030204"/>
                <a:ea typeface="+mn-ea"/>
                <a:cs typeface="+mn-cs"/>
              </a:rPr>
              <a:t>VCSE Assembly*</a:t>
            </a:r>
          </a:p>
        </p:txBody>
      </p:sp>
      <p:cxnSp>
        <p:nvCxnSpPr>
          <p:cNvPr id="117" name="Elbow Connector 116">
            <a:extLst>
              <a:ext uri="{FF2B5EF4-FFF2-40B4-BE49-F238E27FC236}">
                <a16:creationId xmlns:a16="http://schemas.microsoft.com/office/drawing/2014/main" id="{EFDA6438-EEE1-FF15-B00D-7F45B80EA8D6}"/>
              </a:ext>
            </a:extLst>
          </p:cNvPr>
          <p:cNvCxnSpPr>
            <a:cxnSpLocks/>
            <a:stCxn id="47" idx="3"/>
            <a:endCxn id="8" idx="1"/>
          </p:cNvCxnSpPr>
          <p:nvPr/>
        </p:nvCxnSpPr>
        <p:spPr>
          <a:xfrm flipV="1">
            <a:off x="2143034" y="1502284"/>
            <a:ext cx="416551" cy="2209393"/>
          </a:xfrm>
          <a:prstGeom prst="bentConnector3">
            <a:avLst>
              <a:gd name="adj1" fmla="val 50000"/>
            </a:avLst>
          </a:prstGeom>
          <a:ln>
            <a:headEnd type="none"/>
            <a:tailEnd type="none"/>
          </a:ln>
        </p:spPr>
        <p:style>
          <a:lnRef idx="1">
            <a:schemeClr val="accent1"/>
          </a:lnRef>
          <a:fillRef idx="0">
            <a:schemeClr val="accent1"/>
          </a:fillRef>
          <a:effectRef idx="0">
            <a:schemeClr val="accent1"/>
          </a:effectRef>
          <a:fontRef idx="minor">
            <a:schemeClr val="tx1"/>
          </a:fontRef>
        </p:style>
      </p:cxnSp>
      <p:sp>
        <p:nvSpPr>
          <p:cNvPr id="182" name="Rounded Rectangle 181">
            <a:extLst>
              <a:ext uri="{FF2B5EF4-FFF2-40B4-BE49-F238E27FC236}">
                <a16:creationId xmlns:a16="http://schemas.microsoft.com/office/drawing/2014/main" id="{73CB81C0-6856-BD08-503C-0340AC2238AE}"/>
              </a:ext>
            </a:extLst>
          </p:cNvPr>
          <p:cNvSpPr/>
          <p:nvPr/>
        </p:nvSpPr>
        <p:spPr>
          <a:xfrm>
            <a:off x="4366963" y="2032109"/>
            <a:ext cx="1296000" cy="540000"/>
          </a:xfrm>
          <a:prstGeom prst="roundRect">
            <a:avLst/>
          </a:prstGeom>
          <a:solidFill>
            <a:schemeClr val="accent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a:ln>
                  <a:noFill/>
                </a:ln>
                <a:solidFill>
                  <a:prstClr val="white"/>
                </a:solidFill>
                <a:effectLst/>
                <a:uLnTx/>
                <a:uFillTx/>
                <a:latin typeface="Calibri" panose="020F0502020204030204"/>
                <a:ea typeface="+mn-ea"/>
                <a:cs typeface="+mn-cs"/>
              </a:rPr>
              <a:t>ICS Executive Committee</a:t>
            </a:r>
          </a:p>
        </p:txBody>
      </p:sp>
      <p:cxnSp>
        <p:nvCxnSpPr>
          <p:cNvPr id="86" name="Straight Arrow Connector 16">
            <a:extLst>
              <a:ext uri="{FF2B5EF4-FFF2-40B4-BE49-F238E27FC236}">
                <a16:creationId xmlns:a16="http://schemas.microsoft.com/office/drawing/2014/main" id="{60EEECE4-8F9F-FBA3-166F-7432EA76D359}"/>
              </a:ext>
            </a:extLst>
          </p:cNvPr>
          <p:cNvCxnSpPr>
            <a:cxnSpLocks/>
            <a:stCxn id="8" idx="3"/>
            <a:endCxn id="182" idx="0"/>
          </p:cNvCxnSpPr>
          <p:nvPr/>
        </p:nvCxnSpPr>
        <p:spPr>
          <a:xfrm>
            <a:off x="3855585" y="1502284"/>
            <a:ext cx="1159378" cy="529825"/>
          </a:xfrm>
          <a:prstGeom prst="bentConnector2">
            <a:avLst/>
          </a:prstGeom>
          <a:ln>
            <a:headEnd type="none"/>
            <a:tailEnd type="none"/>
          </a:ln>
        </p:spPr>
        <p:style>
          <a:lnRef idx="1">
            <a:schemeClr val="accent1"/>
          </a:lnRef>
          <a:fillRef idx="0">
            <a:schemeClr val="accent1"/>
          </a:fillRef>
          <a:effectRef idx="0">
            <a:schemeClr val="accent1"/>
          </a:effectRef>
          <a:fontRef idx="minor">
            <a:schemeClr val="tx1"/>
          </a:fontRef>
        </p:style>
      </p:cxnSp>
      <p:sp>
        <p:nvSpPr>
          <p:cNvPr id="196" name="Rectangle 195">
            <a:extLst>
              <a:ext uri="{FF2B5EF4-FFF2-40B4-BE49-F238E27FC236}">
                <a16:creationId xmlns:a16="http://schemas.microsoft.com/office/drawing/2014/main" id="{A0C103DA-B15B-5190-B5AB-B077D84263A7}"/>
              </a:ext>
            </a:extLst>
          </p:cNvPr>
          <p:cNvSpPr/>
          <p:nvPr/>
        </p:nvSpPr>
        <p:spPr>
          <a:xfrm>
            <a:off x="6092559" y="3748974"/>
            <a:ext cx="5257800" cy="825499"/>
          </a:xfrm>
          <a:prstGeom prst="rect">
            <a:avLst/>
          </a:prstGeom>
          <a:noFill/>
          <a:ln w="6350">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cxnSp>
        <p:nvCxnSpPr>
          <p:cNvPr id="29" name="Elbow Connector 28">
            <a:extLst>
              <a:ext uri="{FF2B5EF4-FFF2-40B4-BE49-F238E27FC236}">
                <a16:creationId xmlns:a16="http://schemas.microsoft.com/office/drawing/2014/main" id="{C60D9967-3888-32B4-779C-B42AC119552A}"/>
              </a:ext>
            </a:extLst>
          </p:cNvPr>
          <p:cNvCxnSpPr>
            <a:cxnSpLocks/>
            <a:stCxn id="196" idx="3"/>
            <a:endCxn id="8" idx="0"/>
          </p:cNvCxnSpPr>
          <p:nvPr/>
        </p:nvCxnSpPr>
        <p:spPr>
          <a:xfrm flipH="1" flipV="1">
            <a:off x="3207585" y="1232284"/>
            <a:ext cx="8142774" cy="2929440"/>
          </a:xfrm>
          <a:prstGeom prst="bentConnector4">
            <a:avLst>
              <a:gd name="adj1" fmla="val -2807"/>
              <a:gd name="adj2" fmla="val 107804"/>
            </a:avLst>
          </a:prstGeom>
          <a:ln>
            <a:headEnd type="none"/>
            <a:tailEnd type="none"/>
          </a:ln>
        </p:spPr>
        <p:style>
          <a:lnRef idx="1">
            <a:schemeClr val="accent1"/>
          </a:lnRef>
          <a:fillRef idx="0">
            <a:schemeClr val="accent1"/>
          </a:fillRef>
          <a:effectRef idx="0">
            <a:schemeClr val="accent1"/>
          </a:effectRef>
          <a:fontRef idx="minor">
            <a:schemeClr val="tx1"/>
          </a:fontRef>
        </p:style>
      </p:cxnSp>
      <p:sp>
        <p:nvSpPr>
          <p:cNvPr id="33" name="Rounded Rectangle 32">
            <a:extLst>
              <a:ext uri="{FF2B5EF4-FFF2-40B4-BE49-F238E27FC236}">
                <a16:creationId xmlns:a16="http://schemas.microsoft.com/office/drawing/2014/main" id="{95420253-BE48-95F7-D3C4-0CD2772BDC9A}"/>
              </a:ext>
            </a:extLst>
          </p:cNvPr>
          <p:cNvSpPr/>
          <p:nvPr/>
        </p:nvSpPr>
        <p:spPr>
          <a:xfrm>
            <a:off x="7981719" y="2042284"/>
            <a:ext cx="1296000" cy="540000"/>
          </a:xfrm>
          <a:prstGeom prst="roundRect">
            <a:avLst/>
          </a:prstGeom>
          <a:solidFill>
            <a:srgbClr val="92D050"/>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white"/>
                </a:solidFill>
                <a:effectLst/>
                <a:uLnTx/>
                <a:uFillTx/>
                <a:latin typeface="Calibri" panose="020F0502020204030204"/>
                <a:ea typeface="+mn-ea"/>
                <a:cs typeface="+mn-cs"/>
              </a:rPr>
              <a:t>Clinical and Professional Cabinet*</a:t>
            </a:r>
          </a:p>
        </p:txBody>
      </p:sp>
      <p:sp>
        <p:nvSpPr>
          <p:cNvPr id="59" name="Rounded Rectangle 58">
            <a:extLst>
              <a:ext uri="{FF2B5EF4-FFF2-40B4-BE49-F238E27FC236}">
                <a16:creationId xmlns:a16="http://schemas.microsoft.com/office/drawing/2014/main" id="{897407AB-7E0C-00AB-42DB-B9D9DD0A0348}"/>
              </a:ext>
            </a:extLst>
          </p:cNvPr>
          <p:cNvSpPr/>
          <p:nvPr/>
        </p:nvSpPr>
        <p:spPr>
          <a:xfrm>
            <a:off x="4507707" y="3836137"/>
            <a:ext cx="1296000" cy="540000"/>
          </a:xfrm>
          <a:prstGeom prst="roundRect">
            <a:avLst/>
          </a:prstGeom>
          <a:solidFill>
            <a:schemeClr val="accent6"/>
          </a:solidFill>
          <a:ln w="25400">
            <a:solidFill>
              <a:schemeClr val="accent6"/>
            </a:solidFill>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white"/>
                </a:solidFill>
                <a:effectLst/>
                <a:uLnTx/>
                <a:uFillTx/>
                <a:latin typeface="Calibri" panose="020F0502020204030204"/>
                <a:ea typeface="+mn-ea"/>
                <a:cs typeface="+mn-cs"/>
              </a:rPr>
              <a:t>Neighbourhoods</a:t>
            </a:r>
          </a:p>
        </p:txBody>
      </p:sp>
      <p:cxnSp>
        <p:nvCxnSpPr>
          <p:cNvPr id="60" name="Elbow Connector 59">
            <a:extLst>
              <a:ext uri="{FF2B5EF4-FFF2-40B4-BE49-F238E27FC236}">
                <a16:creationId xmlns:a16="http://schemas.microsoft.com/office/drawing/2014/main" id="{D21B9038-EAFB-993C-3F6A-33C6935E3895}"/>
              </a:ext>
            </a:extLst>
          </p:cNvPr>
          <p:cNvCxnSpPr>
            <a:cxnSpLocks/>
            <a:stCxn id="59" idx="1"/>
            <a:endCxn id="10" idx="3"/>
          </p:cNvCxnSpPr>
          <p:nvPr/>
        </p:nvCxnSpPr>
        <p:spPr>
          <a:xfrm flipH="1">
            <a:off x="3855584" y="4106137"/>
            <a:ext cx="652123" cy="0"/>
          </a:xfrm>
          <a:prstGeom prst="straightConnector1">
            <a:avLst/>
          </a:prstGeom>
          <a:ln>
            <a:tailEnd type="none"/>
          </a:ln>
        </p:spPr>
        <p:style>
          <a:lnRef idx="1">
            <a:schemeClr val="accent1"/>
          </a:lnRef>
          <a:fillRef idx="0">
            <a:schemeClr val="accent1"/>
          </a:fillRef>
          <a:effectRef idx="0">
            <a:schemeClr val="accent1"/>
          </a:effectRef>
          <a:fontRef idx="minor">
            <a:schemeClr val="tx1"/>
          </a:fontRef>
        </p:style>
      </p:cxnSp>
      <p:cxnSp>
        <p:nvCxnSpPr>
          <p:cNvPr id="103" name="Straight Arrow Connector 197">
            <a:extLst>
              <a:ext uri="{FF2B5EF4-FFF2-40B4-BE49-F238E27FC236}">
                <a16:creationId xmlns:a16="http://schemas.microsoft.com/office/drawing/2014/main" id="{B277E6C7-F5F0-4225-9C12-ECE395D8CED3}"/>
              </a:ext>
            </a:extLst>
          </p:cNvPr>
          <p:cNvCxnSpPr>
            <a:cxnSpLocks/>
            <a:stCxn id="33" idx="0"/>
            <a:endCxn id="7" idx="1"/>
          </p:cNvCxnSpPr>
          <p:nvPr/>
        </p:nvCxnSpPr>
        <p:spPr>
          <a:xfrm rot="5400000" flipH="1" flipV="1">
            <a:off x="8939408" y="1192595"/>
            <a:ext cx="540000" cy="1159378"/>
          </a:xfrm>
          <a:prstGeom prst="bentConnector2">
            <a:avLst/>
          </a:prstGeom>
          <a:ln>
            <a:headEnd type="none"/>
            <a:tailEnd type="none"/>
          </a:ln>
        </p:spPr>
        <p:style>
          <a:lnRef idx="1">
            <a:schemeClr val="accent1"/>
          </a:lnRef>
          <a:fillRef idx="0">
            <a:schemeClr val="accent1"/>
          </a:fillRef>
          <a:effectRef idx="0">
            <a:schemeClr val="accent1"/>
          </a:effectRef>
          <a:fontRef idx="minor">
            <a:schemeClr val="tx1"/>
          </a:fontRef>
        </p:style>
      </p:cxnSp>
      <p:cxnSp>
        <p:nvCxnSpPr>
          <p:cNvPr id="106" name="Straight Arrow Connector 197">
            <a:extLst>
              <a:ext uri="{FF2B5EF4-FFF2-40B4-BE49-F238E27FC236}">
                <a16:creationId xmlns:a16="http://schemas.microsoft.com/office/drawing/2014/main" id="{5E3B00CD-BE65-6B85-2E1E-762DA4BEFCA2}"/>
              </a:ext>
            </a:extLst>
          </p:cNvPr>
          <p:cNvCxnSpPr>
            <a:cxnSpLocks/>
            <a:stCxn id="52" idx="0"/>
            <a:endCxn id="7" idx="1"/>
          </p:cNvCxnSpPr>
          <p:nvPr/>
        </p:nvCxnSpPr>
        <p:spPr>
          <a:xfrm rot="5400000" flipH="1" flipV="1">
            <a:off x="8064620" y="317808"/>
            <a:ext cx="540000" cy="2908953"/>
          </a:xfrm>
          <a:prstGeom prst="bentConnector2">
            <a:avLst/>
          </a:prstGeom>
          <a:ln>
            <a:headEnd type="none"/>
            <a:tailEnd type="none"/>
          </a:ln>
        </p:spPr>
        <p:style>
          <a:lnRef idx="1">
            <a:schemeClr val="accent1"/>
          </a:lnRef>
          <a:fillRef idx="0">
            <a:schemeClr val="accent1"/>
          </a:fillRef>
          <a:effectRef idx="0">
            <a:schemeClr val="accent1"/>
          </a:effectRef>
          <a:fontRef idx="minor">
            <a:schemeClr val="tx1"/>
          </a:fontRef>
        </p:style>
      </p:cxnSp>
      <p:cxnSp>
        <p:nvCxnSpPr>
          <p:cNvPr id="116" name="Straight Arrow Connector 16">
            <a:extLst>
              <a:ext uri="{FF2B5EF4-FFF2-40B4-BE49-F238E27FC236}">
                <a16:creationId xmlns:a16="http://schemas.microsoft.com/office/drawing/2014/main" id="{FDD473A0-9B5B-8D3D-3BFF-1FDA1EE01A8F}"/>
              </a:ext>
            </a:extLst>
          </p:cNvPr>
          <p:cNvCxnSpPr>
            <a:cxnSpLocks/>
            <a:stCxn id="7" idx="1"/>
            <a:endCxn id="182" idx="0"/>
          </p:cNvCxnSpPr>
          <p:nvPr/>
        </p:nvCxnSpPr>
        <p:spPr>
          <a:xfrm rot="10800000" flipV="1">
            <a:off x="5014963" y="1502283"/>
            <a:ext cx="4774134" cy="529825"/>
          </a:xfrm>
          <a:prstGeom prst="bentConnector2">
            <a:avLst/>
          </a:prstGeom>
          <a:ln>
            <a:headEnd type="none"/>
            <a:tailEnd type="none"/>
          </a:ln>
        </p:spPr>
        <p:style>
          <a:lnRef idx="1">
            <a:schemeClr val="accent1"/>
          </a:lnRef>
          <a:fillRef idx="0">
            <a:schemeClr val="accent1"/>
          </a:fillRef>
          <a:effectRef idx="0">
            <a:schemeClr val="accent1"/>
          </a:effectRef>
          <a:fontRef idx="minor">
            <a:schemeClr val="tx1"/>
          </a:fontRef>
        </p:style>
      </p:cxnSp>
      <p:cxnSp>
        <p:nvCxnSpPr>
          <p:cNvPr id="136" name="Elbow Connector 135">
            <a:extLst>
              <a:ext uri="{FF2B5EF4-FFF2-40B4-BE49-F238E27FC236}">
                <a16:creationId xmlns:a16="http://schemas.microsoft.com/office/drawing/2014/main" id="{7A3DDD5E-AE2F-A811-311B-AF09772759DD}"/>
              </a:ext>
            </a:extLst>
          </p:cNvPr>
          <p:cNvCxnSpPr>
            <a:cxnSpLocks/>
            <a:stCxn id="47" idx="2"/>
            <a:endCxn id="10" idx="2"/>
          </p:cNvCxnSpPr>
          <p:nvPr/>
        </p:nvCxnSpPr>
        <p:spPr>
          <a:xfrm rot="5400000" flipH="1" flipV="1">
            <a:off x="1328525" y="4436752"/>
            <a:ext cx="1939674" cy="1818444"/>
          </a:xfrm>
          <a:prstGeom prst="bentConnector3">
            <a:avLst>
              <a:gd name="adj1" fmla="val -5050"/>
            </a:avLst>
          </a:prstGeom>
          <a:ln>
            <a:tailEnd type="none"/>
          </a:ln>
        </p:spPr>
        <p:style>
          <a:lnRef idx="1">
            <a:schemeClr val="accent1"/>
          </a:lnRef>
          <a:fillRef idx="0">
            <a:schemeClr val="accent1"/>
          </a:fillRef>
          <a:effectRef idx="0">
            <a:schemeClr val="accent1"/>
          </a:effectRef>
          <a:fontRef idx="minor">
            <a:schemeClr val="tx1"/>
          </a:fontRef>
        </p:style>
      </p:cxnSp>
      <p:cxnSp>
        <p:nvCxnSpPr>
          <p:cNvPr id="143" name="Elbow Connector 142">
            <a:extLst>
              <a:ext uri="{FF2B5EF4-FFF2-40B4-BE49-F238E27FC236}">
                <a16:creationId xmlns:a16="http://schemas.microsoft.com/office/drawing/2014/main" id="{0CA1C0F1-FFB9-ED3E-A092-47C8599311C1}"/>
              </a:ext>
            </a:extLst>
          </p:cNvPr>
          <p:cNvCxnSpPr>
            <a:cxnSpLocks/>
            <a:stCxn id="10" idx="0"/>
            <a:endCxn id="8" idx="2"/>
          </p:cNvCxnSpPr>
          <p:nvPr/>
        </p:nvCxnSpPr>
        <p:spPr>
          <a:xfrm rot="5400000" flipH="1" flipV="1">
            <a:off x="2175658" y="2804211"/>
            <a:ext cx="2063853" cy="1"/>
          </a:xfrm>
          <a:prstGeom prst="bentConnector3">
            <a:avLst>
              <a:gd name="adj1" fmla="val 50000"/>
            </a:avLst>
          </a:prstGeom>
          <a:ln>
            <a:tailEnd type="none"/>
          </a:ln>
        </p:spPr>
        <p:style>
          <a:lnRef idx="1">
            <a:schemeClr val="accent1"/>
          </a:lnRef>
          <a:fillRef idx="0">
            <a:schemeClr val="accent1"/>
          </a:fillRef>
          <a:effectRef idx="0">
            <a:schemeClr val="accent1"/>
          </a:effectRef>
          <a:fontRef idx="minor">
            <a:schemeClr val="tx1"/>
          </a:fontRef>
        </p:style>
      </p:cxnSp>
      <p:cxnSp>
        <p:nvCxnSpPr>
          <p:cNvPr id="150" name="Elbow Connector 149">
            <a:extLst>
              <a:ext uri="{FF2B5EF4-FFF2-40B4-BE49-F238E27FC236}">
                <a16:creationId xmlns:a16="http://schemas.microsoft.com/office/drawing/2014/main" id="{992821E7-74D5-2BED-4C1C-FB9207CFD6DF}"/>
              </a:ext>
            </a:extLst>
          </p:cNvPr>
          <p:cNvCxnSpPr>
            <a:cxnSpLocks/>
            <a:stCxn id="196" idx="0"/>
            <a:endCxn id="7" idx="2"/>
          </p:cNvCxnSpPr>
          <p:nvPr/>
        </p:nvCxnSpPr>
        <p:spPr>
          <a:xfrm rot="5400000" flipH="1" flipV="1">
            <a:off x="8590933" y="1902810"/>
            <a:ext cx="1976690" cy="1715638"/>
          </a:xfrm>
          <a:prstGeom prst="bentConnector3">
            <a:avLst>
              <a:gd name="adj1" fmla="val 50000"/>
            </a:avLst>
          </a:prstGeom>
          <a:ln>
            <a:tailEnd type="none"/>
          </a:ln>
        </p:spPr>
        <p:style>
          <a:lnRef idx="1">
            <a:schemeClr val="accent1"/>
          </a:lnRef>
          <a:fillRef idx="0">
            <a:schemeClr val="accent1"/>
          </a:fillRef>
          <a:effectRef idx="0">
            <a:schemeClr val="accent1"/>
          </a:effectRef>
          <a:fontRef idx="minor">
            <a:schemeClr val="tx1"/>
          </a:fontRef>
        </p:style>
      </p:cxnSp>
      <p:cxnSp>
        <p:nvCxnSpPr>
          <p:cNvPr id="154" name="Elbow Connector 153">
            <a:extLst>
              <a:ext uri="{FF2B5EF4-FFF2-40B4-BE49-F238E27FC236}">
                <a16:creationId xmlns:a16="http://schemas.microsoft.com/office/drawing/2014/main" id="{0313C14C-9AC7-75C9-593A-6C5E9864A1DE}"/>
              </a:ext>
            </a:extLst>
          </p:cNvPr>
          <p:cNvCxnSpPr>
            <a:cxnSpLocks/>
            <a:stCxn id="10" idx="0"/>
            <a:endCxn id="7" idx="2"/>
          </p:cNvCxnSpPr>
          <p:nvPr/>
        </p:nvCxnSpPr>
        <p:spPr>
          <a:xfrm rot="5400000" flipH="1" flipV="1">
            <a:off x="5790414" y="-810545"/>
            <a:ext cx="2063853" cy="7229513"/>
          </a:xfrm>
          <a:prstGeom prst="bentConnector3">
            <a:avLst>
              <a:gd name="adj1" fmla="val 52110"/>
            </a:avLst>
          </a:prstGeom>
          <a:ln>
            <a:headEnd type="none"/>
            <a:tailEnd type="none"/>
          </a:ln>
        </p:spPr>
        <p:style>
          <a:lnRef idx="1">
            <a:schemeClr val="accent1"/>
          </a:lnRef>
          <a:fillRef idx="0">
            <a:schemeClr val="accent1"/>
          </a:fillRef>
          <a:effectRef idx="0">
            <a:schemeClr val="accent1"/>
          </a:effectRef>
          <a:fontRef idx="minor">
            <a:schemeClr val="tx1"/>
          </a:fontRef>
        </p:style>
      </p:cxnSp>
      <p:sp>
        <p:nvSpPr>
          <p:cNvPr id="158" name="Rounded Rectangle 157">
            <a:extLst>
              <a:ext uri="{FF2B5EF4-FFF2-40B4-BE49-F238E27FC236}">
                <a16:creationId xmlns:a16="http://schemas.microsoft.com/office/drawing/2014/main" id="{C12B1E8C-6C0B-6167-F632-EC0C9186190E}"/>
              </a:ext>
            </a:extLst>
          </p:cNvPr>
          <p:cNvSpPr/>
          <p:nvPr/>
        </p:nvSpPr>
        <p:spPr>
          <a:xfrm>
            <a:off x="9789096" y="5659336"/>
            <a:ext cx="1296000" cy="540000"/>
          </a:xfrm>
          <a:prstGeom prst="roundRect">
            <a:avLst/>
          </a:prstGeom>
          <a:solidFill>
            <a:schemeClr val="accent1"/>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white"/>
                </a:solidFill>
                <a:effectLst/>
                <a:uLnTx/>
                <a:uFillTx/>
                <a:latin typeface="Calibri" panose="020F0502020204030204"/>
                <a:ea typeface="+mn-ea"/>
                <a:cs typeface="+mn-cs"/>
              </a:rPr>
              <a:t>Primary Care Networks</a:t>
            </a:r>
          </a:p>
        </p:txBody>
      </p:sp>
      <p:cxnSp>
        <p:nvCxnSpPr>
          <p:cNvPr id="159" name="Elbow Connector 158">
            <a:extLst>
              <a:ext uri="{FF2B5EF4-FFF2-40B4-BE49-F238E27FC236}">
                <a16:creationId xmlns:a16="http://schemas.microsoft.com/office/drawing/2014/main" id="{E598F53C-AB45-4D69-FC44-65482B8AC6B6}"/>
              </a:ext>
            </a:extLst>
          </p:cNvPr>
          <p:cNvCxnSpPr>
            <a:cxnSpLocks/>
            <a:stCxn id="158" idx="1"/>
            <a:endCxn id="59" idx="2"/>
          </p:cNvCxnSpPr>
          <p:nvPr/>
        </p:nvCxnSpPr>
        <p:spPr>
          <a:xfrm rot="10800000">
            <a:off x="5155708" y="4376138"/>
            <a:ext cx="4633389" cy="1553199"/>
          </a:xfrm>
          <a:prstGeom prst="bentConnector2">
            <a:avLst/>
          </a:prstGeom>
          <a:ln>
            <a:tailEnd type="none"/>
          </a:ln>
        </p:spPr>
        <p:style>
          <a:lnRef idx="1">
            <a:schemeClr val="accent1"/>
          </a:lnRef>
          <a:fillRef idx="0">
            <a:schemeClr val="accent1"/>
          </a:fillRef>
          <a:effectRef idx="0">
            <a:schemeClr val="accent1"/>
          </a:effectRef>
          <a:fontRef idx="minor">
            <a:schemeClr val="tx1"/>
          </a:fontRef>
        </p:style>
      </p:cxnSp>
      <p:cxnSp>
        <p:nvCxnSpPr>
          <p:cNvPr id="162" name="Elbow Connector 161">
            <a:extLst>
              <a:ext uri="{FF2B5EF4-FFF2-40B4-BE49-F238E27FC236}">
                <a16:creationId xmlns:a16="http://schemas.microsoft.com/office/drawing/2014/main" id="{BC627865-0236-EF78-58C6-97CCD41CF5A7}"/>
              </a:ext>
            </a:extLst>
          </p:cNvPr>
          <p:cNvCxnSpPr>
            <a:cxnSpLocks/>
            <a:stCxn id="158" idx="0"/>
            <a:endCxn id="14" idx="2"/>
          </p:cNvCxnSpPr>
          <p:nvPr/>
        </p:nvCxnSpPr>
        <p:spPr>
          <a:xfrm flipV="1">
            <a:off x="10437096" y="4542077"/>
            <a:ext cx="0" cy="1117259"/>
          </a:xfrm>
          <a:prstGeom prst="straightConnector1">
            <a:avLst/>
          </a:prstGeom>
          <a:ln>
            <a:prstDash val="dash"/>
            <a:headEnd type="none"/>
            <a:tailEnd type="none"/>
          </a:ln>
        </p:spPr>
        <p:style>
          <a:lnRef idx="1">
            <a:schemeClr val="accent1"/>
          </a:lnRef>
          <a:fillRef idx="0">
            <a:schemeClr val="accent1"/>
          </a:fillRef>
          <a:effectRef idx="0">
            <a:schemeClr val="accent1"/>
          </a:effectRef>
          <a:fontRef idx="minor">
            <a:schemeClr val="tx1"/>
          </a:fontRef>
        </p:style>
      </p:cxnSp>
      <p:sp>
        <p:nvSpPr>
          <p:cNvPr id="43" name="Rounded Rectangle 42">
            <a:extLst>
              <a:ext uri="{FF2B5EF4-FFF2-40B4-BE49-F238E27FC236}">
                <a16:creationId xmlns:a16="http://schemas.microsoft.com/office/drawing/2014/main" id="{924B933D-7A3A-BDE1-4C8B-D78D424F4903}"/>
              </a:ext>
            </a:extLst>
          </p:cNvPr>
          <p:cNvSpPr/>
          <p:nvPr/>
        </p:nvSpPr>
        <p:spPr>
          <a:xfrm>
            <a:off x="3207584" y="6170993"/>
            <a:ext cx="6518435" cy="375446"/>
          </a:xfrm>
          <a:prstGeom prst="roundRect">
            <a:avLst/>
          </a:prstGeom>
          <a:noFill/>
          <a:ln w="25400">
            <a:noFill/>
          </a:ln>
        </p:spPr>
        <p:style>
          <a:lnRef idx="2">
            <a:schemeClr val="accent4">
              <a:shade val="50000"/>
            </a:schemeClr>
          </a:lnRef>
          <a:fillRef idx="1">
            <a:schemeClr val="accent4"/>
          </a:fillRef>
          <a:effectRef idx="0">
            <a:schemeClr val="accent4"/>
          </a:effectRef>
          <a:fontRef idx="minor">
            <a:schemeClr val="lt1"/>
          </a:fontRef>
        </p:style>
        <p:txBody>
          <a:bodyPr rtlCol="0" anchor="t"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1" u="none" strike="noStrike" kern="1200" cap="none" spc="0" normalizeH="0" baseline="0" noProof="0">
                <a:ln>
                  <a:noFill/>
                </a:ln>
                <a:solidFill>
                  <a:prstClr val="black"/>
                </a:solidFill>
                <a:effectLst/>
                <a:uLnTx/>
                <a:uFillTx/>
                <a:latin typeface="Calibri" panose="020F0502020204030204"/>
                <a:ea typeface="+mn-ea"/>
                <a:cs typeface="+mn-cs"/>
              </a:rPr>
              <a:t>*Consultative forums will also play an advisory role for Local Care Partnerships and Provider Collaboratives as determined by these groups</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100" b="0" i="1" u="none" strike="noStrike" kern="1200" cap="none" spc="0" normalizeH="0" baseline="0" noProof="0">
                <a:ln>
                  <a:noFill/>
                </a:ln>
                <a:solidFill>
                  <a:prstClr val="black"/>
                </a:solidFill>
                <a:effectLst/>
                <a:uLnTx/>
                <a:uFillTx/>
                <a:latin typeface="Calibri" panose="020F0502020204030204"/>
                <a:ea typeface="+mn-ea"/>
                <a:cs typeface="+mn-cs"/>
              </a:rPr>
              <a:t>**The Acute Provider Collaborative spans Devon and Cornwall and the Isles of Scilly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100" b="0" i="1"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3" name="Rounded Rectangle 17">
            <a:extLst>
              <a:ext uri="{FF2B5EF4-FFF2-40B4-BE49-F238E27FC236}">
                <a16:creationId xmlns:a16="http://schemas.microsoft.com/office/drawing/2014/main" id="{75594B39-FCF1-5828-D8ED-9B77CF7BB9AE}"/>
              </a:ext>
            </a:extLst>
          </p:cNvPr>
          <p:cNvSpPr/>
          <p:nvPr/>
        </p:nvSpPr>
        <p:spPr>
          <a:xfrm>
            <a:off x="752206" y="1232284"/>
            <a:ext cx="1296000" cy="540000"/>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white"/>
                </a:solidFill>
                <a:effectLst/>
                <a:uLnTx/>
                <a:uFillTx/>
                <a:latin typeface="Calibri" panose="020F0502020204030204"/>
                <a:ea typeface="+mn-ea"/>
                <a:cs typeface="+mn-cs"/>
              </a:rPr>
              <a:t>Devon County Council</a:t>
            </a:r>
          </a:p>
        </p:txBody>
      </p:sp>
      <p:sp>
        <p:nvSpPr>
          <p:cNvPr id="9" name="Rounded Rectangle 18">
            <a:extLst>
              <a:ext uri="{FF2B5EF4-FFF2-40B4-BE49-F238E27FC236}">
                <a16:creationId xmlns:a16="http://schemas.microsoft.com/office/drawing/2014/main" id="{B90FF2C4-102A-80BD-5363-DFD9965584DB}"/>
              </a:ext>
            </a:extLst>
          </p:cNvPr>
          <p:cNvSpPr/>
          <p:nvPr/>
        </p:nvSpPr>
        <p:spPr>
          <a:xfrm>
            <a:off x="752206" y="2117694"/>
            <a:ext cx="1296000" cy="540000"/>
          </a:xfrm>
          <a:prstGeom prst="roundRect">
            <a:avLst/>
          </a:prstGeom>
          <a:solidFill>
            <a:schemeClr val="accent3">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white"/>
                </a:solidFill>
                <a:effectLst/>
                <a:uLnTx/>
                <a:uFillTx/>
                <a:latin typeface="Calibri" panose="020F0502020204030204"/>
                <a:ea typeface="+mn-ea"/>
                <a:cs typeface="+mn-cs"/>
              </a:rPr>
              <a:t>Health and Wellbeing Board</a:t>
            </a:r>
          </a:p>
        </p:txBody>
      </p:sp>
      <p:sp>
        <p:nvSpPr>
          <p:cNvPr id="15" name="Rounded Rectangle 17">
            <a:extLst>
              <a:ext uri="{FF2B5EF4-FFF2-40B4-BE49-F238E27FC236}">
                <a16:creationId xmlns:a16="http://schemas.microsoft.com/office/drawing/2014/main" id="{0632E8CE-1D64-3A61-A7B7-32E63F9E294F}"/>
              </a:ext>
            </a:extLst>
          </p:cNvPr>
          <p:cNvSpPr/>
          <p:nvPr/>
        </p:nvSpPr>
        <p:spPr>
          <a:xfrm>
            <a:off x="752206" y="1232283"/>
            <a:ext cx="1296000" cy="540000"/>
          </a:xfrm>
          <a:prstGeom prst="roundRect">
            <a:avLst/>
          </a:prstGeom>
          <a:solidFill>
            <a:schemeClr val="accent4">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srgbClr val="002060"/>
                </a:solidFill>
                <a:effectLst/>
                <a:uLnTx/>
                <a:uFillTx/>
                <a:latin typeface="Calibri" panose="020F0502020204030204"/>
                <a:ea typeface="+mn-ea"/>
                <a:cs typeface="+mn-cs"/>
              </a:rPr>
              <a:t>Devon County Council</a:t>
            </a:r>
          </a:p>
        </p:txBody>
      </p:sp>
      <p:sp>
        <p:nvSpPr>
          <p:cNvPr id="16" name="Rounded Rectangle 18">
            <a:extLst>
              <a:ext uri="{FF2B5EF4-FFF2-40B4-BE49-F238E27FC236}">
                <a16:creationId xmlns:a16="http://schemas.microsoft.com/office/drawing/2014/main" id="{7A21CAB6-13D4-0EFA-B79E-752DF8E16F6C}"/>
              </a:ext>
            </a:extLst>
          </p:cNvPr>
          <p:cNvSpPr/>
          <p:nvPr/>
        </p:nvSpPr>
        <p:spPr>
          <a:xfrm>
            <a:off x="752206" y="2117693"/>
            <a:ext cx="1296000" cy="540000"/>
          </a:xfrm>
          <a:prstGeom prst="roundRect">
            <a:avLst/>
          </a:prstGeom>
          <a:solidFill>
            <a:schemeClr val="accent1">
              <a:lumMod val="75000"/>
            </a:schemeClr>
          </a:solidFill>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white"/>
                </a:solidFill>
                <a:effectLst/>
                <a:uLnTx/>
                <a:uFillTx/>
                <a:latin typeface="Calibri" panose="020F0502020204030204"/>
                <a:ea typeface="+mn-ea"/>
                <a:cs typeface="+mn-cs"/>
              </a:rPr>
              <a:t>Health and Wellbeing Board</a:t>
            </a:r>
          </a:p>
        </p:txBody>
      </p:sp>
      <p:sp>
        <p:nvSpPr>
          <p:cNvPr id="2" name="Oval 1">
            <a:extLst>
              <a:ext uri="{FF2B5EF4-FFF2-40B4-BE49-F238E27FC236}">
                <a16:creationId xmlns:a16="http://schemas.microsoft.com/office/drawing/2014/main" id="{DFE19EF0-28C8-6CFE-6D6C-88966B5E6616}"/>
              </a:ext>
            </a:extLst>
          </p:cNvPr>
          <p:cNvSpPr/>
          <p:nvPr/>
        </p:nvSpPr>
        <p:spPr>
          <a:xfrm>
            <a:off x="2345443" y="3378089"/>
            <a:ext cx="1763181" cy="1344924"/>
          </a:xfrm>
          <a:prstGeom prst="ellipse">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1442753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8ACCD82-6C21-E400-BEDA-D7E47FA77994}"/>
              </a:ext>
            </a:extLst>
          </p:cNvPr>
          <p:cNvSpPr>
            <a:spLocks noGrp="1"/>
          </p:cNvSpPr>
          <p:nvPr>
            <p:ph type="title"/>
          </p:nvPr>
        </p:nvSpPr>
        <p:spPr/>
        <p:txBody>
          <a:bodyPr anchor="t">
            <a:noAutofit/>
          </a:bodyPr>
          <a:lstStyle/>
          <a:p>
            <a:r>
              <a:rPr lang="en-GB" sz="2400" b="1" dirty="0">
                <a:solidFill>
                  <a:srgbClr val="002060"/>
                </a:solidFill>
                <a:latin typeface="Arial" panose="020B0604020202020204" pitchFamily="34" charset="0"/>
                <a:cs typeface="Arial" panose="020B0604020202020204" pitchFamily="34" charset="0"/>
              </a:rPr>
              <a:t>Local Care Partnerships are created in order to serve the health and care needs of people living in their are</a:t>
            </a:r>
          </a:p>
        </p:txBody>
      </p:sp>
      <p:sp>
        <p:nvSpPr>
          <p:cNvPr id="2" name="Footer Placeholder 1">
            <a:extLst>
              <a:ext uri="{FF2B5EF4-FFF2-40B4-BE49-F238E27FC236}">
                <a16:creationId xmlns:a16="http://schemas.microsoft.com/office/drawing/2014/main" id="{61A2367E-16CF-E8C1-44DB-A1EADCB3F8DE}"/>
              </a:ext>
            </a:extLst>
          </p:cNvPr>
          <p:cNvSpPr>
            <a:spLocks noGrp="1"/>
          </p:cNvSpPr>
          <p:nvPr>
            <p:ph type="ftr" sz="quarter" idx="4294967295"/>
          </p:nvPr>
        </p:nvSpPr>
        <p:spPr>
          <a:xfrm>
            <a:off x="593756" y="6452266"/>
            <a:ext cx="3086100" cy="333375"/>
          </a:xfrm>
          <a:prstGeom prst="rect">
            <a:avLst/>
          </a:prstGeom>
        </p:spPr>
        <p:txBody>
          <a:bodyPr/>
          <a:lstStyle/>
          <a:p>
            <a:r>
              <a:rPr lang="en-GB" sz="1100" dirty="0">
                <a:latin typeface="Arial" panose="020B0604020202020204" pitchFamily="34" charset="0"/>
                <a:cs typeface="Arial" panose="020B0604020202020204" pitchFamily="34" charset="0"/>
              </a:rPr>
              <a:t>Devon ICS Operating Model - Draft</a:t>
            </a:r>
            <a:endParaRPr lang="en-US" sz="1100" dirty="0">
              <a:latin typeface="Arial" panose="020B0604020202020204" pitchFamily="34" charset="0"/>
              <a:cs typeface="Arial" panose="020B0604020202020204" pitchFamily="34" charset="0"/>
            </a:endParaRPr>
          </a:p>
        </p:txBody>
      </p:sp>
      <p:sp>
        <p:nvSpPr>
          <p:cNvPr id="12" name="Slide Number Placeholder 11">
            <a:extLst>
              <a:ext uri="{FF2B5EF4-FFF2-40B4-BE49-F238E27FC236}">
                <a16:creationId xmlns:a16="http://schemas.microsoft.com/office/drawing/2014/main" id="{98AD1A7D-78D5-ED00-47C6-D5335BCAFD7C}"/>
              </a:ext>
            </a:extLst>
          </p:cNvPr>
          <p:cNvSpPr>
            <a:spLocks noGrp="1"/>
          </p:cNvSpPr>
          <p:nvPr>
            <p:ph type="sldNum" sz="quarter" idx="4294967295"/>
          </p:nvPr>
        </p:nvSpPr>
        <p:spPr>
          <a:xfrm>
            <a:off x="0" y="6489700"/>
            <a:ext cx="596900" cy="333375"/>
          </a:xfrm>
          <a:prstGeom prst="rect">
            <a:avLst/>
          </a:prstGeom>
        </p:spPr>
        <p:txBody>
          <a:bodyPr/>
          <a:lstStyle/>
          <a:p>
            <a:pPr algn="r"/>
            <a:fld id="{A39F007A-6242-604F-950E-EFB4F4A5BB5C}" type="slidenum">
              <a:rPr lang="en-US" smtClean="0"/>
              <a:pPr algn="r"/>
              <a:t>3</a:t>
            </a:fld>
            <a:r>
              <a:rPr lang="en-US" b="1"/>
              <a:t> </a:t>
            </a:r>
            <a:r>
              <a:rPr lang="en-US" b="1">
                <a:solidFill>
                  <a:schemeClr val="accent2"/>
                </a:solidFill>
              </a:rPr>
              <a:t>|</a:t>
            </a:r>
          </a:p>
        </p:txBody>
      </p:sp>
      <p:sp>
        <p:nvSpPr>
          <p:cNvPr id="23" name="TextBox 22">
            <a:extLst>
              <a:ext uri="{FF2B5EF4-FFF2-40B4-BE49-F238E27FC236}">
                <a16:creationId xmlns:a16="http://schemas.microsoft.com/office/drawing/2014/main" id="{C1B29894-118E-0B5B-9310-DEF9E516A32A}"/>
              </a:ext>
            </a:extLst>
          </p:cNvPr>
          <p:cNvSpPr txBox="1"/>
          <p:nvPr/>
        </p:nvSpPr>
        <p:spPr>
          <a:xfrm>
            <a:off x="21772288" y="7652562"/>
            <a:ext cx="0" cy="0"/>
          </a:xfrm>
          <a:prstGeom prst="rect">
            <a:avLst/>
          </a:prstGeom>
          <a:noFill/>
          <a:ln>
            <a:noFill/>
          </a:ln>
        </p:spPr>
        <p:txBody>
          <a:bodyPr wrap="none" lIns="72000" tIns="72000" rIns="72000" bIns="72000" rtlCol="0">
            <a:noAutofit/>
          </a:bodyPr>
          <a:lstStyle/>
          <a:p>
            <a:pPr algn="l">
              <a:spcAft>
                <a:spcPts val="900"/>
              </a:spcAft>
            </a:pPr>
            <a:endParaRPr lang="en-US" sz="1200" err="1"/>
          </a:p>
        </p:txBody>
      </p:sp>
      <p:sp>
        <p:nvSpPr>
          <p:cNvPr id="9" name="Rectangle 8">
            <a:extLst>
              <a:ext uri="{FF2B5EF4-FFF2-40B4-BE49-F238E27FC236}">
                <a16:creationId xmlns:a16="http://schemas.microsoft.com/office/drawing/2014/main" id="{5116539C-9072-8F54-9DE2-4725288FE011}"/>
              </a:ext>
            </a:extLst>
          </p:cNvPr>
          <p:cNvSpPr/>
          <p:nvPr/>
        </p:nvSpPr>
        <p:spPr>
          <a:xfrm>
            <a:off x="6241776" y="1809732"/>
            <a:ext cx="5112023" cy="1945291"/>
          </a:xfrm>
          <a:prstGeom prst="rect">
            <a:avLst/>
          </a:prstGeom>
          <a:ln w="19050">
            <a:solidFill>
              <a:schemeClr val="accent5"/>
            </a:solidFill>
          </a:ln>
        </p:spPr>
        <p:style>
          <a:lnRef idx="2">
            <a:schemeClr val="accent1"/>
          </a:lnRef>
          <a:fillRef idx="1">
            <a:schemeClr val="lt1"/>
          </a:fillRef>
          <a:effectRef idx="0">
            <a:schemeClr val="accent1"/>
          </a:effectRef>
          <a:fontRef idx="minor">
            <a:schemeClr val="dk1"/>
          </a:fontRef>
        </p:style>
        <p:txBody>
          <a:bodyPr rtlCol="0" anchor="t" anchorCtr="0"/>
          <a:lstStyle/>
          <a:p>
            <a:r>
              <a:rPr lang="en-US" sz="1100" dirty="0">
                <a:latin typeface="Arial" panose="020B0604020202020204" pitchFamily="34" charset="0"/>
                <a:cs typeface="Arial" panose="020B0604020202020204" pitchFamily="34" charset="0"/>
              </a:rPr>
              <a:t>Local Care Partnerships are collaborative arrangements formed by </a:t>
            </a:r>
            <a:r>
              <a:rPr lang="en-US" sz="1100" dirty="0" err="1">
                <a:latin typeface="Arial" panose="020B0604020202020204" pitchFamily="34" charset="0"/>
                <a:cs typeface="Arial" panose="020B0604020202020204" pitchFamily="34" charset="0"/>
              </a:rPr>
              <a:t>organisations</a:t>
            </a:r>
            <a:r>
              <a:rPr lang="en-US" sz="1100" dirty="0">
                <a:latin typeface="Arial" panose="020B0604020202020204" pitchFamily="34" charset="0"/>
                <a:cs typeface="Arial" panose="020B0604020202020204" pitchFamily="34" charset="0"/>
              </a:rPr>
              <a:t> responsible for arranging and delivering health and care services in the 5 localities within Devon. They lead the detailed design and delivery of integrated services in their area, built on a mutual understanding of their local population, trust and a shared vision for the place. Respected as experts on the health and care needs of their population, </a:t>
            </a:r>
            <a:r>
              <a:rPr lang="en-GB" sz="1100" dirty="0">
                <a:latin typeface="Arial" panose="020B0604020202020204" pitchFamily="34" charset="0"/>
                <a:cs typeface="Arial" panose="020B0604020202020204" pitchFamily="34" charset="0"/>
              </a:rPr>
              <a:t>LCP partners feel supported by the partnership and also feel that the LCP represents their views, opinions, and priorities at larger forums such as the One Devon Partnership, whilst also working to develop the economy in their area. The LCP is constantly engaging with people living and working in its area and people feel able to have an honest conversation about their health and care needs. </a:t>
            </a:r>
          </a:p>
        </p:txBody>
      </p:sp>
      <p:sp>
        <p:nvSpPr>
          <p:cNvPr id="10" name="Rectangle 9">
            <a:extLst>
              <a:ext uri="{FF2B5EF4-FFF2-40B4-BE49-F238E27FC236}">
                <a16:creationId xmlns:a16="http://schemas.microsoft.com/office/drawing/2014/main" id="{8DF09306-CE65-92B2-5E90-099F0038DB9D}"/>
              </a:ext>
            </a:extLst>
          </p:cNvPr>
          <p:cNvSpPr/>
          <p:nvPr/>
        </p:nvSpPr>
        <p:spPr>
          <a:xfrm>
            <a:off x="6241773" y="1209884"/>
            <a:ext cx="5112024" cy="514954"/>
          </a:xfrm>
          <a:prstGeom prst="rect">
            <a:avLst/>
          </a:prstGeom>
          <a:solidFill>
            <a:schemeClr val="accent5"/>
          </a:solidFill>
          <a:ln w="19050">
            <a:solidFill>
              <a:schemeClr val="accent5"/>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1400" b="1" dirty="0">
                <a:solidFill>
                  <a:schemeClr val="bg1"/>
                </a:solidFill>
                <a:latin typeface="Arial" panose="020B0604020202020204" pitchFamily="34" charset="0"/>
                <a:cs typeface="Arial" panose="020B0604020202020204" pitchFamily="34" charset="0"/>
              </a:rPr>
              <a:t>Our vision for a thriving Local Care Partnerships in Devon:</a:t>
            </a:r>
          </a:p>
        </p:txBody>
      </p:sp>
      <p:sp>
        <p:nvSpPr>
          <p:cNvPr id="16" name="Rectangle 15">
            <a:extLst>
              <a:ext uri="{FF2B5EF4-FFF2-40B4-BE49-F238E27FC236}">
                <a16:creationId xmlns:a16="http://schemas.microsoft.com/office/drawing/2014/main" id="{867F4257-768D-28EB-51A1-EF8E338B5EA9}"/>
              </a:ext>
            </a:extLst>
          </p:cNvPr>
          <p:cNvSpPr/>
          <p:nvPr/>
        </p:nvSpPr>
        <p:spPr>
          <a:xfrm>
            <a:off x="593756" y="4198400"/>
            <a:ext cx="4680732" cy="2206732"/>
          </a:xfrm>
          <a:prstGeom prst="rect">
            <a:avLst/>
          </a:prstGeom>
          <a:ln w="19050">
            <a:solidFill>
              <a:schemeClr val="accent5"/>
            </a:solidFill>
          </a:ln>
        </p:spPr>
        <p:style>
          <a:lnRef idx="2">
            <a:schemeClr val="accent1"/>
          </a:lnRef>
          <a:fillRef idx="1">
            <a:schemeClr val="lt1"/>
          </a:fillRef>
          <a:effectRef idx="0">
            <a:schemeClr val="accent1"/>
          </a:effectRef>
          <a:fontRef idx="minor">
            <a:schemeClr val="dk1"/>
          </a:fontRef>
        </p:style>
        <p:txBody>
          <a:bodyPr rtlCol="0" anchor="t" anchorCtr="0"/>
          <a:lstStyle/>
          <a:p>
            <a:pPr defTabSz="986912">
              <a:spcBef>
                <a:spcPts val="300"/>
              </a:spcBef>
              <a:spcAft>
                <a:spcPts val="300"/>
              </a:spcAft>
            </a:pPr>
            <a:r>
              <a:rPr lang="en-GB" sz="1100" dirty="0">
                <a:latin typeface="Arial" panose="020B0604020202020204" pitchFamily="34" charset="0"/>
                <a:cs typeface="Arial" panose="020B0604020202020204" pitchFamily="34" charset="0"/>
              </a:rPr>
              <a:t>The primary responsibilities of the Local Care Partnerships are:</a:t>
            </a:r>
            <a:endParaRPr lang="en-US" sz="1100" dirty="0">
              <a:solidFill>
                <a:schemeClr val="tx1"/>
              </a:solidFill>
              <a:latin typeface="Arial" panose="020B0604020202020204" pitchFamily="34" charset="0"/>
              <a:ea typeface="Tahoma" charset="0"/>
              <a:cs typeface="Arial" panose="020B0604020202020204" pitchFamily="34" charset="0"/>
            </a:endParaRPr>
          </a:p>
          <a:p>
            <a:pPr marL="285750" indent="-285750" defTabSz="986912">
              <a:spcBef>
                <a:spcPts val="300"/>
              </a:spcBef>
              <a:spcAft>
                <a:spcPts val="300"/>
              </a:spcAft>
              <a:buFont typeface="Arial" panose="020B0604020202020204" pitchFamily="34" charset="0"/>
              <a:buChar char="•"/>
            </a:pPr>
            <a:r>
              <a:rPr lang="en-US" sz="1100" dirty="0">
                <a:solidFill>
                  <a:schemeClr val="tx1"/>
                </a:solidFill>
                <a:latin typeface="Arial" panose="020B0604020202020204" pitchFamily="34" charset="0"/>
                <a:ea typeface="Tahoma" charset="0"/>
                <a:cs typeface="Arial" panose="020B0604020202020204" pitchFamily="34" charset="0"/>
              </a:rPr>
              <a:t>Supporting the development of the Integrated Care Strategy via One Devon Partnership representation </a:t>
            </a:r>
          </a:p>
          <a:p>
            <a:pPr marL="285750" indent="-285750" defTabSz="986912">
              <a:spcBef>
                <a:spcPts val="300"/>
              </a:spcBef>
              <a:spcAft>
                <a:spcPts val="300"/>
              </a:spcAft>
              <a:buFont typeface="Arial" panose="020B0604020202020204" pitchFamily="34" charset="0"/>
              <a:buChar char="•"/>
            </a:pPr>
            <a:r>
              <a:rPr lang="en-US" sz="1100" dirty="0">
                <a:solidFill>
                  <a:schemeClr val="tx1"/>
                </a:solidFill>
                <a:latin typeface="Arial" panose="020B0604020202020204" pitchFamily="34" charset="0"/>
                <a:ea typeface="Tahoma" charset="0"/>
                <a:cs typeface="Arial" panose="020B0604020202020204" pitchFamily="34" charset="0"/>
              </a:rPr>
              <a:t>Develop and implement demonstrator projects, supported by the One Devon Partnership and NHS Devon to take a learn by doing approach, and embedding innovation throughout LCPs</a:t>
            </a:r>
          </a:p>
          <a:p>
            <a:pPr marL="285750" indent="-285750" defTabSz="986912">
              <a:spcBef>
                <a:spcPts val="300"/>
              </a:spcBef>
              <a:spcAft>
                <a:spcPts val="300"/>
              </a:spcAft>
              <a:buFont typeface="Arial" panose="020B0604020202020204" pitchFamily="34" charset="0"/>
              <a:buChar char="•"/>
            </a:pPr>
            <a:r>
              <a:rPr lang="en-US" sz="1100" dirty="0">
                <a:solidFill>
                  <a:schemeClr val="tx1"/>
                </a:solidFill>
                <a:latin typeface="Arial" panose="020B0604020202020204" pitchFamily="34" charset="0"/>
                <a:ea typeface="Tahoma" charset="0"/>
                <a:cs typeface="Arial" panose="020B0604020202020204" pitchFamily="34" charset="0"/>
              </a:rPr>
              <a:t>Solidify relationships with wider local </a:t>
            </a:r>
            <a:r>
              <a:rPr lang="en-US" sz="1100" dirty="0" err="1">
                <a:solidFill>
                  <a:schemeClr val="tx1"/>
                </a:solidFill>
                <a:latin typeface="Arial" panose="020B0604020202020204" pitchFamily="34" charset="0"/>
                <a:ea typeface="Tahoma" charset="0"/>
                <a:cs typeface="Arial" panose="020B0604020202020204" pitchFamily="34" charset="0"/>
              </a:rPr>
              <a:t>organisations</a:t>
            </a:r>
            <a:endParaRPr lang="en-US" sz="1100" dirty="0">
              <a:solidFill>
                <a:schemeClr val="tx1"/>
              </a:solidFill>
              <a:latin typeface="Arial" panose="020B0604020202020204" pitchFamily="34" charset="0"/>
              <a:ea typeface="Tahoma" charset="0"/>
              <a:cs typeface="Arial" panose="020B0604020202020204" pitchFamily="34" charset="0"/>
            </a:endParaRPr>
          </a:p>
          <a:p>
            <a:pPr marL="285750" indent="-285750" defTabSz="986912">
              <a:spcBef>
                <a:spcPts val="300"/>
              </a:spcBef>
              <a:spcAft>
                <a:spcPts val="300"/>
              </a:spcAft>
              <a:buFont typeface="Arial" panose="020B0604020202020204" pitchFamily="34" charset="0"/>
              <a:buChar char="•"/>
            </a:pPr>
            <a:r>
              <a:rPr lang="en-US" sz="1100" dirty="0">
                <a:solidFill>
                  <a:schemeClr val="tx1"/>
                </a:solidFill>
                <a:latin typeface="Arial" panose="020B0604020202020204" pitchFamily="34" charset="0"/>
                <a:ea typeface="Tahoma" charset="0"/>
                <a:cs typeface="Arial" panose="020B0604020202020204" pitchFamily="34" charset="0"/>
              </a:rPr>
              <a:t>Enhancing service integration in their LCP</a:t>
            </a:r>
          </a:p>
          <a:p>
            <a:endParaRPr lang="en-GB" sz="1100" dirty="0">
              <a:latin typeface="Arial" panose="020B0604020202020204" pitchFamily="34" charset="0"/>
              <a:cs typeface="Arial" panose="020B0604020202020204" pitchFamily="34" charset="0"/>
            </a:endParaRPr>
          </a:p>
        </p:txBody>
      </p:sp>
      <p:sp>
        <p:nvSpPr>
          <p:cNvPr id="38" name="Rectangle 37">
            <a:extLst>
              <a:ext uri="{FF2B5EF4-FFF2-40B4-BE49-F238E27FC236}">
                <a16:creationId xmlns:a16="http://schemas.microsoft.com/office/drawing/2014/main" id="{9EF91061-3AEB-7F29-E22D-2AD6D0A3941F}"/>
              </a:ext>
            </a:extLst>
          </p:cNvPr>
          <p:cNvSpPr/>
          <p:nvPr/>
        </p:nvSpPr>
        <p:spPr>
          <a:xfrm>
            <a:off x="593757" y="3871802"/>
            <a:ext cx="4680730" cy="273590"/>
          </a:xfrm>
          <a:prstGeom prst="rect">
            <a:avLst/>
          </a:prstGeom>
          <a:solidFill>
            <a:schemeClr val="accent5"/>
          </a:solidFill>
          <a:ln>
            <a:solidFill>
              <a:schemeClr val="accent5"/>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1400" b="1" dirty="0">
                <a:solidFill>
                  <a:schemeClr val="bg1"/>
                </a:solidFill>
                <a:latin typeface="Arial" panose="020B0604020202020204" pitchFamily="34" charset="0"/>
                <a:cs typeface="Arial" panose="020B0604020202020204" pitchFamily="34" charset="0"/>
              </a:rPr>
              <a:t>Primary responsibilities in 2022/23:</a:t>
            </a:r>
          </a:p>
        </p:txBody>
      </p:sp>
      <p:sp>
        <p:nvSpPr>
          <p:cNvPr id="5" name="Rectangle 4">
            <a:extLst>
              <a:ext uri="{FF2B5EF4-FFF2-40B4-BE49-F238E27FC236}">
                <a16:creationId xmlns:a16="http://schemas.microsoft.com/office/drawing/2014/main" id="{02062ED0-5EC2-0EA1-1CAF-26821E8EE3FD}"/>
              </a:ext>
            </a:extLst>
          </p:cNvPr>
          <p:cNvSpPr/>
          <p:nvPr/>
        </p:nvSpPr>
        <p:spPr>
          <a:xfrm>
            <a:off x="593759" y="1809732"/>
            <a:ext cx="4680732" cy="1945291"/>
          </a:xfrm>
          <a:prstGeom prst="rect">
            <a:avLst/>
          </a:prstGeom>
          <a:ln w="19050">
            <a:solidFill>
              <a:schemeClr val="accent5"/>
            </a:solidFill>
          </a:ln>
        </p:spPr>
        <p:style>
          <a:lnRef idx="2">
            <a:schemeClr val="accent4"/>
          </a:lnRef>
          <a:fillRef idx="1">
            <a:schemeClr val="lt1"/>
          </a:fillRef>
          <a:effectRef idx="0">
            <a:schemeClr val="accent4"/>
          </a:effectRef>
          <a:fontRef idx="minor">
            <a:schemeClr val="dk1"/>
          </a:fontRef>
        </p:style>
        <p:txBody>
          <a:bodyPr rtlCol="0" anchor="t"/>
          <a:lstStyle/>
          <a:p>
            <a:pPr marL="171450" indent="-171450">
              <a:spcBef>
                <a:spcPts val="300"/>
              </a:spcBef>
              <a:spcAft>
                <a:spcPts val="600"/>
              </a:spcAft>
              <a:buFont typeface="Arial" panose="020B0604020202020204" pitchFamily="34" charset="0"/>
              <a:buChar char="•"/>
            </a:pPr>
            <a:r>
              <a:rPr lang="en-GB" sz="1100" dirty="0">
                <a:latin typeface="Arial" panose="020B0604020202020204" pitchFamily="34" charset="0"/>
                <a:cs typeface="Arial" panose="020B0604020202020204" pitchFamily="34" charset="0"/>
              </a:rPr>
              <a:t>Involve all partners who contribute to health and care in their LCP, including housing, schools, Healthwatch and other Community Groups, employment &amp; training and emergency services, in the co-ordination, planning and delivery of integrated services within localities and alongside communities</a:t>
            </a:r>
          </a:p>
          <a:p>
            <a:pPr marL="171450" indent="-171450">
              <a:spcBef>
                <a:spcPts val="300"/>
              </a:spcBef>
              <a:spcAft>
                <a:spcPts val="600"/>
              </a:spcAft>
              <a:buFont typeface="Arial" panose="020B0604020202020204" pitchFamily="34" charset="0"/>
              <a:buChar char="•"/>
            </a:pPr>
            <a:r>
              <a:rPr lang="en-GB" sz="1100" dirty="0">
                <a:latin typeface="Arial" panose="020B0604020202020204" pitchFamily="34" charset="0"/>
                <a:cs typeface="Arial" panose="020B0604020202020204" pitchFamily="34" charset="0"/>
              </a:rPr>
              <a:t>Go beyond strategic planning, including joint commissioning, and integrated service delivery</a:t>
            </a:r>
          </a:p>
          <a:p>
            <a:pPr marL="171450" indent="-171450">
              <a:spcBef>
                <a:spcPts val="300"/>
              </a:spcBef>
              <a:spcAft>
                <a:spcPts val="600"/>
              </a:spcAft>
              <a:buFont typeface="Arial" panose="020B0604020202020204" pitchFamily="34" charset="0"/>
              <a:buChar char="•"/>
            </a:pPr>
            <a:r>
              <a:rPr lang="en-GB" sz="1100" dirty="0">
                <a:latin typeface="Arial" panose="020B0604020202020204" pitchFamily="34" charset="0"/>
                <a:cs typeface="Arial" panose="020B0604020202020204" pitchFamily="34" charset="0"/>
              </a:rPr>
              <a:t>Work to reduce inequalities in their LCP</a:t>
            </a:r>
          </a:p>
        </p:txBody>
      </p:sp>
      <p:sp>
        <p:nvSpPr>
          <p:cNvPr id="11" name="Rectangle 10">
            <a:extLst>
              <a:ext uri="{FF2B5EF4-FFF2-40B4-BE49-F238E27FC236}">
                <a16:creationId xmlns:a16="http://schemas.microsoft.com/office/drawing/2014/main" id="{8DEDB5A3-4E73-36AA-A17F-A676D34C8805}"/>
              </a:ext>
            </a:extLst>
          </p:cNvPr>
          <p:cNvSpPr/>
          <p:nvPr/>
        </p:nvSpPr>
        <p:spPr>
          <a:xfrm>
            <a:off x="593756" y="1209884"/>
            <a:ext cx="4680732" cy="514954"/>
          </a:xfrm>
          <a:prstGeom prst="rect">
            <a:avLst/>
          </a:prstGeom>
          <a:solidFill>
            <a:schemeClr val="accent5">
              <a:lumMod val="20000"/>
              <a:lumOff val="80000"/>
            </a:schemeClr>
          </a:solidFill>
          <a:ln>
            <a:solidFill>
              <a:schemeClr val="accent5"/>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1400" b="1" dirty="0">
                <a:solidFill>
                  <a:schemeClr val="accent5"/>
                </a:solidFill>
                <a:latin typeface="Arial" panose="020B0604020202020204" pitchFamily="34" charset="0"/>
                <a:cs typeface="Arial" panose="020B0604020202020204" pitchFamily="34" charset="0"/>
              </a:rPr>
              <a:t>The purpose of the Local Care Partnerships in the ICS implementation framework </a:t>
            </a:r>
          </a:p>
        </p:txBody>
      </p:sp>
      <p:cxnSp>
        <p:nvCxnSpPr>
          <p:cNvPr id="15" name="Straight Arrow Connector 14">
            <a:extLst>
              <a:ext uri="{FF2B5EF4-FFF2-40B4-BE49-F238E27FC236}">
                <a16:creationId xmlns:a16="http://schemas.microsoft.com/office/drawing/2014/main" id="{4141662B-EBEB-3297-D971-00E335437E2D}"/>
              </a:ext>
            </a:extLst>
          </p:cNvPr>
          <p:cNvCxnSpPr>
            <a:cxnSpLocks/>
            <a:stCxn id="11" idx="3"/>
            <a:endCxn id="10" idx="1"/>
          </p:cNvCxnSpPr>
          <p:nvPr/>
        </p:nvCxnSpPr>
        <p:spPr>
          <a:xfrm>
            <a:off x="5274488" y="1467361"/>
            <a:ext cx="967285" cy="0"/>
          </a:xfrm>
          <a:prstGeom prst="straightConnector1">
            <a:avLst/>
          </a:prstGeom>
          <a:ln w="25400">
            <a:solidFill>
              <a:schemeClr val="accent5"/>
            </a:solidFill>
            <a:tailEnd type="triangle"/>
          </a:ln>
        </p:spPr>
        <p:style>
          <a:lnRef idx="1">
            <a:schemeClr val="accent1"/>
          </a:lnRef>
          <a:fillRef idx="0">
            <a:schemeClr val="accent1"/>
          </a:fillRef>
          <a:effectRef idx="0">
            <a:schemeClr val="accent1"/>
          </a:effectRef>
          <a:fontRef idx="minor">
            <a:schemeClr val="tx1"/>
          </a:fontRef>
        </p:style>
      </p:cxnSp>
      <p:sp>
        <p:nvSpPr>
          <p:cNvPr id="21" name="Triangle 20">
            <a:extLst>
              <a:ext uri="{FF2B5EF4-FFF2-40B4-BE49-F238E27FC236}">
                <a16:creationId xmlns:a16="http://schemas.microsoft.com/office/drawing/2014/main" id="{01D11498-FC85-D943-2686-F4D8380CB604}"/>
              </a:ext>
            </a:extLst>
          </p:cNvPr>
          <p:cNvSpPr/>
          <p:nvPr/>
        </p:nvSpPr>
        <p:spPr>
          <a:xfrm rot="5400000">
            <a:off x="4818998" y="2643149"/>
            <a:ext cx="1849635" cy="310347"/>
          </a:xfrm>
          <a:prstGeom prst="triangle">
            <a:avLst/>
          </a:prstGeom>
          <a:solidFill>
            <a:srgbClr val="002060"/>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latin typeface="Arial" panose="020B0604020202020204" pitchFamily="34" charset="0"/>
              <a:cs typeface="Arial" panose="020B0604020202020204" pitchFamily="34" charset="0"/>
            </a:endParaRPr>
          </a:p>
        </p:txBody>
      </p:sp>
      <p:sp>
        <p:nvSpPr>
          <p:cNvPr id="6" name="Rectangle 5">
            <a:extLst>
              <a:ext uri="{FF2B5EF4-FFF2-40B4-BE49-F238E27FC236}">
                <a16:creationId xmlns:a16="http://schemas.microsoft.com/office/drawing/2014/main" id="{0A96341E-7948-491E-590A-880E23B8E6A0}"/>
              </a:ext>
            </a:extLst>
          </p:cNvPr>
          <p:cNvSpPr/>
          <p:nvPr/>
        </p:nvSpPr>
        <p:spPr>
          <a:xfrm>
            <a:off x="6241772" y="4198400"/>
            <a:ext cx="5112023" cy="2206732"/>
          </a:xfrm>
          <a:prstGeom prst="rect">
            <a:avLst/>
          </a:prstGeom>
          <a:ln w="19050">
            <a:solidFill>
              <a:schemeClr val="accent5"/>
            </a:solidFill>
          </a:ln>
        </p:spPr>
        <p:style>
          <a:lnRef idx="2">
            <a:schemeClr val="accent1"/>
          </a:lnRef>
          <a:fillRef idx="1">
            <a:schemeClr val="lt1"/>
          </a:fillRef>
          <a:effectRef idx="0">
            <a:schemeClr val="accent1"/>
          </a:effectRef>
          <a:fontRef idx="minor">
            <a:schemeClr val="dk1"/>
          </a:fontRef>
        </p:style>
        <p:txBody>
          <a:bodyPr rtlCol="0" anchor="t" anchorCtr="0"/>
          <a:lstStyle/>
          <a:p>
            <a:pPr marL="171450" indent="-171450">
              <a:spcBef>
                <a:spcPts val="300"/>
              </a:spcBef>
              <a:spcAft>
                <a:spcPts val="600"/>
              </a:spcAft>
              <a:buFont typeface="Arial" panose="020B0604020202020204" pitchFamily="34" charset="0"/>
              <a:buChar char="•"/>
            </a:pPr>
            <a:r>
              <a:rPr lang="en-US" sz="1100" dirty="0">
                <a:solidFill>
                  <a:schemeClr val="tx1"/>
                </a:solidFill>
                <a:latin typeface="Arial" panose="020B0604020202020204" pitchFamily="34" charset="0"/>
                <a:ea typeface="Tahoma" charset="0"/>
                <a:cs typeface="Arial" panose="020B0604020202020204" pitchFamily="34" charset="0"/>
              </a:rPr>
              <a:t>Improving performance of local services where joint working can improve overall performance</a:t>
            </a:r>
          </a:p>
          <a:p>
            <a:pPr marL="171450" indent="-171450">
              <a:spcBef>
                <a:spcPts val="300"/>
              </a:spcBef>
              <a:spcAft>
                <a:spcPts val="600"/>
              </a:spcAft>
              <a:buFont typeface="Arial" panose="020B0604020202020204" pitchFamily="34" charset="0"/>
              <a:buChar char="•"/>
            </a:pPr>
            <a:r>
              <a:rPr lang="en-US" sz="1100" dirty="0">
                <a:solidFill>
                  <a:schemeClr val="tx1"/>
                </a:solidFill>
                <a:latin typeface="Arial" panose="020B0604020202020204" pitchFamily="34" charset="0"/>
                <a:ea typeface="Tahoma" charset="0"/>
                <a:cs typeface="Arial" panose="020B0604020202020204" pitchFamily="34" charset="0"/>
              </a:rPr>
              <a:t>Planning changes to the provision of services in place to deliver improved integrated care and improved performance</a:t>
            </a:r>
          </a:p>
          <a:p>
            <a:pPr marL="171450" indent="-171450">
              <a:spcBef>
                <a:spcPts val="300"/>
              </a:spcBef>
              <a:spcAft>
                <a:spcPts val="600"/>
              </a:spcAft>
              <a:buFont typeface="Arial" panose="020B0604020202020204" pitchFamily="34" charset="0"/>
              <a:buChar char="•"/>
            </a:pPr>
            <a:r>
              <a:rPr lang="en-US" sz="1100" dirty="0">
                <a:solidFill>
                  <a:schemeClr val="tx1"/>
                </a:solidFill>
                <a:latin typeface="Arial" panose="020B0604020202020204" pitchFamily="34" charset="0"/>
                <a:ea typeface="Tahoma" charset="0"/>
                <a:cs typeface="Arial" panose="020B0604020202020204" pitchFamily="34" charset="0"/>
              </a:rPr>
              <a:t>Delivering relevant strategic priorities for Devon that apply to the local population</a:t>
            </a:r>
          </a:p>
          <a:p>
            <a:pPr marL="171450" indent="-171450">
              <a:spcBef>
                <a:spcPts val="300"/>
              </a:spcBef>
              <a:spcAft>
                <a:spcPts val="600"/>
              </a:spcAft>
              <a:buFont typeface="Arial" panose="020B0604020202020204" pitchFamily="34" charset="0"/>
              <a:buChar char="•"/>
            </a:pPr>
            <a:r>
              <a:rPr lang="en-US" sz="1100" dirty="0">
                <a:solidFill>
                  <a:schemeClr val="tx1"/>
                </a:solidFill>
                <a:latin typeface="Arial" panose="020B0604020202020204" pitchFamily="34" charset="0"/>
                <a:ea typeface="Tahoma" charset="0"/>
                <a:cs typeface="Arial" panose="020B0604020202020204" pitchFamily="34" charset="0"/>
              </a:rPr>
              <a:t>Procuring and securing health and care services to meet the needs of local communities, commissioning at the level of place</a:t>
            </a:r>
          </a:p>
          <a:p>
            <a:pPr marL="171450" indent="-171450">
              <a:spcBef>
                <a:spcPts val="300"/>
              </a:spcBef>
              <a:spcAft>
                <a:spcPts val="600"/>
              </a:spcAft>
              <a:buFont typeface="Arial" panose="020B0604020202020204" pitchFamily="34" charset="0"/>
              <a:buChar char="•"/>
            </a:pPr>
            <a:endParaRPr lang="en-US" sz="1100" dirty="0">
              <a:solidFill>
                <a:schemeClr val="tx1"/>
              </a:solidFill>
              <a:latin typeface="Arial" panose="020B0604020202020204" pitchFamily="34" charset="0"/>
              <a:ea typeface="Tahoma" charset="0"/>
              <a:cs typeface="Arial" panose="020B0604020202020204" pitchFamily="34" charset="0"/>
            </a:endParaRPr>
          </a:p>
          <a:p>
            <a:pPr marL="171450" indent="-171450">
              <a:spcBef>
                <a:spcPts val="300"/>
              </a:spcBef>
              <a:spcAft>
                <a:spcPts val="600"/>
              </a:spcAft>
              <a:buFont typeface="Arial" panose="020B0604020202020204" pitchFamily="34" charset="0"/>
              <a:buChar char="•"/>
            </a:pPr>
            <a:endParaRPr lang="en-US" sz="1100" dirty="0">
              <a:solidFill>
                <a:schemeClr val="tx1"/>
              </a:solidFill>
              <a:latin typeface="Arial" panose="020B0604020202020204" pitchFamily="34" charset="0"/>
              <a:ea typeface="Tahoma" charset="0"/>
              <a:cs typeface="Arial" panose="020B0604020202020204" pitchFamily="34" charset="0"/>
            </a:endParaRPr>
          </a:p>
          <a:p>
            <a:pPr>
              <a:spcBef>
                <a:spcPts val="300"/>
              </a:spcBef>
              <a:spcAft>
                <a:spcPts val="600"/>
              </a:spcAft>
            </a:pPr>
            <a:endParaRPr lang="en-US" sz="1100" strike="sngStrike" dirty="0">
              <a:solidFill>
                <a:schemeClr val="accent5">
                  <a:lumMod val="60000"/>
                  <a:lumOff val="40000"/>
                </a:schemeClr>
              </a:solidFill>
              <a:latin typeface="Arial" panose="020B0604020202020204" pitchFamily="34" charset="0"/>
              <a:ea typeface="Tahoma" charset="0"/>
              <a:cs typeface="Arial" panose="020B0604020202020204" pitchFamily="34" charset="0"/>
            </a:endParaRPr>
          </a:p>
          <a:p>
            <a:endParaRPr lang="en-GB" sz="1100" dirty="0">
              <a:latin typeface="Arial" panose="020B0604020202020204" pitchFamily="34" charset="0"/>
              <a:cs typeface="Arial" panose="020B0604020202020204" pitchFamily="34" charset="0"/>
            </a:endParaRPr>
          </a:p>
        </p:txBody>
      </p:sp>
      <p:sp>
        <p:nvSpPr>
          <p:cNvPr id="8" name="Rectangle 7">
            <a:extLst>
              <a:ext uri="{FF2B5EF4-FFF2-40B4-BE49-F238E27FC236}">
                <a16:creationId xmlns:a16="http://schemas.microsoft.com/office/drawing/2014/main" id="{9260F9B7-0372-A33A-C817-C6AD7351529B}"/>
              </a:ext>
            </a:extLst>
          </p:cNvPr>
          <p:cNvSpPr/>
          <p:nvPr/>
        </p:nvSpPr>
        <p:spPr>
          <a:xfrm>
            <a:off x="6241773" y="3839917"/>
            <a:ext cx="5112024" cy="273590"/>
          </a:xfrm>
          <a:prstGeom prst="rect">
            <a:avLst/>
          </a:prstGeom>
          <a:solidFill>
            <a:schemeClr val="accent5"/>
          </a:solidFill>
          <a:ln>
            <a:solidFill>
              <a:schemeClr val="accent5"/>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1400" b="1" dirty="0">
                <a:solidFill>
                  <a:schemeClr val="bg1"/>
                </a:solidFill>
                <a:latin typeface="Arial" panose="020B0604020202020204" pitchFamily="34" charset="0"/>
                <a:cs typeface="Arial" panose="020B0604020202020204" pitchFamily="34" charset="0"/>
              </a:rPr>
              <a:t>Additional responsibilities beyond 2022/23:</a:t>
            </a:r>
          </a:p>
        </p:txBody>
      </p:sp>
      <p:sp>
        <p:nvSpPr>
          <p:cNvPr id="14" name="TextBox 13">
            <a:extLst>
              <a:ext uri="{FF2B5EF4-FFF2-40B4-BE49-F238E27FC236}">
                <a16:creationId xmlns:a16="http://schemas.microsoft.com/office/drawing/2014/main" id="{92D1E8A4-E21F-9459-DA5F-EB811419BD41}"/>
              </a:ext>
            </a:extLst>
          </p:cNvPr>
          <p:cNvSpPr txBox="1"/>
          <p:nvPr/>
        </p:nvSpPr>
        <p:spPr>
          <a:xfrm>
            <a:off x="593757" y="3520610"/>
            <a:ext cx="4226721" cy="139545"/>
          </a:xfrm>
          <a:prstGeom prst="rect">
            <a:avLst/>
          </a:prstGeom>
          <a:noFill/>
          <a:ln w="12700">
            <a:noFill/>
            <a:prstDash val="dash"/>
          </a:ln>
        </p:spPr>
        <p:txBody>
          <a:bodyPr wrap="square" lIns="82800" tIns="0" rIns="81646" bIns="0" rtlCol="0" anchor="ctr" anchorCtr="0">
            <a:noAutofit/>
          </a:bodyPr>
          <a:lstStyle/>
          <a:p>
            <a:pPr defTabSz="914438">
              <a:spcBef>
                <a:spcPts val="300"/>
              </a:spcBef>
              <a:spcAft>
                <a:spcPts val="600"/>
              </a:spcAft>
              <a:buClr>
                <a:schemeClr val="accent1"/>
              </a:buClr>
            </a:pPr>
            <a:r>
              <a:rPr lang="en-US" sz="1100" i="1">
                <a:solidFill>
                  <a:schemeClr val="tx1">
                    <a:lumMod val="50000"/>
                    <a:lumOff val="50000"/>
                  </a:schemeClr>
                </a:solidFill>
                <a:latin typeface="Arial" panose="020B0604020202020204" pitchFamily="34" charset="0"/>
                <a:cs typeface="Arial" panose="020B0604020202020204" pitchFamily="34" charset="0"/>
              </a:rPr>
              <a:t>Source: Source:2021 Implementation Guidance</a:t>
            </a:r>
          </a:p>
        </p:txBody>
      </p:sp>
      <p:sp>
        <p:nvSpPr>
          <p:cNvPr id="17" name="Plus 16">
            <a:extLst>
              <a:ext uri="{FF2B5EF4-FFF2-40B4-BE49-F238E27FC236}">
                <a16:creationId xmlns:a16="http://schemas.microsoft.com/office/drawing/2014/main" id="{CEC9B3DC-67CF-72D1-5533-CD0187AC6FDC}"/>
              </a:ext>
            </a:extLst>
          </p:cNvPr>
          <p:cNvSpPr/>
          <p:nvPr/>
        </p:nvSpPr>
        <p:spPr>
          <a:xfrm>
            <a:off x="5354000" y="4863548"/>
            <a:ext cx="779630" cy="889727"/>
          </a:xfrm>
          <a:prstGeom prst="mathPlus">
            <a:avLst/>
          </a:prstGeom>
          <a:solidFill>
            <a:srgbClr val="002060"/>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1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502264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8ACCD82-6C21-E400-BEDA-D7E47FA77994}"/>
              </a:ext>
            </a:extLst>
          </p:cNvPr>
          <p:cNvSpPr>
            <a:spLocks noGrp="1"/>
          </p:cNvSpPr>
          <p:nvPr>
            <p:ph type="title"/>
          </p:nvPr>
        </p:nvSpPr>
        <p:spPr/>
        <p:txBody>
          <a:bodyPr anchor="t">
            <a:noAutofit/>
          </a:bodyPr>
          <a:lstStyle/>
          <a:p>
            <a:r>
              <a:rPr lang="en-GB" sz="2400" b="1" dirty="0">
                <a:solidFill>
                  <a:srgbClr val="002060"/>
                </a:solidFill>
                <a:latin typeface="Arial" panose="020B0604020202020204" pitchFamily="34" charset="0"/>
                <a:cs typeface="Arial" panose="020B0604020202020204" pitchFamily="34" charset="0"/>
              </a:rPr>
              <a:t>Devon’s Local Care Partnerships will make commissioning decisions informed by a detailed understanding of the needs of local people</a:t>
            </a:r>
          </a:p>
        </p:txBody>
      </p:sp>
      <p:sp>
        <p:nvSpPr>
          <p:cNvPr id="2" name="Footer Placeholder 1">
            <a:extLst>
              <a:ext uri="{FF2B5EF4-FFF2-40B4-BE49-F238E27FC236}">
                <a16:creationId xmlns:a16="http://schemas.microsoft.com/office/drawing/2014/main" id="{61A2367E-16CF-E8C1-44DB-A1EADCB3F8DE}"/>
              </a:ext>
            </a:extLst>
          </p:cNvPr>
          <p:cNvSpPr>
            <a:spLocks noGrp="1"/>
          </p:cNvSpPr>
          <p:nvPr>
            <p:ph type="ftr" sz="quarter" idx="4294967295"/>
          </p:nvPr>
        </p:nvSpPr>
        <p:spPr>
          <a:xfrm>
            <a:off x="609600" y="6377391"/>
            <a:ext cx="3086100" cy="333375"/>
          </a:xfrm>
          <a:prstGeom prst="rect">
            <a:avLst/>
          </a:prstGeom>
        </p:spPr>
        <p:txBody>
          <a:bodyPr/>
          <a:lstStyle/>
          <a:p>
            <a:r>
              <a:rPr lang="en-GB" sz="1100" dirty="0">
                <a:latin typeface="Arial" panose="020B0604020202020204" pitchFamily="34" charset="0"/>
                <a:cs typeface="Arial" panose="020B0604020202020204" pitchFamily="34" charset="0"/>
              </a:rPr>
              <a:t>Devon ICS Operating Model - Draft</a:t>
            </a:r>
            <a:endParaRPr lang="en-US" sz="1100" dirty="0">
              <a:latin typeface="Arial" panose="020B0604020202020204" pitchFamily="34" charset="0"/>
              <a:cs typeface="Arial" panose="020B0604020202020204" pitchFamily="34" charset="0"/>
            </a:endParaRPr>
          </a:p>
        </p:txBody>
      </p:sp>
      <p:sp>
        <p:nvSpPr>
          <p:cNvPr id="12" name="Slide Number Placeholder 11">
            <a:extLst>
              <a:ext uri="{FF2B5EF4-FFF2-40B4-BE49-F238E27FC236}">
                <a16:creationId xmlns:a16="http://schemas.microsoft.com/office/drawing/2014/main" id="{98AD1A7D-78D5-ED00-47C6-D5335BCAFD7C}"/>
              </a:ext>
            </a:extLst>
          </p:cNvPr>
          <p:cNvSpPr>
            <a:spLocks noGrp="1"/>
          </p:cNvSpPr>
          <p:nvPr>
            <p:ph type="sldNum" sz="quarter" idx="4294967295"/>
          </p:nvPr>
        </p:nvSpPr>
        <p:spPr>
          <a:xfrm>
            <a:off x="0" y="6489700"/>
            <a:ext cx="596900" cy="333375"/>
          </a:xfrm>
          <a:prstGeom prst="rect">
            <a:avLst/>
          </a:prstGeom>
        </p:spPr>
        <p:txBody>
          <a:bodyPr/>
          <a:lstStyle/>
          <a:p>
            <a:pPr algn="r"/>
            <a:fld id="{A39F007A-6242-604F-950E-EFB4F4A5BB5C}" type="slidenum">
              <a:rPr lang="en-US" smtClean="0">
                <a:cs typeface="Calibri" panose="020F0502020204030204" pitchFamily="34" charset="0"/>
              </a:rPr>
              <a:pPr algn="r"/>
              <a:t>4</a:t>
            </a:fld>
            <a:r>
              <a:rPr lang="en-US" b="1">
                <a:cs typeface="Calibri" panose="020F0502020204030204" pitchFamily="34" charset="0"/>
              </a:rPr>
              <a:t> </a:t>
            </a:r>
            <a:r>
              <a:rPr lang="en-US" b="1">
                <a:solidFill>
                  <a:schemeClr val="accent2"/>
                </a:solidFill>
                <a:cs typeface="Calibri" panose="020F0502020204030204" pitchFamily="34" charset="0"/>
              </a:rPr>
              <a:t>|</a:t>
            </a:r>
          </a:p>
        </p:txBody>
      </p:sp>
      <p:sp>
        <p:nvSpPr>
          <p:cNvPr id="23" name="TextBox 22">
            <a:extLst>
              <a:ext uri="{FF2B5EF4-FFF2-40B4-BE49-F238E27FC236}">
                <a16:creationId xmlns:a16="http://schemas.microsoft.com/office/drawing/2014/main" id="{C1B29894-118E-0B5B-9310-DEF9E516A32A}"/>
              </a:ext>
            </a:extLst>
          </p:cNvPr>
          <p:cNvSpPr txBox="1"/>
          <p:nvPr/>
        </p:nvSpPr>
        <p:spPr>
          <a:xfrm>
            <a:off x="21772288" y="7652562"/>
            <a:ext cx="0" cy="0"/>
          </a:xfrm>
          <a:prstGeom prst="rect">
            <a:avLst/>
          </a:prstGeom>
          <a:noFill/>
          <a:ln>
            <a:noFill/>
          </a:ln>
        </p:spPr>
        <p:txBody>
          <a:bodyPr wrap="none" lIns="72000" tIns="72000" rIns="72000" bIns="72000" rtlCol="0">
            <a:noAutofit/>
          </a:bodyPr>
          <a:lstStyle/>
          <a:p>
            <a:pPr algn="l">
              <a:spcAft>
                <a:spcPts val="900"/>
              </a:spcAft>
            </a:pPr>
            <a:endParaRPr lang="en-US" sz="1200" err="1"/>
          </a:p>
        </p:txBody>
      </p:sp>
      <p:cxnSp>
        <p:nvCxnSpPr>
          <p:cNvPr id="60" name="Straight Connector 59">
            <a:extLst>
              <a:ext uri="{FF2B5EF4-FFF2-40B4-BE49-F238E27FC236}">
                <a16:creationId xmlns:a16="http://schemas.microsoft.com/office/drawing/2014/main" id="{FAF345B7-7466-1D3F-4146-DFF778826018}"/>
              </a:ext>
            </a:extLst>
          </p:cNvPr>
          <p:cNvCxnSpPr>
            <a:cxnSpLocks/>
          </p:cNvCxnSpPr>
          <p:nvPr/>
        </p:nvCxnSpPr>
        <p:spPr>
          <a:xfrm>
            <a:off x="468321" y="3898829"/>
            <a:ext cx="10760041" cy="0"/>
          </a:xfrm>
          <a:prstGeom prst="line">
            <a:avLst/>
          </a:prstGeom>
          <a:ln>
            <a:solidFill>
              <a:schemeClr val="bg2">
                <a:lumMod val="20000"/>
                <a:lumOff val="80000"/>
              </a:schemeClr>
            </a:solidFill>
            <a:prstDash val="dash"/>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EA549A82-109A-CB3E-26BD-E5D45D035454}"/>
              </a:ext>
            </a:extLst>
          </p:cNvPr>
          <p:cNvCxnSpPr>
            <a:cxnSpLocks/>
          </p:cNvCxnSpPr>
          <p:nvPr/>
        </p:nvCxnSpPr>
        <p:spPr>
          <a:xfrm>
            <a:off x="1167522" y="1562262"/>
            <a:ext cx="0" cy="4654296"/>
          </a:xfrm>
          <a:prstGeom prst="line">
            <a:avLst/>
          </a:prstGeom>
          <a:ln>
            <a:solidFill>
              <a:schemeClr val="bg2">
                <a:lumMod val="20000"/>
                <a:lumOff val="80000"/>
              </a:schemeClr>
            </a:solidFill>
            <a:prstDash val="dash"/>
          </a:ln>
        </p:spPr>
        <p:style>
          <a:lnRef idx="1">
            <a:schemeClr val="accent1"/>
          </a:lnRef>
          <a:fillRef idx="0">
            <a:schemeClr val="accent1"/>
          </a:fillRef>
          <a:effectRef idx="0">
            <a:schemeClr val="accent1"/>
          </a:effectRef>
          <a:fontRef idx="minor">
            <a:schemeClr val="tx1"/>
          </a:fontRef>
        </p:style>
      </p:cxnSp>
      <p:sp>
        <p:nvSpPr>
          <p:cNvPr id="84" name="TextBox 83">
            <a:extLst>
              <a:ext uri="{FF2B5EF4-FFF2-40B4-BE49-F238E27FC236}">
                <a16:creationId xmlns:a16="http://schemas.microsoft.com/office/drawing/2014/main" id="{D801837A-14AF-10C3-019B-CEC36E89A9DE}"/>
              </a:ext>
            </a:extLst>
          </p:cNvPr>
          <p:cNvSpPr txBox="1"/>
          <p:nvPr/>
        </p:nvSpPr>
        <p:spPr>
          <a:xfrm rot="16200000">
            <a:off x="-261892" y="2479978"/>
            <a:ext cx="2172976" cy="523220"/>
          </a:xfrm>
          <a:prstGeom prst="rect">
            <a:avLst/>
          </a:prstGeom>
          <a:noFill/>
        </p:spPr>
        <p:txBody>
          <a:bodyPr wrap="square" rtlCol="0">
            <a:spAutoFit/>
          </a:bodyPr>
          <a:lstStyle/>
          <a:p>
            <a:r>
              <a:rPr lang="en-GB" sz="1400" b="1" dirty="0">
                <a:latin typeface="Arial" panose="020B0604020202020204" pitchFamily="34" charset="0"/>
                <a:cs typeface="Arial" panose="020B0604020202020204" pitchFamily="34" charset="0"/>
              </a:rPr>
              <a:t>What decisions does this group make?</a:t>
            </a:r>
          </a:p>
        </p:txBody>
      </p:sp>
      <p:sp>
        <p:nvSpPr>
          <p:cNvPr id="5" name="Rectangle 4">
            <a:extLst>
              <a:ext uri="{FF2B5EF4-FFF2-40B4-BE49-F238E27FC236}">
                <a16:creationId xmlns:a16="http://schemas.microsoft.com/office/drawing/2014/main" id="{FB523618-FD49-C433-2284-F1520743775D}"/>
              </a:ext>
            </a:extLst>
          </p:cNvPr>
          <p:cNvSpPr/>
          <p:nvPr/>
        </p:nvSpPr>
        <p:spPr>
          <a:xfrm>
            <a:off x="1327691" y="1118479"/>
            <a:ext cx="10441939" cy="269128"/>
          </a:xfrm>
          <a:prstGeom prst="rect">
            <a:avLst/>
          </a:prstGeom>
          <a:solidFill>
            <a:schemeClr val="accent5"/>
          </a:solidFill>
          <a:ln>
            <a:solidFill>
              <a:schemeClr val="accent5"/>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en-GB" sz="1400" b="1">
                <a:solidFill>
                  <a:schemeClr val="bg1"/>
                </a:solidFill>
                <a:latin typeface="Arial" panose="020B0604020202020204" pitchFamily="34" charset="0"/>
                <a:cs typeface="Arial" panose="020B0604020202020204" pitchFamily="34" charset="0"/>
              </a:rPr>
              <a:t>Local Care Partnerships</a:t>
            </a:r>
          </a:p>
        </p:txBody>
      </p:sp>
      <p:sp>
        <p:nvSpPr>
          <p:cNvPr id="4" name="Rectangle 3">
            <a:extLst>
              <a:ext uri="{FF2B5EF4-FFF2-40B4-BE49-F238E27FC236}">
                <a16:creationId xmlns:a16="http://schemas.microsoft.com/office/drawing/2014/main" id="{25017710-F0C5-14AC-B31A-4D5A4157638C}"/>
              </a:ext>
            </a:extLst>
          </p:cNvPr>
          <p:cNvSpPr/>
          <p:nvPr/>
        </p:nvSpPr>
        <p:spPr>
          <a:xfrm>
            <a:off x="1246554" y="3969581"/>
            <a:ext cx="10009607" cy="711843"/>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rtlCol="0" anchor="t" anchorCtr="0"/>
          <a:lstStyle/>
          <a:p>
            <a:r>
              <a:rPr lang="en-GB" sz="1100" dirty="0">
                <a:latin typeface="Arial" panose="020B0604020202020204" pitchFamily="34" charset="0"/>
                <a:cs typeface="Arial" panose="020B0604020202020204" pitchFamily="34" charset="0"/>
              </a:rPr>
              <a:t>There are five Local Care Partnerships in Devon: North Devon LCP, East Devon LCP, South Devon LCP, West Devon LCP, and Plymouth LCP. The LCPs influence the direction of One Devon via representation on the One Devon Partnership Core Committee. The close collaboration between health and care is core to LCPs, including Local Authorities, NHS providers, VCSE sector and other partners.</a:t>
            </a:r>
          </a:p>
        </p:txBody>
      </p:sp>
      <p:sp>
        <p:nvSpPr>
          <p:cNvPr id="6" name="Rectangle 5">
            <a:extLst>
              <a:ext uri="{FF2B5EF4-FFF2-40B4-BE49-F238E27FC236}">
                <a16:creationId xmlns:a16="http://schemas.microsoft.com/office/drawing/2014/main" id="{1E483CED-F82F-8535-DD0E-101E011D45AB}"/>
              </a:ext>
            </a:extLst>
          </p:cNvPr>
          <p:cNvSpPr/>
          <p:nvPr/>
        </p:nvSpPr>
        <p:spPr>
          <a:xfrm rot="16200000">
            <a:off x="-366151" y="4891399"/>
            <a:ext cx="2381489" cy="461669"/>
          </a:xfrm>
          <a:prstGeom prst="rect">
            <a:avLst/>
          </a:prstGeom>
          <a:noFill/>
          <a:ln>
            <a:no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1400" b="1" dirty="0">
                <a:solidFill>
                  <a:schemeClr val="tx1"/>
                </a:solidFill>
                <a:latin typeface="Arial" panose="020B0604020202020204" pitchFamily="34" charset="0"/>
                <a:cs typeface="Arial" panose="020B0604020202020204" pitchFamily="34" charset="0"/>
              </a:rPr>
              <a:t>How does this group support other partners:</a:t>
            </a:r>
          </a:p>
        </p:txBody>
      </p:sp>
      <p:sp>
        <p:nvSpPr>
          <p:cNvPr id="7" name="Rounded Rectangle 6">
            <a:extLst>
              <a:ext uri="{FF2B5EF4-FFF2-40B4-BE49-F238E27FC236}">
                <a16:creationId xmlns:a16="http://schemas.microsoft.com/office/drawing/2014/main" id="{D5EC6180-DF3C-4194-789A-6B23554F450F}"/>
              </a:ext>
            </a:extLst>
          </p:cNvPr>
          <p:cNvSpPr/>
          <p:nvPr/>
        </p:nvSpPr>
        <p:spPr>
          <a:xfrm>
            <a:off x="5602461" y="4691653"/>
            <a:ext cx="1297794" cy="430581"/>
          </a:xfrm>
          <a:prstGeom prst="roundRect">
            <a:avLst/>
          </a:prstGeom>
          <a:solidFill>
            <a:schemeClr val="accent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100" b="1">
                <a:latin typeface="Arial" panose="020B0604020202020204" pitchFamily="34" charset="0"/>
                <a:cs typeface="Arial" panose="020B0604020202020204" pitchFamily="34" charset="0"/>
              </a:rPr>
              <a:t>NHS Devon</a:t>
            </a:r>
          </a:p>
        </p:txBody>
      </p:sp>
      <p:sp>
        <p:nvSpPr>
          <p:cNvPr id="8" name="Rounded Rectangle 7">
            <a:extLst>
              <a:ext uri="{FF2B5EF4-FFF2-40B4-BE49-F238E27FC236}">
                <a16:creationId xmlns:a16="http://schemas.microsoft.com/office/drawing/2014/main" id="{637F2072-BA76-A010-27EF-640035174349}"/>
              </a:ext>
            </a:extLst>
          </p:cNvPr>
          <p:cNvSpPr/>
          <p:nvPr/>
        </p:nvSpPr>
        <p:spPr>
          <a:xfrm>
            <a:off x="3711405" y="4691653"/>
            <a:ext cx="1297794" cy="430581"/>
          </a:xfrm>
          <a:prstGeom prst="roundRect">
            <a:avLst/>
          </a:prstGeom>
          <a:solidFill>
            <a:schemeClr val="accent3"/>
          </a:solidFill>
          <a:ln>
            <a:solidFill>
              <a:schemeClr val="accent3"/>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100" b="1">
                <a:latin typeface="Arial" panose="020B0604020202020204" pitchFamily="34" charset="0"/>
                <a:cs typeface="Arial" panose="020B0604020202020204" pitchFamily="34" charset="0"/>
              </a:rPr>
              <a:t>Local Authorities</a:t>
            </a:r>
          </a:p>
        </p:txBody>
      </p:sp>
      <p:sp>
        <p:nvSpPr>
          <p:cNvPr id="11" name="Rounded Rectangle 10">
            <a:extLst>
              <a:ext uri="{FF2B5EF4-FFF2-40B4-BE49-F238E27FC236}">
                <a16:creationId xmlns:a16="http://schemas.microsoft.com/office/drawing/2014/main" id="{D658731D-9359-0B5A-B1A1-A4A399BDBD59}"/>
              </a:ext>
            </a:extLst>
          </p:cNvPr>
          <p:cNvSpPr/>
          <p:nvPr/>
        </p:nvSpPr>
        <p:spPr>
          <a:xfrm>
            <a:off x="3711405" y="5555231"/>
            <a:ext cx="1297794" cy="430581"/>
          </a:xfrm>
          <a:prstGeom prst="roundRect">
            <a:avLst/>
          </a:prstGeom>
          <a:solidFill>
            <a:schemeClr val="accent1"/>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100">
                <a:latin typeface="Arial" panose="020B0604020202020204" pitchFamily="34" charset="0"/>
                <a:cs typeface="Arial" panose="020B0604020202020204" pitchFamily="34" charset="0"/>
              </a:rPr>
              <a:t>Local Care Partnerships</a:t>
            </a:r>
          </a:p>
        </p:txBody>
      </p:sp>
      <p:cxnSp>
        <p:nvCxnSpPr>
          <p:cNvPr id="16" name="Straight Arrow Connector 12">
            <a:extLst>
              <a:ext uri="{FF2B5EF4-FFF2-40B4-BE49-F238E27FC236}">
                <a16:creationId xmlns:a16="http://schemas.microsoft.com/office/drawing/2014/main" id="{6CD8E947-CEAD-A557-5C0F-D37525F0AA31}"/>
              </a:ext>
            </a:extLst>
          </p:cNvPr>
          <p:cNvCxnSpPr>
            <a:cxnSpLocks/>
            <a:stCxn id="11" idx="0"/>
            <a:endCxn id="7" idx="2"/>
          </p:cNvCxnSpPr>
          <p:nvPr/>
        </p:nvCxnSpPr>
        <p:spPr>
          <a:xfrm rot="5400000" flipH="1" flipV="1">
            <a:off x="5089332" y="4393205"/>
            <a:ext cx="432997" cy="1891056"/>
          </a:xfrm>
          <a:prstGeom prst="bentConnector3">
            <a:avLst>
              <a:gd name="adj1" fmla="val 50000"/>
            </a:avLst>
          </a:prstGeom>
          <a:ln w="19050">
            <a:solidFill>
              <a:schemeClr val="accent6"/>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12">
            <a:extLst>
              <a:ext uri="{FF2B5EF4-FFF2-40B4-BE49-F238E27FC236}">
                <a16:creationId xmlns:a16="http://schemas.microsoft.com/office/drawing/2014/main" id="{96733A7F-1178-76BB-1E97-FFF51801FF60}"/>
              </a:ext>
            </a:extLst>
          </p:cNvPr>
          <p:cNvCxnSpPr>
            <a:cxnSpLocks/>
          </p:cNvCxnSpPr>
          <p:nvPr/>
        </p:nvCxnSpPr>
        <p:spPr>
          <a:xfrm>
            <a:off x="9261259" y="5075881"/>
            <a:ext cx="588075" cy="0"/>
          </a:xfrm>
          <a:prstGeom prst="straightConnector1">
            <a:avLst/>
          </a:prstGeom>
          <a:ln w="19050">
            <a:solidFill>
              <a:schemeClr val="accent6"/>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sp>
        <p:nvSpPr>
          <p:cNvPr id="32" name="Rounded Rectangle 31">
            <a:extLst>
              <a:ext uri="{FF2B5EF4-FFF2-40B4-BE49-F238E27FC236}">
                <a16:creationId xmlns:a16="http://schemas.microsoft.com/office/drawing/2014/main" id="{5EFA9275-DB6C-D715-2960-D0F4CF8106FE}"/>
              </a:ext>
            </a:extLst>
          </p:cNvPr>
          <p:cNvSpPr/>
          <p:nvPr/>
        </p:nvSpPr>
        <p:spPr>
          <a:xfrm>
            <a:off x="9861451" y="4875303"/>
            <a:ext cx="1379028" cy="401156"/>
          </a:xfrm>
          <a:prstGeom prst="roundRect">
            <a:avLst/>
          </a:prstGeom>
          <a:no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100" b="1">
                <a:solidFill>
                  <a:schemeClr val="tx1"/>
                </a:solidFill>
                <a:latin typeface="Arial" panose="020B0604020202020204" pitchFamily="34" charset="0"/>
                <a:cs typeface="Arial" panose="020B0604020202020204" pitchFamily="34" charset="0"/>
              </a:rPr>
              <a:t>Financial Flows</a:t>
            </a:r>
          </a:p>
        </p:txBody>
      </p:sp>
      <p:cxnSp>
        <p:nvCxnSpPr>
          <p:cNvPr id="34" name="Straight Arrow Connector 12">
            <a:extLst>
              <a:ext uri="{FF2B5EF4-FFF2-40B4-BE49-F238E27FC236}">
                <a16:creationId xmlns:a16="http://schemas.microsoft.com/office/drawing/2014/main" id="{7D86E167-E942-42FD-5335-9ADC94720981}"/>
              </a:ext>
            </a:extLst>
          </p:cNvPr>
          <p:cNvCxnSpPr>
            <a:cxnSpLocks/>
          </p:cNvCxnSpPr>
          <p:nvPr/>
        </p:nvCxnSpPr>
        <p:spPr>
          <a:xfrm>
            <a:off x="9249142" y="5585871"/>
            <a:ext cx="588075" cy="0"/>
          </a:xfrm>
          <a:prstGeom prst="straightConnector1">
            <a:avLst/>
          </a:prstGeom>
          <a:ln w="19050">
            <a:solidFill>
              <a:schemeClr val="accent6"/>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35" name="Rounded Rectangle 34">
            <a:extLst>
              <a:ext uri="{FF2B5EF4-FFF2-40B4-BE49-F238E27FC236}">
                <a16:creationId xmlns:a16="http://schemas.microsoft.com/office/drawing/2014/main" id="{131F4324-F989-ED79-1B44-4FB52A935618}"/>
              </a:ext>
            </a:extLst>
          </p:cNvPr>
          <p:cNvSpPr/>
          <p:nvPr/>
        </p:nvSpPr>
        <p:spPr>
          <a:xfrm>
            <a:off x="9849334" y="5327667"/>
            <a:ext cx="1379028" cy="401156"/>
          </a:xfrm>
          <a:prstGeom prst="roundRect">
            <a:avLst/>
          </a:prstGeom>
          <a:no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100" b="1">
                <a:solidFill>
                  <a:schemeClr val="tx1"/>
                </a:solidFill>
                <a:latin typeface="Arial" panose="020B0604020202020204" pitchFamily="34" charset="0"/>
                <a:cs typeface="Arial" panose="020B0604020202020204" pitchFamily="34" charset="0"/>
              </a:rPr>
              <a:t>Advisory relationships</a:t>
            </a:r>
          </a:p>
        </p:txBody>
      </p:sp>
      <p:sp>
        <p:nvSpPr>
          <p:cNvPr id="10" name="Rectangle 9">
            <a:extLst>
              <a:ext uri="{FF2B5EF4-FFF2-40B4-BE49-F238E27FC236}">
                <a16:creationId xmlns:a16="http://schemas.microsoft.com/office/drawing/2014/main" id="{99BBF559-B7BD-8FD9-39A6-96D414CF046A}"/>
              </a:ext>
            </a:extLst>
          </p:cNvPr>
          <p:cNvSpPr/>
          <p:nvPr/>
        </p:nvSpPr>
        <p:spPr>
          <a:xfrm>
            <a:off x="1327691" y="1485280"/>
            <a:ext cx="10441937" cy="2380889"/>
          </a:xfrm>
          <a:prstGeom prst="rect">
            <a:avLst/>
          </a:prstGeom>
          <a:ln w="19050">
            <a:solidFill>
              <a:schemeClr val="accent5"/>
            </a:solidFill>
          </a:ln>
        </p:spPr>
        <p:style>
          <a:lnRef idx="2">
            <a:schemeClr val="accent4"/>
          </a:lnRef>
          <a:fillRef idx="1">
            <a:schemeClr val="lt1"/>
          </a:fillRef>
          <a:effectRef idx="0">
            <a:schemeClr val="accent4"/>
          </a:effectRef>
          <a:fontRef idx="minor">
            <a:schemeClr val="dk1"/>
          </a:fontRef>
        </p:style>
        <p:txBody>
          <a:bodyPr numCol="1" rtlCol="0" anchor="t"/>
          <a:lstStyle/>
          <a:p>
            <a:pPr>
              <a:spcAft>
                <a:spcPts val="600"/>
              </a:spcAft>
            </a:pPr>
            <a:r>
              <a:rPr lang="en-GB" sz="1100" b="1" dirty="0">
                <a:latin typeface="Arial" panose="020B0604020202020204" pitchFamily="34" charset="0"/>
                <a:cs typeface="Arial" panose="020B0604020202020204" pitchFamily="34" charset="0"/>
              </a:rPr>
              <a:t>In the future, the decisions that Local Care Partnerships make will involve:</a:t>
            </a:r>
            <a:endParaRPr lang="en-GB" sz="1100" dirty="0">
              <a:latin typeface="Arial" panose="020B0604020202020204" pitchFamily="34" charset="0"/>
              <a:cs typeface="Arial" panose="020B0604020202020204" pitchFamily="34" charset="0"/>
            </a:endParaRPr>
          </a:p>
          <a:p>
            <a:pPr marL="171450" indent="-171450">
              <a:spcAft>
                <a:spcPts val="600"/>
              </a:spcAft>
              <a:buFont typeface="Arial" panose="020B0604020202020204" pitchFamily="34" charset="0"/>
              <a:buChar char="•"/>
            </a:pPr>
            <a:r>
              <a:rPr lang="en-GB" sz="1100" dirty="0">
                <a:latin typeface="Arial" panose="020B0604020202020204" pitchFamily="34" charset="0"/>
                <a:cs typeface="Arial" panose="020B0604020202020204" pitchFamily="34" charset="0"/>
              </a:rPr>
              <a:t>Agreeing Local Care Partnership priorities as derived via partnership working with the relevant Health and Wellbeing Boards</a:t>
            </a:r>
          </a:p>
          <a:p>
            <a:pPr marL="171450" indent="-171450">
              <a:spcAft>
                <a:spcPts val="600"/>
              </a:spcAft>
              <a:buFont typeface="Arial" panose="020B0604020202020204" pitchFamily="34" charset="0"/>
              <a:buChar char="•"/>
            </a:pPr>
            <a:r>
              <a:rPr lang="en-GB" sz="1100" dirty="0">
                <a:latin typeface="Arial" panose="020B0604020202020204" pitchFamily="34" charset="0"/>
                <a:cs typeface="Arial" panose="020B0604020202020204" pitchFamily="34" charset="0"/>
              </a:rPr>
              <a:t>Agreeing the local response to the Integrated Care Strategy, coordinating delivery</a:t>
            </a:r>
          </a:p>
          <a:p>
            <a:pPr marL="171450" indent="-171450">
              <a:spcAft>
                <a:spcPts val="600"/>
              </a:spcAft>
              <a:buFont typeface="Arial" panose="020B0604020202020204" pitchFamily="34" charset="0"/>
              <a:buChar char="•"/>
            </a:pPr>
            <a:r>
              <a:rPr lang="en-GB" sz="1100" dirty="0">
                <a:latin typeface="Arial" panose="020B0604020202020204" pitchFamily="34" charset="0"/>
                <a:cs typeface="Arial" panose="020B0604020202020204" pitchFamily="34" charset="0"/>
              </a:rPr>
              <a:t>Coordinating services to meet the health needs of local populations</a:t>
            </a:r>
          </a:p>
          <a:p>
            <a:pPr marL="171450" indent="-171450">
              <a:spcAft>
                <a:spcPts val="600"/>
              </a:spcAft>
              <a:buFont typeface="Arial" panose="020B0604020202020204" pitchFamily="34" charset="0"/>
              <a:buChar char="•"/>
            </a:pPr>
            <a:r>
              <a:rPr lang="en-US" sz="1100" dirty="0">
                <a:solidFill>
                  <a:schemeClr val="tx1"/>
                </a:solidFill>
                <a:latin typeface="Arial" panose="020B0604020202020204" pitchFamily="34" charset="0"/>
                <a:ea typeface="Tahoma" charset="0"/>
                <a:cs typeface="Arial" panose="020B0604020202020204" pitchFamily="34" charset="0"/>
              </a:rPr>
              <a:t>Planning changes to the provision of services in place to deliver improved integrated care and improved performance –with a particular focus on improvement of preventative and proactive services</a:t>
            </a:r>
          </a:p>
          <a:p>
            <a:pPr marL="171450" indent="-171450">
              <a:spcAft>
                <a:spcPts val="600"/>
              </a:spcAft>
              <a:buFont typeface="Arial" panose="020B0604020202020204" pitchFamily="34" charset="0"/>
              <a:buChar char="•"/>
            </a:pPr>
            <a:r>
              <a:rPr lang="en-US" sz="1100" dirty="0">
                <a:solidFill>
                  <a:schemeClr val="tx1"/>
                </a:solidFill>
                <a:latin typeface="Arial" panose="020B0604020202020204" pitchFamily="34" charset="0"/>
                <a:ea typeface="Tahoma" charset="0"/>
                <a:cs typeface="Arial" panose="020B0604020202020204" pitchFamily="34" charset="0"/>
              </a:rPr>
              <a:t>Informing the Provider Collaborative </a:t>
            </a:r>
            <a:r>
              <a:rPr lang="en-GB" sz="1100" dirty="0">
                <a:solidFill>
                  <a:schemeClr val="tx1"/>
                </a:solidFill>
                <a:latin typeface="Arial" panose="020B0604020202020204" pitchFamily="34" charset="0"/>
                <a:ea typeface="Tahoma" charset="0"/>
                <a:cs typeface="Arial" panose="020B0604020202020204" pitchFamily="34" charset="0"/>
              </a:rPr>
              <a:t>around the needs of the population and ensuring the Provider Collaborative can balance working at scale with a local focus</a:t>
            </a:r>
            <a:endParaRPr lang="en-GB" sz="1100" dirty="0">
              <a:latin typeface="Arial" panose="020B0604020202020204" pitchFamily="34" charset="0"/>
              <a:cs typeface="Arial" panose="020B0604020202020204" pitchFamily="34" charset="0"/>
            </a:endParaRPr>
          </a:p>
          <a:p>
            <a:pPr marL="171450" indent="-171450">
              <a:spcAft>
                <a:spcPts val="600"/>
              </a:spcAft>
              <a:buFont typeface="Arial" panose="020B0604020202020204" pitchFamily="34" charset="0"/>
              <a:buChar char="•"/>
            </a:pPr>
            <a:r>
              <a:rPr lang="en-GB" sz="1100" dirty="0">
                <a:latin typeface="Arial" panose="020B0604020202020204" pitchFamily="34" charset="0"/>
                <a:cs typeface="Arial" panose="020B0604020202020204" pitchFamily="34" charset="0"/>
              </a:rPr>
              <a:t>Deciding on how to commission services for the local community, where commissioning responsibility has been delegated by NHS Devon or a Local Authority</a:t>
            </a:r>
          </a:p>
          <a:p>
            <a:pPr marL="171450" indent="-171450">
              <a:spcAft>
                <a:spcPts val="600"/>
              </a:spcAft>
              <a:buFont typeface="Arial" panose="020B0604020202020204" pitchFamily="34" charset="0"/>
              <a:buChar char="•"/>
            </a:pPr>
            <a:r>
              <a:rPr lang="en-GB" sz="1100" dirty="0">
                <a:latin typeface="Arial" panose="020B0604020202020204" pitchFamily="34" charset="0"/>
                <a:cs typeface="Arial" panose="020B0604020202020204" pitchFamily="34" charset="0"/>
              </a:rPr>
              <a:t>Identifying how to optimise use of workforce to manage capacity, including with other partners such as the VCSE</a:t>
            </a:r>
          </a:p>
          <a:p>
            <a:pPr marL="171450" indent="-171450">
              <a:spcAft>
                <a:spcPts val="600"/>
              </a:spcAft>
              <a:buFont typeface="Arial" panose="020B0604020202020204" pitchFamily="34" charset="0"/>
              <a:buChar char="•"/>
            </a:pPr>
            <a:r>
              <a:rPr lang="en-GB" sz="1100" dirty="0">
                <a:latin typeface="Arial" panose="020B0604020202020204" pitchFamily="34" charset="0"/>
                <a:cs typeface="Arial" panose="020B0604020202020204" pitchFamily="34" charset="0"/>
              </a:rPr>
              <a:t>Identifying how to best make use of existing community groups and forums, transforming community engagement</a:t>
            </a:r>
          </a:p>
        </p:txBody>
      </p:sp>
      <p:sp>
        <p:nvSpPr>
          <p:cNvPr id="18" name="Rounded Rectangle 17">
            <a:extLst>
              <a:ext uri="{FF2B5EF4-FFF2-40B4-BE49-F238E27FC236}">
                <a16:creationId xmlns:a16="http://schemas.microsoft.com/office/drawing/2014/main" id="{3525CD83-5264-EFC6-E699-B9834F47FD40}"/>
              </a:ext>
            </a:extLst>
          </p:cNvPr>
          <p:cNvSpPr/>
          <p:nvPr/>
        </p:nvSpPr>
        <p:spPr>
          <a:xfrm>
            <a:off x="5602461" y="5555231"/>
            <a:ext cx="1297794" cy="430581"/>
          </a:xfrm>
          <a:prstGeom prst="roundRect">
            <a:avLst/>
          </a:prstGeom>
          <a:solidFill>
            <a:schemeClr val="accent6"/>
          </a:solidFill>
          <a:ln>
            <a:solidFill>
              <a:schemeClr val="accent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100">
                <a:latin typeface="Arial" panose="020B0604020202020204" pitchFamily="34" charset="0"/>
                <a:cs typeface="Arial" panose="020B0604020202020204" pitchFamily="34" charset="0"/>
              </a:rPr>
              <a:t>Health and social care providers</a:t>
            </a:r>
          </a:p>
        </p:txBody>
      </p:sp>
      <p:cxnSp>
        <p:nvCxnSpPr>
          <p:cNvPr id="21" name="Straight Arrow Connector 12">
            <a:extLst>
              <a:ext uri="{FF2B5EF4-FFF2-40B4-BE49-F238E27FC236}">
                <a16:creationId xmlns:a16="http://schemas.microsoft.com/office/drawing/2014/main" id="{F1879985-CBFC-A9A4-8E06-14B5A1B755AA}"/>
              </a:ext>
            </a:extLst>
          </p:cNvPr>
          <p:cNvCxnSpPr>
            <a:cxnSpLocks/>
            <a:stCxn id="11" idx="3"/>
            <a:endCxn id="18" idx="1"/>
          </p:cNvCxnSpPr>
          <p:nvPr/>
        </p:nvCxnSpPr>
        <p:spPr>
          <a:xfrm>
            <a:off x="5009199" y="5770522"/>
            <a:ext cx="593262" cy="0"/>
          </a:xfrm>
          <a:prstGeom prst="straightConnector1">
            <a:avLst/>
          </a:prstGeom>
          <a:ln w="19050">
            <a:solidFill>
              <a:schemeClr val="accent6"/>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sp>
        <p:nvSpPr>
          <p:cNvPr id="26" name="Rounded Rectangle 25">
            <a:extLst>
              <a:ext uri="{FF2B5EF4-FFF2-40B4-BE49-F238E27FC236}">
                <a16:creationId xmlns:a16="http://schemas.microsoft.com/office/drawing/2014/main" id="{F34E4A77-B4F0-AA45-F61E-A84E97735CE5}"/>
              </a:ext>
            </a:extLst>
          </p:cNvPr>
          <p:cNvSpPr/>
          <p:nvPr/>
        </p:nvSpPr>
        <p:spPr>
          <a:xfrm>
            <a:off x="7493517" y="5555231"/>
            <a:ext cx="1297794" cy="430581"/>
          </a:xfrm>
          <a:prstGeom prst="roundRect">
            <a:avLst/>
          </a:prstGeom>
          <a:solidFill>
            <a:schemeClr val="accent6"/>
          </a:solidFill>
          <a:ln>
            <a:solidFill>
              <a:schemeClr val="accent6"/>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100" dirty="0">
                <a:latin typeface="Arial" panose="020B0604020202020204" pitchFamily="34" charset="0"/>
                <a:cs typeface="Arial" panose="020B0604020202020204" pitchFamily="34" charset="0"/>
              </a:rPr>
              <a:t>Other local businesses and services</a:t>
            </a:r>
          </a:p>
        </p:txBody>
      </p:sp>
      <p:cxnSp>
        <p:nvCxnSpPr>
          <p:cNvPr id="29" name="Straight Arrow Connector 12">
            <a:extLst>
              <a:ext uri="{FF2B5EF4-FFF2-40B4-BE49-F238E27FC236}">
                <a16:creationId xmlns:a16="http://schemas.microsoft.com/office/drawing/2014/main" id="{8BAF5E54-F8F2-E0F2-B740-03FAD15F9EEE}"/>
              </a:ext>
            </a:extLst>
          </p:cNvPr>
          <p:cNvCxnSpPr>
            <a:cxnSpLocks/>
            <a:stCxn id="11" idx="2"/>
            <a:endCxn id="26" idx="2"/>
          </p:cNvCxnSpPr>
          <p:nvPr/>
        </p:nvCxnSpPr>
        <p:spPr>
          <a:xfrm rot="16200000" flipH="1">
            <a:off x="6251358" y="4094756"/>
            <a:ext cx="12700" cy="3782112"/>
          </a:xfrm>
          <a:prstGeom prst="bentConnector3">
            <a:avLst>
              <a:gd name="adj1" fmla="val 1800000"/>
            </a:avLst>
          </a:prstGeom>
          <a:ln w="19050">
            <a:solidFill>
              <a:schemeClr val="accent6"/>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41" name="Straight Arrow Connector 12">
            <a:extLst>
              <a:ext uri="{FF2B5EF4-FFF2-40B4-BE49-F238E27FC236}">
                <a16:creationId xmlns:a16="http://schemas.microsoft.com/office/drawing/2014/main" id="{9085B2B4-176B-4309-6F84-81DEB84C6128}"/>
              </a:ext>
            </a:extLst>
          </p:cNvPr>
          <p:cNvCxnSpPr>
            <a:cxnSpLocks/>
            <a:stCxn id="8" idx="2"/>
            <a:endCxn id="11" idx="0"/>
          </p:cNvCxnSpPr>
          <p:nvPr/>
        </p:nvCxnSpPr>
        <p:spPr>
          <a:xfrm>
            <a:off x="4360302" y="5122234"/>
            <a:ext cx="0" cy="432997"/>
          </a:xfrm>
          <a:prstGeom prst="straightConnector1">
            <a:avLst/>
          </a:prstGeom>
          <a:ln w="19050">
            <a:solidFill>
              <a:schemeClr val="accent6"/>
            </a:solidFill>
            <a:prstDash val="solid"/>
            <a:headEnd type="triangle"/>
            <a:tailEnd type="triangle"/>
          </a:ln>
        </p:spPr>
        <p:style>
          <a:lnRef idx="1">
            <a:schemeClr val="accent1"/>
          </a:lnRef>
          <a:fillRef idx="0">
            <a:schemeClr val="accent1"/>
          </a:fillRef>
          <a:effectRef idx="0">
            <a:schemeClr val="accent1"/>
          </a:effectRef>
          <a:fontRef idx="minor">
            <a:schemeClr val="tx1"/>
          </a:fontRef>
        </p:style>
      </p:cxnSp>
      <p:sp>
        <p:nvSpPr>
          <p:cNvPr id="51" name="Rounded Rectangle 50">
            <a:extLst>
              <a:ext uri="{FF2B5EF4-FFF2-40B4-BE49-F238E27FC236}">
                <a16:creationId xmlns:a16="http://schemas.microsoft.com/office/drawing/2014/main" id="{CC0956B7-2721-8174-C81F-5ECD138A09FA}"/>
              </a:ext>
            </a:extLst>
          </p:cNvPr>
          <p:cNvSpPr/>
          <p:nvPr/>
        </p:nvSpPr>
        <p:spPr>
          <a:xfrm>
            <a:off x="7497447" y="4691653"/>
            <a:ext cx="1297794" cy="430581"/>
          </a:xfrm>
          <a:prstGeom prst="roundRect">
            <a:avLst/>
          </a:prstGeom>
          <a:solidFill>
            <a:schemeClr val="accent2"/>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100" b="1">
                <a:latin typeface="Arial" panose="020B0604020202020204" pitchFamily="34" charset="0"/>
                <a:cs typeface="Arial" panose="020B0604020202020204" pitchFamily="34" charset="0"/>
              </a:rPr>
              <a:t>One Devon Partnership</a:t>
            </a:r>
          </a:p>
        </p:txBody>
      </p:sp>
      <p:cxnSp>
        <p:nvCxnSpPr>
          <p:cNvPr id="52" name="Straight Arrow Connector 12">
            <a:extLst>
              <a:ext uri="{FF2B5EF4-FFF2-40B4-BE49-F238E27FC236}">
                <a16:creationId xmlns:a16="http://schemas.microsoft.com/office/drawing/2014/main" id="{8D2F0D55-2E62-E7DE-4ADF-935CF677BAED}"/>
              </a:ext>
            </a:extLst>
          </p:cNvPr>
          <p:cNvCxnSpPr>
            <a:cxnSpLocks/>
            <a:stCxn id="51" idx="3"/>
            <a:endCxn id="11" idx="0"/>
          </p:cNvCxnSpPr>
          <p:nvPr/>
        </p:nvCxnSpPr>
        <p:spPr>
          <a:xfrm flipH="1">
            <a:off x="4360302" y="4906944"/>
            <a:ext cx="4434939" cy="648287"/>
          </a:xfrm>
          <a:prstGeom prst="bentConnector4">
            <a:avLst>
              <a:gd name="adj1" fmla="val -5155"/>
              <a:gd name="adj2" fmla="val 66604"/>
            </a:avLst>
          </a:prstGeom>
          <a:ln w="19050">
            <a:solidFill>
              <a:schemeClr val="accent6"/>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13" name="Rounded Rectangle 12">
            <a:extLst>
              <a:ext uri="{FF2B5EF4-FFF2-40B4-BE49-F238E27FC236}">
                <a16:creationId xmlns:a16="http://schemas.microsoft.com/office/drawing/2014/main" id="{536E7740-32D8-CB3D-86A1-BA34A63CB19B}"/>
              </a:ext>
            </a:extLst>
          </p:cNvPr>
          <p:cNvSpPr/>
          <p:nvPr/>
        </p:nvSpPr>
        <p:spPr>
          <a:xfrm>
            <a:off x="9249142" y="4566172"/>
            <a:ext cx="1767726" cy="516408"/>
          </a:xfrm>
          <a:prstGeom prst="roundRect">
            <a:avLst/>
          </a:prstGeom>
          <a:noFill/>
          <a:ln>
            <a:no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r>
              <a:rPr lang="en-GB" sz="1100" b="1" i="1">
                <a:solidFill>
                  <a:schemeClr val="tx1"/>
                </a:solidFill>
                <a:latin typeface="Arial" panose="020B0604020202020204" pitchFamily="34" charset="0"/>
                <a:cs typeface="Arial" panose="020B0604020202020204" pitchFamily="34" charset="0"/>
              </a:rPr>
              <a:t>Key</a:t>
            </a:r>
          </a:p>
        </p:txBody>
      </p:sp>
      <p:sp>
        <p:nvSpPr>
          <p:cNvPr id="24" name="Rounded Rectangle 23">
            <a:extLst>
              <a:ext uri="{FF2B5EF4-FFF2-40B4-BE49-F238E27FC236}">
                <a16:creationId xmlns:a16="http://schemas.microsoft.com/office/drawing/2014/main" id="{214F4E79-E16B-6606-EC5D-4EE999AD7F93}"/>
              </a:ext>
            </a:extLst>
          </p:cNvPr>
          <p:cNvSpPr/>
          <p:nvPr/>
        </p:nvSpPr>
        <p:spPr>
          <a:xfrm>
            <a:off x="1816420" y="5555231"/>
            <a:ext cx="1297794" cy="430581"/>
          </a:xfrm>
          <a:prstGeom prst="roundRect">
            <a:avLst/>
          </a:prstGeom>
          <a:solidFill>
            <a:schemeClr val="accent1"/>
          </a:solidFill>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100">
                <a:latin typeface="Arial" panose="020B0604020202020204" pitchFamily="34" charset="0"/>
                <a:cs typeface="Arial" panose="020B0604020202020204" pitchFamily="34" charset="0"/>
              </a:rPr>
              <a:t>Provider Collaboratives</a:t>
            </a:r>
          </a:p>
        </p:txBody>
      </p:sp>
      <p:cxnSp>
        <p:nvCxnSpPr>
          <p:cNvPr id="40" name="Straight Arrow Connector 12">
            <a:extLst>
              <a:ext uri="{FF2B5EF4-FFF2-40B4-BE49-F238E27FC236}">
                <a16:creationId xmlns:a16="http://schemas.microsoft.com/office/drawing/2014/main" id="{1816248B-F858-4E2F-C767-666550A87B3D}"/>
              </a:ext>
            </a:extLst>
          </p:cNvPr>
          <p:cNvCxnSpPr>
            <a:cxnSpLocks/>
            <a:stCxn id="11" idx="1"/>
            <a:endCxn id="24" idx="3"/>
          </p:cNvCxnSpPr>
          <p:nvPr/>
        </p:nvCxnSpPr>
        <p:spPr>
          <a:xfrm flipH="1">
            <a:off x="3114214" y="5770522"/>
            <a:ext cx="597191" cy="0"/>
          </a:xfrm>
          <a:prstGeom prst="straightConnector1">
            <a:avLst/>
          </a:prstGeom>
          <a:ln w="19050">
            <a:solidFill>
              <a:schemeClr val="accent6"/>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
        <p:nvSpPr>
          <p:cNvPr id="9" name="Rounded Rectangle 8">
            <a:extLst>
              <a:ext uri="{FF2B5EF4-FFF2-40B4-BE49-F238E27FC236}">
                <a16:creationId xmlns:a16="http://schemas.microsoft.com/office/drawing/2014/main" id="{6DAFB1BC-F9BD-63F0-CF60-2DD64DE49375}"/>
              </a:ext>
            </a:extLst>
          </p:cNvPr>
          <p:cNvSpPr/>
          <p:nvPr/>
        </p:nvSpPr>
        <p:spPr>
          <a:xfrm>
            <a:off x="1816420" y="4681425"/>
            <a:ext cx="1297789" cy="440810"/>
          </a:xfrm>
          <a:prstGeom prst="roundRect">
            <a:avLst/>
          </a:prstGeom>
          <a:solidFill>
            <a:schemeClr val="accent3"/>
          </a:solidFill>
          <a:ln>
            <a:solidFill>
              <a:schemeClr val="accent3"/>
            </a:solidFill>
          </a:ln>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en-GB" sz="1100">
                <a:latin typeface="Arial" panose="020B0604020202020204" pitchFamily="34" charset="0"/>
                <a:cs typeface="Arial" panose="020B0604020202020204" pitchFamily="34" charset="0"/>
              </a:rPr>
              <a:t>VCSE Assembly</a:t>
            </a:r>
          </a:p>
        </p:txBody>
      </p:sp>
      <p:cxnSp>
        <p:nvCxnSpPr>
          <p:cNvPr id="15" name="Straight Arrow Connector 12">
            <a:extLst>
              <a:ext uri="{FF2B5EF4-FFF2-40B4-BE49-F238E27FC236}">
                <a16:creationId xmlns:a16="http://schemas.microsoft.com/office/drawing/2014/main" id="{F3DDEC17-0690-85F2-9962-4CA5832A3B39}"/>
              </a:ext>
            </a:extLst>
          </p:cNvPr>
          <p:cNvCxnSpPr>
            <a:cxnSpLocks/>
            <a:stCxn id="9" idx="2"/>
            <a:endCxn id="11" idx="0"/>
          </p:cNvCxnSpPr>
          <p:nvPr/>
        </p:nvCxnSpPr>
        <p:spPr>
          <a:xfrm rot="16200000" flipH="1">
            <a:off x="3196310" y="4391239"/>
            <a:ext cx="432996" cy="1894987"/>
          </a:xfrm>
          <a:prstGeom prst="bentConnector3">
            <a:avLst>
              <a:gd name="adj1" fmla="val 50000"/>
            </a:avLst>
          </a:prstGeom>
          <a:ln w="19050">
            <a:solidFill>
              <a:schemeClr val="accent6"/>
            </a:solidFill>
            <a:prstDash val="dash"/>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6008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48ACCD82-6C21-E400-BEDA-D7E47FA77994}"/>
              </a:ext>
            </a:extLst>
          </p:cNvPr>
          <p:cNvSpPr>
            <a:spLocks noGrp="1"/>
          </p:cNvSpPr>
          <p:nvPr>
            <p:ph type="title"/>
          </p:nvPr>
        </p:nvSpPr>
        <p:spPr/>
        <p:txBody>
          <a:bodyPr anchor="t">
            <a:noAutofit/>
          </a:bodyPr>
          <a:lstStyle/>
          <a:p>
            <a:r>
              <a:rPr lang="en-GB" sz="2400" b="1" dirty="0">
                <a:solidFill>
                  <a:srgbClr val="002060"/>
                </a:solidFill>
                <a:latin typeface="Arial" panose="020B0604020202020204" pitchFamily="34" charset="0"/>
                <a:cs typeface="Arial" panose="020B0604020202020204" pitchFamily="34" charset="0"/>
              </a:rPr>
              <a:t>The Local Care Partnerships have agreed to work via a consistent governance approach in delivering health and care for their populations</a:t>
            </a:r>
          </a:p>
        </p:txBody>
      </p:sp>
      <p:sp>
        <p:nvSpPr>
          <p:cNvPr id="2" name="Footer Placeholder 1">
            <a:extLst>
              <a:ext uri="{FF2B5EF4-FFF2-40B4-BE49-F238E27FC236}">
                <a16:creationId xmlns:a16="http://schemas.microsoft.com/office/drawing/2014/main" id="{61A2367E-16CF-E8C1-44DB-A1EADCB3F8DE}"/>
              </a:ext>
            </a:extLst>
          </p:cNvPr>
          <p:cNvSpPr>
            <a:spLocks noGrp="1"/>
          </p:cNvSpPr>
          <p:nvPr>
            <p:ph type="ftr" sz="quarter" idx="4294967295"/>
          </p:nvPr>
        </p:nvSpPr>
        <p:spPr>
          <a:xfrm>
            <a:off x="723900" y="6416672"/>
            <a:ext cx="3086100" cy="333375"/>
          </a:xfrm>
          <a:prstGeom prst="rect">
            <a:avLst/>
          </a:prstGeom>
        </p:spPr>
        <p:txBody>
          <a:bodyPr/>
          <a:lstStyle/>
          <a:p>
            <a:r>
              <a:rPr lang="en-GB" sz="1100" dirty="0"/>
              <a:t>Devon ICS Operating Model - Draft</a:t>
            </a:r>
            <a:endParaRPr lang="en-US" sz="1100" dirty="0"/>
          </a:p>
        </p:txBody>
      </p:sp>
      <p:sp>
        <p:nvSpPr>
          <p:cNvPr id="12" name="Slide Number Placeholder 11">
            <a:extLst>
              <a:ext uri="{FF2B5EF4-FFF2-40B4-BE49-F238E27FC236}">
                <a16:creationId xmlns:a16="http://schemas.microsoft.com/office/drawing/2014/main" id="{98AD1A7D-78D5-ED00-47C6-D5335BCAFD7C}"/>
              </a:ext>
            </a:extLst>
          </p:cNvPr>
          <p:cNvSpPr>
            <a:spLocks noGrp="1"/>
          </p:cNvSpPr>
          <p:nvPr>
            <p:ph type="sldNum" sz="quarter" idx="4294967295"/>
          </p:nvPr>
        </p:nvSpPr>
        <p:spPr>
          <a:xfrm>
            <a:off x="0" y="6489700"/>
            <a:ext cx="596900" cy="333375"/>
          </a:xfrm>
          <a:prstGeom prst="rect">
            <a:avLst/>
          </a:prstGeom>
        </p:spPr>
        <p:txBody>
          <a:bodyPr/>
          <a:lstStyle/>
          <a:p>
            <a:pPr algn="r"/>
            <a:fld id="{A39F007A-6242-604F-950E-EFB4F4A5BB5C}" type="slidenum">
              <a:rPr lang="en-US" smtClean="0"/>
              <a:pPr algn="r"/>
              <a:t>5</a:t>
            </a:fld>
            <a:r>
              <a:rPr lang="en-US" b="1"/>
              <a:t> </a:t>
            </a:r>
            <a:r>
              <a:rPr lang="en-US" b="1">
                <a:solidFill>
                  <a:schemeClr val="accent2"/>
                </a:solidFill>
              </a:rPr>
              <a:t>|</a:t>
            </a:r>
          </a:p>
        </p:txBody>
      </p:sp>
      <p:sp>
        <p:nvSpPr>
          <p:cNvPr id="23" name="TextBox 22">
            <a:extLst>
              <a:ext uri="{FF2B5EF4-FFF2-40B4-BE49-F238E27FC236}">
                <a16:creationId xmlns:a16="http://schemas.microsoft.com/office/drawing/2014/main" id="{C1B29894-118E-0B5B-9310-DEF9E516A32A}"/>
              </a:ext>
            </a:extLst>
          </p:cNvPr>
          <p:cNvSpPr txBox="1"/>
          <p:nvPr/>
        </p:nvSpPr>
        <p:spPr>
          <a:xfrm>
            <a:off x="21772288" y="7652562"/>
            <a:ext cx="0" cy="0"/>
          </a:xfrm>
          <a:prstGeom prst="rect">
            <a:avLst/>
          </a:prstGeom>
          <a:noFill/>
          <a:ln>
            <a:noFill/>
          </a:ln>
        </p:spPr>
        <p:txBody>
          <a:bodyPr wrap="none" lIns="72000" tIns="72000" rIns="72000" bIns="72000" rtlCol="0">
            <a:noAutofit/>
          </a:bodyPr>
          <a:lstStyle/>
          <a:p>
            <a:pPr algn="l">
              <a:spcAft>
                <a:spcPts val="900"/>
              </a:spcAft>
            </a:pPr>
            <a:endParaRPr lang="en-US" sz="1200" err="1"/>
          </a:p>
        </p:txBody>
      </p:sp>
      <p:sp>
        <p:nvSpPr>
          <p:cNvPr id="9" name="Rectangle 8">
            <a:extLst>
              <a:ext uri="{FF2B5EF4-FFF2-40B4-BE49-F238E27FC236}">
                <a16:creationId xmlns:a16="http://schemas.microsoft.com/office/drawing/2014/main" id="{5116539C-9072-8F54-9DE2-4725288FE011}"/>
              </a:ext>
            </a:extLst>
          </p:cNvPr>
          <p:cNvSpPr/>
          <p:nvPr/>
        </p:nvSpPr>
        <p:spPr>
          <a:xfrm>
            <a:off x="593758" y="1691514"/>
            <a:ext cx="3848933" cy="4536290"/>
          </a:xfrm>
          <a:prstGeom prst="rect">
            <a:avLst/>
          </a:prstGeom>
          <a:ln w="19050">
            <a:solidFill>
              <a:schemeClr val="accent5"/>
            </a:solidFill>
          </a:ln>
        </p:spPr>
        <p:style>
          <a:lnRef idx="2">
            <a:schemeClr val="accent1"/>
          </a:lnRef>
          <a:fillRef idx="1">
            <a:schemeClr val="lt1"/>
          </a:fillRef>
          <a:effectRef idx="0">
            <a:schemeClr val="accent1"/>
          </a:effectRef>
          <a:fontRef idx="minor">
            <a:schemeClr val="dk1"/>
          </a:fontRef>
        </p:style>
        <p:txBody>
          <a:bodyPr rtlCol="0" anchor="t" anchorCtr="0"/>
          <a:lstStyle/>
          <a:p>
            <a:pPr>
              <a:spcBef>
                <a:spcPts val="300"/>
              </a:spcBef>
              <a:spcAft>
                <a:spcPts val="600"/>
              </a:spcAft>
            </a:pPr>
            <a:r>
              <a:rPr lang="en-GB" sz="1200" dirty="0">
                <a:latin typeface="Arial" panose="020B0604020202020204" pitchFamily="34" charset="0"/>
                <a:cs typeface="Arial" panose="020B0604020202020204" pitchFamily="34" charset="0"/>
              </a:rPr>
              <a:t>To enable the decisions to take place as articulated on slides 36-37, the following responsibilities could be delegated to Local Care Partnerships by: </a:t>
            </a:r>
          </a:p>
          <a:p>
            <a:pPr>
              <a:spcBef>
                <a:spcPts val="300"/>
              </a:spcBef>
              <a:spcAft>
                <a:spcPts val="600"/>
              </a:spcAft>
            </a:pPr>
            <a:r>
              <a:rPr lang="en-GB" sz="1200" b="1" dirty="0">
                <a:latin typeface="Arial" panose="020B0604020202020204" pitchFamily="34" charset="0"/>
                <a:cs typeface="Arial" panose="020B0604020202020204" pitchFamily="34" charset="0"/>
              </a:rPr>
              <a:t>NHS Devon:</a:t>
            </a:r>
          </a:p>
          <a:p>
            <a:pPr marL="171450" indent="-171450">
              <a:spcBef>
                <a:spcPts val="300"/>
              </a:spcBef>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Delegated commissioning responsibility for the provision of community health and care in LCPs</a:t>
            </a:r>
          </a:p>
          <a:p>
            <a:pPr>
              <a:spcBef>
                <a:spcPts val="300"/>
              </a:spcBef>
              <a:spcAft>
                <a:spcPts val="600"/>
              </a:spcAft>
            </a:pPr>
            <a:r>
              <a:rPr lang="en-GB" sz="1200" b="1" dirty="0">
                <a:latin typeface="Arial" panose="020B0604020202020204" pitchFamily="34" charset="0"/>
                <a:cs typeface="Arial" panose="020B0604020202020204" pitchFamily="34" charset="0"/>
              </a:rPr>
              <a:t>NHS Providers:</a:t>
            </a:r>
          </a:p>
          <a:p>
            <a:pPr marL="171450" indent="-171450">
              <a:spcBef>
                <a:spcPts val="300"/>
              </a:spcBef>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Delegated authority to make changes to the provision of health and care in LCPs</a:t>
            </a:r>
          </a:p>
          <a:p>
            <a:pPr>
              <a:spcBef>
                <a:spcPts val="300"/>
              </a:spcBef>
              <a:spcAft>
                <a:spcPts val="600"/>
              </a:spcAft>
            </a:pPr>
            <a:r>
              <a:rPr lang="en-GB" sz="1200" b="1" dirty="0">
                <a:latin typeface="Arial" panose="020B0604020202020204" pitchFamily="34" charset="0"/>
                <a:cs typeface="Arial" panose="020B0604020202020204" pitchFamily="34" charset="0"/>
              </a:rPr>
              <a:t>Local Authorities:</a:t>
            </a:r>
          </a:p>
          <a:p>
            <a:pPr marL="171450" indent="-171450">
              <a:spcBef>
                <a:spcPts val="300"/>
              </a:spcBef>
              <a:spcAft>
                <a:spcPts val="600"/>
              </a:spcAft>
              <a:buFont typeface="Arial" panose="020B0604020202020204" pitchFamily="34" charset="0"/>
              <a:buChar char="•"/>
            </a:pPr>
            <a:r>
              <a:rPr lang="en-GB" sz="1200" dirty="0">
                <a:latin typeface="Arial" panose="020B0604020202020204" pitchFamily="34" charset="0"/>
                <a:cs typeface="Arial" panose="020B0604020202020204" pitchFamily="34" charset="0"/>
              </a:rPr>
              <a:t>Delegated commissioning responsibility for the provision of some agreed services in LCPs</a:t>
            </a: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a:p>
            <a:endParaRPr lang="en-GB" sz="1200" dirty="0">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8DF09306-CE65-92B2-5E90-099F0038DB9D}"/>
              </a:ext>
            </a:extLst>
          </p:cNvPr>
          <p:cNvSpPr/>
          <p:nvPr/>
        </p:nvSpPr>
        <p:spPr>
          <a:xfrm>
            <a:off x="593760" y="1282330"/>
            <a:ext cx="3848932" cy="317478"/>
          </a:xfrm>
          <a:prstGeom prst="rect">
            <a:avLst/>
          </a:prstGeom>
          <a:solidFill>
            <a:schemeClr val="accent5">
              <a:lumMod val="20000"/>
              <a:lumOff val="80000"/>
            </a:schemeClr>
          </a:solidFill>
          <a:ln w="19050">
            <a:solidFill>
              <a:schemeClr val="accent5"/>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1400" b="1">
                <a:solidFill>
                  <a:schemeClr val="accent5"/>
                </a:solidFill>
                <a:latin typeface="Arial" panose="020B0604020202020204" pitchFamily="34" charset="0"/>
                <a:cs typeface="Arial" panose="020B0604020202020204" pitchFamily="34" charset="0"/>
              </a:rPr>
              <a:t>Responsibilities:</a:t>
            </a:r>
          </a:p>
        </p:txBody>
      </p:sp>
      <p:sp>
        <p:nvSpPr>
          <p:cNvPr id="39" name="Rectangle 38">
            <a:extLst>
              <a:ext uri="{FF2B5EF4-FFF2-40B4-BE49-F238E27FC236}">
                <a16:creationId xmlns:a16="http://schemas.microsoft.com/office/drawing/2014/main" id="{8FDC0574-D8C0-B7EE-6C07-EA2E4FA8BF9C}"/>
              </a:ext>
            </a:extLst>
          </p:cNvPr>
          <p:cNvSpPr/>
          <p:nvPr/>
        </p:nvSpPr>
        <p:spPr>
          <a:xfrm>
            <a:off x="5193182" y="4516581"/>
            <a:ext cx="6473782" cy="1711223"/>
          </a:xfrm>
          <a:prstGeom prst="rect">
            <a:avLst/>
          </a:prstGeom>
          <a:ln w="19050">
            <a:solidFill>
              <a:schemeClr val="accent5"/>
            </a:solidFill>
          </a:ln>
        </p:spPr>
        <p:style>
          <a:lnRef idx="2">
            <a:schemeClr val="accent1"/>
          </a:lnRef>
          <a:fillRef idx="1">
            <a:schemeClr val="lt1"/>
          </a:fillRef>
          <a:effectRef idx="0">
            <a:schemeClr val="accent1"/>
          </a:effectRef>
          <a:fontRef idx="minor">
            <a:schemeClr val="dk1"/>
          </a:fontRef>
        </p:style>
        <p:txBody>
          <a:bodyPr rtlCol="0" anchor="t" anchorCtr="0"/>
          <a:lstStyle/>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Initially, LCPs will be formed as consultative forums, advising the LCP Oversight Committee of NHS Devon. Whilst constituted as consultative forums, the LCP Oversight Committee will be accountable to NHS Devon for the delivery of LCP responsibilities. </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As they develop, Local Care Partnerships will become committees of NHS Devon, able to access and hold budgetary responsibilities in their own right. </a:t>
            </a:r>
          </a:p>
          <a:p>
            <a:pPr marL="171450" indent="-171450">
              <a:buFont typeface="Arial" panose="020B0604020202020204" pitchFamily="34" charset="0"/>
              <a:buChar char="•"/>
            </a:pPr>
            <a:r>
              <a:rPr lang="en-GB" sz="1200" dirty="0">
                <a:latin typeface="Arial" panose="020B0604020202020204" pitchFamily="34" charset="0"/>
                <a:cs typeface="Arial" panose="020B0604020202020204" pitchFamily="34" charset="0"/>
              </a:rPr>
              <a:t>Local Care Partnerships will be better placed to align budgets between Local Authorities and NHS. In addition they will be able to access pooled Local Authority funding via Section 75 and 76 agreements made between Local Authorities and NHS Devon as appropriate, in addition of Section 256 agreements and the Better Care Fund.</a:t>
            </a:r>
          </a:p>
        </p:txBody>
      </p:sp>
      <p:sp>
        <p:nvSpPr>
          <p:cNvPr id="40" name="Rectangle 39">
            <a:extLst>
              <a:ext uri="{FF2B5EF4-FFF2-40B4-BE49-F238E27FC236}">
                <a16:creationId xmlns:a16="http://schemas.microsoft.com/office/drawing/2014/main" id="{B8A43A8E-7BDD-31E1-A6AD-708E72685F5B}"/>
              </a:ext>
            </a:extLst>
          </p:cNvPr>
          <p:cNvSpPr/>
          <p:nvPr/>
        </p:nvSpPr>
        <p:spPr>
          <a:xfrm>
            <a:off x="5193182" y="4107398"/>
            <a:ext cx="6473782" cy="317478"/>
          </a:xfrm>
          <a:prstGeom prst="rect">
            <a:avLst/>
          </a:prstGeom>
          <a:solidFill>
            <a:schemeClr val="accent5"/>
          </a:solidFill>
          <a:ln>
            <a:solidFill>
              <a:schemeClr val="accent5"/>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1400" b="1" dirty="0">
                <a:solidFill>
                  <a:schemeClr val="bg1"/>
                </a:solidFill>
                <a:latin typeface="Arial" panose="020B0604020202020204" pitchFamily="34" charset="0"/>
                <a:cs typeface="Arial" panose="020B0604020202020204" pitchFamily="34" charset="0"/>
              </a:rPr>
              <a:t>Organisational Governance:</a:t>
            </a:r>
          </a:p>
        </p:txBody>
      </p:sp>
      <p:sp>
        <p:nvSpPr>
          <p:cNvPr id="4" name="Rectangle 3">
            <a:extLst>
              <a:ext uri="{FF2B5EF4-FFF2-40B4-BE49-F238E27FC236}">
                <a16:creationId xmlns:a16="http://schemas.microsoft.com/office/drawing/2014/main" id="{9168C6C6-0E82-8E95-AD12-3C53CD242A06}"/>
              </a:ext>
            </a:extLst>
          </p:cNvPr>
          <p:cNvSpPr/>
          <p:nvPr/>
        </p:nvSpPr>
        <p:spPr>
          <a:xfrm>
            <a:off x="5193182" y="1691514"/>
            <a:ext cx="6473782" cy="2324178"/>
          </a:xfrm>
          <a:prstGeom prst="rect">
            <a:avLst/>
          </a:prstGeom>
          <a:ln w="19050">
            <a:solidFill>
              <a:schemeClr val="accent5"/>
            </a:solidFill>
          </a:ln>
        </p:spPr>
        <p:style>
          <a:lnRef idx="2">
            <a:schemeClr val="accent1"/>
          </a:lnRef>
          <a:fillRef idx="1">
            <a:schemeClr val="lt1"/>
          </a:fillRef>
          <a:effectRef idx="0">
            <a:schemeClr val="accent1"/>
          </a:effectRef>
          <a:fontRef idx="minor">
            <a:schemeClr val="dk1"/>
          </a:fontRef>
        </p:style>
        <p:txBody>
          <a:bodyPr rtlCol="0" anchor="t" anchorCtr="0"/>
          <a:lstStyle/>
          <a:p>
            <a:r>
              <a:rPr lang="en-GB" sz="1200" dirty="0">
                <a:latin typeface="Arial" panose="020B0604020202020204" pitchFamily="34" charset="0"/>
                <a:cs typeface="Arial" panose="020B0604020202020204" pitchFamily="34" charset="0"/>
              </a:rPr>
              <a:t>The Local Care Partnerships have agreed to work via a consistent governance approach to commission and co-ordinate health and care services for their population, and will each have: </a:t>
            </a:r>
          </a:p>
          <a:p>
            <a:pPr marL="171450" indent="-171450">
              <a:buFont typeface="Arial" panose="020B0604020202020204" pitchFamily="34" charset="0"/>
              <a:buChar char="•"/>
            </a:pPr>
            <a:r>
              <a:rPr lang="en-GB" sz="1200" b="1" dirty="0">
                <a:latin typeface="Arial" panose="020B0604020202020204" pitchFamily="34" charset="0"/>
                <a:cs typeface="Arial" panose="020B0604020202020204" pitchFamily="34" charset="0"/>
              </a:rPr>
              <a:t>An LCP Executive Group </a:t>
            </a:r>
            <a:r>
              <a:rPr lang="en-GB" sz="1200" dirty="0">
                <a:latin typeface="Arial" panose="020B0604020202020204" pitchFamily="34" charset="0"/>
                <a:cs typeface="Arial" panose="020B0604020202020204" pitchFamily="34" charset="0"/>
              </a:rPr>
              <a:t>– responsible for the</a:t>
            </a:r>
            <a:r>
              <a:rPr lang="en-US" sz="1200" dirty="0">
                <a:solidFill>
                  <a:schemeClr val="tx1"/>
                </a:solidFill>
                <a:latin typeface="Arial" panose="020B0604020202020204" pitchFamily="34" charset="0"/>
                <a:cs typeface="Arial" panose="020B0604020202020204" pitchFamily="34" charset="0"/>
              </a:rPr>
              <a:t> development of LCP strategy and the representation of the LCP at partnership forums.  Where the delivery group cannot reach consensus, decisions may be escalated to the executive group </a:t>
            </a:r>
          </a:p>
          <a:p>
            <a:pPr marL="171450" indent="-171450">
              <a:buFont typeface="Arial" panose="020B0604020202020204" pitchFamily="34" charset="0"/>
              <a:buChar char="•"/>
            </a:pPr>
            <a:r>
              <a:rPr lang="en-US" sz="1200" b="1" dirty="0">
                <a:solidFill>
                  <a:schemeClr val="tx1"/>
                </a:solidFill>
                <a:latin typeface="Arial" panose="020B0604020202020204" pitchFamily="34" charset="0"/>
                <a:cs typeface="Arial" panose="020B0604020202020204" pitchFamily="34" charset="0"/>
              </a:rPr>
              <a:t>An LCP Delivery Group </a:t>
            </a:r>
            <a:r>
              <a:rPr lang="en-US" sz="1200" dirty="0">
                <a:solidFill>
                  <a:schemeClr val="tx1"/>
                </a:solidFill>
                <a:latin typeface="Arial" panose="020B0604020202020204" pitchFamily="34" charset="0"/>
                <a:cs typeface="Arial" panose="020B0604020202020204" pitchFamily="34" charset="0"/>
              </a:rPr>
              <a:t>– operated by consensus, defining the LCP delivery plan and allocating resource against the workplan</a:t>
            </a:r>
          </a:p>
          <a:p>
            <a:pPr marL="171450" indent="-171450">
              <a:buFont typeface="Arial" panose="020B0604020202020204" pitchFamily="34" charset="0"/>
              <a:buChar char="•"/>
            </a:pPr>
            <a:r>
              <a:rPr lang="en-GB" sz="1200" b="1" dirty="0">
                <a:latin typeface="Arial" panose="020B0604020202020204" pitchFamily="34" charset="0"/>
                <a:cs typeface="Arial" panose="020B0604020202020204" pitchFamily="34" charset="0"/>
              </a:rPr>
              <a:t>LCP Specific Arrangements – </a:t>
            </a:r>
            <a:r>
              <a:rPr lang="en-GB" sz="1200" dirty="0">
                <a:latin typeface="Arial" panose="020B0604020202020204" pitchFamily="34" charset="0"/>
                <a:cs typeface="Arial" panose="020B0604020202020204" pitchFamily="34" charset="0"/>
              </a:rPr>
              <a:t>variable between Local Care Partnerships</a:t>
            </a:r>
          </a:p>
          <a:p>
            <a:r>
              <a:rPr lang="en-GB" sz="1200" dirty="0">
                <a:latin typeface="Arial" panose="020B0604020202020204" pitchFamily="34" charset="0"/>
                <a:cs typeface="Arial" panose="020B0604020202020204" pitchFamily="34" charset="0"/>
              </a:rPr>
              <a:t>The staffing of LCPs will include NHS Devon locality teams and agreed commissioning support functions, in addition to staff from partner organisations. They will avoid working in silos, working together with other LCPs and with Provider Collaboratives to share knowledge and resources and avoiding duplication.</a:t>
            </a:r>
          </a:p>
        </p:txBody>
      </p:sp>
      <p:sp>
        <p:nvSpPr>
          <p:cNvPr id="5" name="Rectangle 4">
            <a:extLst>
              <a:ext uri="{FF2B5EF4-FFF2-40B4-BE49-F238E27FC236}">
                <a16:creationId xmlns:a16="http://schemas.microsoft.com/office/drawing/2014/main" id="{975FCFD0-655A-F69F-E7A0-204C87F6E4E2}"/>
              </a:ext>
            </a:extLst>
          </p:cNvPr>
          <p:cNvSpPr/>
          <p:nvPr/>
        </p:nvSpPr>
        <p:spPr>
          <a:xfrm>
            <a:off x="5193181" y="1282330"/>
            <a:ext cx="6473783" cy="317478"/>
          </a:xfrm>
          <a:prstGeom prst="rect">
            <a:avLst/>
          </a:prstGeom>
          <a:solidFill>
            <a:schemeClr val="accent5"/>
          </a:solidFill>
          <a:ln>
            <a:solidFill>
              <a:schemeClr val="accent5"/>
            </a:solidFill>
          </a:ln>
        </p:spPr>
        <p:style>
          <a:lnRef idx="2">
            <a:schemeClr val="accent3">
              <a:shade val="50000"/>
            </a:schemeClr>
          </a:lnRef>
          <a:fillRef idx="1">
            <a:schemeClr val="accent3"/>
          </a:fillRef>
          <a:effectRef idx="0">
            <a:schemeClr val="accent3"/>
          </a:effectRef>
          <a:fontRef idx="minor">
            <a:schemeClr val="lt1"/>
          </a:fontRef>
        </p:style>
        <p:txBody>
          <a:bodyPr rtlCol="0" anchor="ctr"/>
          <a:lstStyle/>
          <a:p>
            <a:r>
              <a:rPr lang="en-GB" sz="1400" b="1" dirty="0">
                <a:solidFill>
                  <a:schemeClr val="bg1"/>
                </a:solidFill>
                <a:latin typeface="Arial" panose="020B0604020202020204" pitchFamily="34" charset="0"/>
                <a:cs typeface="Arial" panose="020B0604020202020204" pitchFamily="34" charset="0"/>
              </a:rPr>
              <a:t>Local Care Partnerships Structure:</a:t>
            </a:r>
          </a:p>
        </p:txBody>
      </p:sp>
      <p:sp>
        <p:nvSpPr>
          <p:cNvPr id="6" name="Triangle 5">
            <a:extLst>
              <a:ext uri="{FF2B5EF4-FFF2-40B4-BE49-F238E27FC236}">
                <a16:creationId xmlns:a16="http://schemas.microsoft.com/office/drawing/2014/main" id="{8E201752-2F47-5E97-92CC-E63F3623CFD6}"/>
              </a:ext>
            </a:extLst>
          </p:cNvPr>
          <p:cNvSpPr/>
          <p:nvPr/>
        </p:nvSpPr>
        <p:spPr>
          <a:xfrm rot="5400000">
            <a:off x="2948463" y="3798716"/>
            <a:ext cx="3691225" cy="374145"/>
          </a:xfrm>
          <a:prstGeom prst="triangle">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85057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C45A45-ACC0-F707-B4D9-5A871335D406}"/>
              </a:ext>
            </a:extLst>
          </p:cNvPr>
          <p:cNvSpPr>
            <a:spLocks noGrp="1"/>
          </p:cNvSpPr>
          <p:nvPr>
            <p:ph type="title"/>
          </p:nvPr>
        </p:nvSpPr>
        <p:spPr/>
        <p:txBody>
          <a:bodyPr/>
          <a:lstStyle/>
          <a:p>
            <a:pPr algn="ctr"/>
            <a:r>
              <a:rPr lang="en-GB" dirty="0"/>
              <a:t>Northern Local Care Partnership Current Structure</a:t>
            </a:r>
          </a:p>
        </p:txBody>
      </p:sp>
      <p:pic>
        <p:nvPicPr>
          <p:cNvPr id="4" name="Picture 3" descr="A diagram of a company&#10;&#10;Description automatically generated">
            <a:extLst>
              <a:ext uri="{FF2B5EF4-FFF2-40B4-BE49-F238E27FC236}">
                <a16:creationId xmlns:a16="http://schemas.microsoft.com/office/drawing/2014/main" id="{747D61BC-6451-87CC-C6B0-B347A6F4BD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90637" y="932725"/>
            <a:ext cx="9610725" cy="5406033"/>
          </a:xfrm>
          <a:prstGeom prst="rect">
            <a:avLst/>
          </a:prstGeom>
        </p:spPr>
      </p:pic>
    </p:spTree>
    <p:extLst>
      <p:ext uri="{BB962C8B-B14F-4D97-AF65-F5344CB8AC3E}">
        <p14:creationId xmlns:p14="http://schemas.microsoft.com/office/powerpoint/2010/main" val="483562517"/>
      </p:ext>
    </p:extLst>
  </p:cSld>
  <p:clrMapOvr>
    <a:masterClrMapping/>
  </p:clrMapOvr>
</p:sld>
</file>

<file path=ppt/theme/theme1.xml><?xml version="1.0" encoding="utf-8"?>
<a:theme xmlns:a="http://schemas.openxmlformats.org/drawingml/2006/main" name="1_Blank">
  <a:themeElements>
    <a:clrScheme name="NHS Devon CCG">
      <a:dk1>
        <a:sysClr val="windowText" lastClr="000000"/>
      </a:dk1>
      <a:lt1>
        <a:sysClr val="window" lastClr="FFFFFF"/>
      </a:lt1>
      <a:dk2>
        <a:srgbClr val="003087"/>
      </a:dk2>
      <a:lt2>
        <a:srgbClr val="425563"/>
      </a:lt2>
      <a:accent1>
        <a:srgbClr val="005EB8"/>
      </a:accent1>
      <a:accent2>
        <a:srgbClr val="003087"/>
      </a:accent2>
      <a:accent3>
        <a:srgbClr val="009639"/>
      </a:accent3>
      <a:accent4>
        <a:srgbClr val="41B6E6"/>
      </a:accent4>
      <a:accent5>
        <a:srgbClr val="AE2573"/>
      </a:accent5>
      <a:accent6>
        <a:srgbClr val="ED8B00"/>
      </a:accent6>
      <a:hlink>
        <a:srgbClr val="003087"/>
      </a:hlink>
      <a:folHlink>
        <a:srgbClr val="AE257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1240</Words>
  <Application>Microsoft Office PowerPoint</Application>
  <PresentationFormat>Widescreen</PresentationFormat>
  <Paragraphs>108</Paragraphs>
  <Slides>6</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Symbol</vt:lpstr>
      <vt:lpstr>Wingdings</vt:lpstr>
      <vt:lpstr>1_Blank</vt:lpstr>
      <vt:lpstr>Information on Local Care Partnerships</vt:lpstr>
      <vt:lpstr>One Devon Architecture:  (Under Review)</vt:lpstr>
      <vt:lpstr>Local Care Partnerships are created in order to serve the health and care needs of people living in their are</vt:lpstr>
      <vt:lpstr>Devon’s Local Care Partnerships will make commissioning decisions informed by a detailed understanding of the needs of local people</vt:lpstr>
      <vt:lpstr>The Local Care Partnerships have agreed to work via a consistent governance approach in delivering health and care for their populations</vt:lpstr>
      <vt:lpstr>Northern Local Care Partnership Current Structure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on Local Care Partnerships</dc:title>
  <dc:creator>Beth Harris</dc:creator>
  <cp:lastModifiedBy>Beth Harris</cp:lastModifiedBy>
  <cp:revision>2</cp:revision>
  <dcterms:created xsi:type="dcterms:W3CDTF">2023-08-11T13:49:00Z</dcterms:created>
  <dcterms:modified xsi:type="dcterms:W3CDTF">2023-08-11T15:24:47Z</dcterms:modified>
</cp:coreProperties>
</file>