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4.xml" ContentType="application/vnd.openxmlformats-officedocument.presentationml.notesSlide+xml"/>
  <Override PartName="/ppt/comments/modernComment_315_408A52BB.xml" ContentType="application/vnd.ms-powerpoint.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8" r:id="rId5"/>
  </p:sldMasterIdLst>
  <p:notesMasterIdLst>
    <p:notesMasterId r:id="rId56"/>
  </p:notesMasterIdLst>
  <p:sldIdLst>
    <p:sldId id="258" r:id="rId6"/>
    <p:sldId id="785" r:id="rId7"/>
    <p:sldId id="782" r:id="rId8"/>
    <p:sldId id="649" r:id="rId9"/>
    <p:sldId id="625" r:id="rId10"/>
    <p:sldId id="282" r:id="rId11"/>
    <p:sldId id="717" r:id="rId12"/>
    <p:sldId id="699" r:id="rId13"/>
    <p:sldId id="624" r:id="rId14"/>
    <p:sldId id="284" r:id="rId15"/>
    <p:sldId id="706" r:id="rId16"/>
    <p:sldId id="716" r:id="rId17"/>
    <p:sldId id="707" r:id="rId18"/>
    <p:sldId id="715" r:id="rId19"/>
    <p:sldId id="723" r:id="rId20"/>
    <p:sldId id="679" r:id="rId21"/>
    <p:sldId id="698" r:id="rId22"/>
    <p:sldId id="644" r:id="rId23"/>
    <p:sldId id="286" r:id="rId24"/>
    <p:sldId id="285" r:id="rId25"/>
    <p:sldId id="729" r:id="rId26"/>
    <p:sldId id="628" r:id="rId27"/>
    <p:sldId id="780" r:id="rId28"/>
    <p:sldId id="733" r:id="rId29"/>
    <p:sldId id="630" r:id="rId30"/>
    <p:sldId id="781" r:id="rId31"/>
    <p:sldId id="648" r:id="rId32"/>
    <p:sldId id="731" r:id="rId33"/>
    <p:sldId id="783" r:id="rId34"/>
    <p:sldId id="291" r:id="rId35"/>
    <p:sldId id="779" r:id="rId36"/>
    <p:sldId id="739" r:id="rId37"/>
    <p:sldId id="734" r:id="rId38"/>
    <p:sldId id="746" r:id="rId39"/>
    <p:sldId id="703" r:id="rId40"/>
    <p:sldId id="769" r:id="rId41"/>
    <p:sldId id="755" r:id="rId42"/>
    <p:sldId id="777" r:id="rId43"/>
    <p:sldId id="756" r:id="rId44"/>
    <p:sldId id="774" r:id="rId45"/>
    <p:sldId id="757" r:id="rId46"/>
    <p:sldId id="776" r:id="rId47"/>
    <p:sldId id="753" r:id="rId48"/>
    <p:sldId id="775" r:id="rId49"/>
    <p:sldId id="768" r:id="rId50"/>
    <p:sldId id="789" r:id="rId51"/>
    <p:sldId id="790" r:id="rId52"/>
    <p:sldId id="787" r:id="rId53"/>
    <p:sldId id="788" r:id="rId54"/>
    <p:sldId id="77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4F1137-2DC2-4855-BD11-B8FB0942D5CA}">
          <p14:sldIdLst>
            <p14:sldId id="258"/>
            <p14:sldId id="785"/>
            <p14:sldId id="782"/>
            <p14:sldId id="649"/>
            <p14:sldId id="625"/>
            <p14:sldId id="282"/>
            <p14:sldId id="717"/>
            <p14:sldId id="699"/>
            <p14:sldId id="624"/>
            <p14:sldId id="284"/>
            <p14:sldId id="706"/>
            <p14:sldId id="716"/>
            <p14:sldId id="707"/>
            <p14:sldId id="715"/>
            <p14:sldId id="723"/>
            <p14:sldId id="679"/>
            <p14:sldId id="698"/>
            <p14:sldId id="644"/>
            <p14:sldId id="286"/>
            <p14:sldId id="285"/>
            <p14:sldId id="729"/>
            <p14:sldId id="628"/>
            <p14:sldId id="780"/>
            <p14:sldId id="733"/>
            <p14:sldId id="630"/>
            <p14:sldId id="781"/>
            <p14:sldId id="648"/>
            <p14:sldId id="731"/>
            <p14:sldId id="783"/>
            <p14:sldId id="291"/>
            <p14:sldId id="779"/>
            <p14:sldId id="739"/>
            <p14:sldId id="734"/>
            <p14:sldId id="746"/>
            <p14:sldId id="703"/>
            <p14:sldId id="769"/>
            <p14:sldId id="755"/>
            <p14:sldId id="777"/>
            <p14:sldId id="756"/>
            <p14:sldId id="774"/>
            <p14:sldId id="757"/>
            <p14:sldId id="776"/>
            <p14:sldId id="753"/>
            <p14:sldId id="775"/>
            <p14:sldId id="768"/>
            <p14:sldId id="789"/>
            <p14:sldId id="790"/>
            <p14:sldId id="787"/>
            <p14:sldId id="788"/>
            <p14:sldId id="778"/>
          </p14:sldIdLst>
        </p14:section>
        <p14:section name="Annex" id="{C4605228-9CC1-4D25-A8EF-F5472CEE4CC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0BA708-6A64-109F-C486-9C5F5518113D}" name="Richards, Dai" initials="RD" userId="S::Dai.Richards@dhsc.gov.uk::e5766541-e81d-4f72-8ffc-e72b67144ff7" providerId="AD"/>
  <p188:author id="{3716FD3C-FC4A-297C-2776-8DE51F024566}" name="Ramage, Heather" initials="RH" userId="S::Heather.Ramage@dhsc.gov.uk::516a41f7-afbd-41a3-bf95-a076fbb8eec4" providerId="AD"/>
  <p188:author id="{1FAD523E-3B04-48EC-77E6-6E71FA2B0CF2}" name="Dodds, Kevin" initials="DK" userId="S::Kevin.Dodds@dhsc.gov.uk::7251dd1d-d173-4f28-9c68-9bc6dd3c40c3" providerId="AD"/>
  <p188:author id="{9965714E-A6F7-FF57-DCEB-09D0C750730F}" name="Curry, Anna" initials="CA" userId="S::Anna.Curry@dhsc.gov.uk::ac03b9e0-acaf-42ad-9607-7d831c7daa30" providerId="AD"/>
  <p188:author id="{32BCDF5C-24B2-65F8-140A-E28405B1ED9D}" name="Simon, Charlene" initials="SC" userId="S::charlene.simon@dhsc.gov.uk::60ad8633-7f81-44bc-85f6-8e97b3790c4d" providerId="AD"/>
  <p188:author id="{5DC38D6A-CFC3-59F4-9815-54EAE6B5DF34}" name="Ramage, Heather" initials="RH" userId="S::heather.ramage@dhsc.gov.uk::516a41f7-afbd-41a3-bf95-a076fbb8eec4" providerId="AD"/>
  <p188:author id="{9924EA8A-3CE2-02FD-43D5-FB3BCF36EC31}" name="Blackshaw, Jamie" initials="BJ" userId="S::jamie.blackshaw@dhsc.gov.uk::ae8faf37-dcc7-4896-aef2-c6ac88cf6356" providerId="AD"/>
  <p188:author id="{78ED8795-B5FE-FCBB-BFF0-18D751C4CB3D}" name="Peck, Alexander" initials="PA" userId="S::Alexander.Peck@dhsc.gov.uk::57e0e881-5e6b-4960-820c-564fd6fbe5cd" providerId="AD"/>
  <p188:author id="{FDC424A6-EF61-2C41-957E-FDC96E3B95AD}" name="Richards, Dai" initials="RD" userId="S::dai.richards@dhsc.gov.uk::e5766541-e81d-4f72-8ffc-e72b67144ff7" providerId="AD"/>
  <p188:author id="{78774CA9-FC80-2AC6-C777-3866F26AC083}" name="Guthartz, Rachel" initials="GR" userId="S::Rachel.Guthartz@dhsc.gov.uk::20eb5fa9-bae8-45d9-a8a0-06ff5a34166d" providerId="AD"/>
  <p188:author id="{FEBB0DB1-A1A8-5E62-742F-11D53AF20CF6}" name="Blackshaw, Jamie" initials="BJ" userId="S::Jamie.Blackshaw@dhsc.gov.uk::ae8faf37-dcc7-4896-aef2-c6ac88cf6356" providerId="AD"/>
  <p188:author id="{BB1521BA-172C-BBC8-EBA0-E1293C9FE8CB}" name="Dodds, Kevin" initials="DK" userId="S::kevin.dodds@dhsc.gov.uk::7251dd1d-d173-4f28-9c68-9bc6dd3c40c3" providerId="AD"/>
  <p188:author id="{AC91A9CD-B7C9-80CF-8A68-2F722BCC050E}" name="Stevenson, Juliet" initials="SJ" userId="S::Juliet.Stevenson@dhsc.gov.uk::06d75c66-5aea-464a-9bba-c24ec1d85bd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2698"/>
    <a:srgbClr val="FFFBEB"/>
    <a:srgbClr val="7C5CB2"/>
    <a:srgbClr val="00A188"/>
    <a:srgbClr val="D3C9E5"/>
    <a:srgbClr val="A892CB"/>
    <a:srgbClr val="616265"/>
    <a:srgbClr val="DFE0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7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dman, Casey" userId="bfee89f0-48d1-433c-96ae-4a6369c4d925" providerId="ADAL" clId="{A0DECEB4-1047-483D-8F30-61F74CC0A146}"/>
    <pc:docChg chg="undo custSel addSld delSld modSld modSection">
      <pc:chgData name="Bodman, Casey" userId="bfee89f0-48d1-433c-96ae-4a6369c4d925" providerId="ADAL" clId="{A0DECEB4-1047-483D-8F30-61F74CC0A146}" dt="2023-07-24T13:08:22.249" v="11" actId="2696"/>
      <pc:docMkLst>
        <pc:docMk/>
      </pc:docMkLst>
      <pc:sldChg chg="add del">
        <pc:chgData name="Bodman, Casey" userId="bfee89f0-48d1-433c-96ae-4a6369c4d925" providerId="ADAL" clId="{A0DECEB4-1047-483D-8F30-61F74CC0A146}" dt="2023-07-24T12:57:41.521" v="1" actId="2696"/>
        <pc:sldMkLst>
          <pc:docMk/>
          <pc:sldMk cId="2510644384" sldId="258"/>
        </pc:sldMkLst>
      </pc:sldChg>
      <pc:sldChg chg="del">
        <pc:chgData name="Bodman, Casey" userId="bfee89f0-48d1-433c-96ae-4a6369c4d925" providerId="ADAL" clId="{A0DECEB4-1047-483D-8F30-61F74CC0A146}" dt="2023-07-24T13:01:36.201" v="4" actId="2696"/>
        <pc:sldMkLst>
          <pc:docMk/>
          <pc:sldMk cId="1667025697" sldId="749"/>
        </pc:sldMkLst>
      </pc:sldChg>
      <pc:sldChg chg="add del">
        <pc:chgData name="Bodman, Casey" userId="bfee89f0-48d1-433c-96ae-4a6369c4d925" providerId="ADAL" clId="{A0DECEB4-1047-483D-8F30-61F74CC0A146}" dt="2023-07-24T13:08:22.249" v="11" actId="2696"/>
        <pc:sldMkLst>
          <pc:docMk/>
          <pc:sldMk cId="2284554853" sldId="758"/>
        </pc:sldMkLst>
      </pc:sldChg>
      <pc:sldChg chg="delCm">
        <pc:chgData name="Bodman, Casey" userId="bfee89f0-48d1-433c-96ae-4a6369c4d925" providerId="ADAL" clId="{A0DECEB4-1047-483D-8F30-61F74CC0A146}" dt="2023-07-24T13:03:32.733" v="6"/>
        <pc:sldMkLst>
          <pc:docMk/>
          <pc:sldMk cId="2477445268" sldId="768"/>
        </pc:sldMkLst>
      </pc:sldChg>
      <pc:sldChg chg="delCm">
        <pc:chgData name="Bodman, Casey" userId="bfee89f0-48d1-433c-96ae-4a6369c4d925" providerId="ADAL" clId="{A0DECEB4-1047-483D-8F30-61F74CC0A146}" dt="2023-07-24T13:02:58.086" v="5"/>
        <pc:sldMkLst>
          <pc:docMk/>
          <pc:sldMk cId="3045574895" sldId="769"/>
        </pc:sldMkLst>
      </pc:sldChg>
      <pc:sldChg chg="del">
        <pc:chgData name="Bodman, Casey" userId="bfee89f0-48d1-433c-96ae-4a6369c4d925" providerId="ADAL" clId="{A0DECEB4-1047-483D-8F30-61F74CC0A146}" dt="2023-07-24T13:01:36.201" v="4" actId="2696"/>
        <pc:sldMkLst>
          <pc:docMk/>
          <pc:sldMk cId="815515569" sldId="771"/>
        </pc:sldMkLst>
      </pc:sldChg>
      <pc:sldChg chg="del">
        <pc:chgData name="Bodman, Casey" userId="bfee89f0-48d1-433c-96ae-4a6369c4d925" providerId="ADAL" clId="{A0DECEB4-1047-483D-8F30-61F74CC0A146}" dt="2023-07-24T13:01:36.201" v="4" actId="2696"/>
        <pc:sldMkLst>
          <pc:docMk/>
          <pc:sldMk cId="607978435" sldId="772"/>
        </pc:sldMkLst>
      </pc:sldChg>
      <pc:sldChg chg="add del">
        <pc:chgData name="Bodman, Casey" userId="bfee89f0-48d1-433c-96ae-4a6369c4d925" providerId="ADAL" clId="{A0DECEB4-1047-483D-8F30-61F74CC0A146}" dt="2023-07-24T13:07:58.464" v="10" actId="2696"/>
        <pc:sldMkLst>
          <pc:docMk/>
          <pc:sldMk cId="3081887994" sldId="784"/>
        </pc:sldMkLst>
      </pc:sldChg>
      <pc:sldChg chg="delCm">
        <pc:chgData name="Bodman, Casey" userId="bfee89f0-48d1-433c-96ae-4a6369c4d925" providerId="ADAL" clId="{A0DECEB4-1047-483D-8F30-61F74CC0A146}" dt="2023-07-24T13:03:38.631" v="7"/>
        <pc:sldMkLst>
          <pc:docMk/>
          <pc:sldMk cId="4239870131" sldId="787"/>
        </pc:sldMkLst>
      </pc:sldChg>
      <pc:sldChg chg="modSp mod delCm">
        <pc:chgData name="Bodman, Casey" userId="bfee89f0-48d1-433c-96ae-4a6369c4d925" providerId="ADAL" clId="{A0DECEB4-1047-483D-8F30-61F74CC0A146}" dt="2023-07-24T13:03:51.508" v="9" actId="6549"/>
        <pc:sldMkLst>
          <pc:docMk/>
          <pc:sldMk cId="1772248526" sldId="788"/>
        </pc:sldMkLst>
        <pc:spChg chg="mod">
          <ac:chgData name="Bodman, Casey" userId="bfee89f0-48d1-433c-96ae-4a6369c4d925" providerId="ADAL" clId="{A0DECEB4-1047-483D-8F30-61F74CC0A146}" dt="2023-07-24T13:03:51.508" v="9" actId="6549"/>
          <ac:spMkLst>
            <pc:docMk/>
            <pc:sldMk cId="1772248526" sldId="788"/>
            <ac:spMk id="5" creationId="{1CC573A9-B534-49B4-9782-52FE386BFF4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https://healthsharedservice-my.sharepoint.com/personal/elizabeth_toyne_dhsc_gov_uk/Documents/Documents/PA%20type%20trends.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https://healthsharedservice-my.sharepoint.com/personal/elizabeth_toyne_dhsc_gov_uk/Documents/Downloads/oxnlk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healthsharedservice-my.sharepoint.com/personal/elizabeth_toyne_dhsc_gov_uk/Documents/Documents/OECD%20Current%20Rate.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oleObject" Target="https://healthsharedservice.sharepoint.com/sites/GOVHealthyWeightFoodNutritionAnalysis90287/Shared%20Documents/Policy%20Areas/Physical%20Activity/PA%20UK%20Trend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healthsharedservice.sharepoint.com/sites/GOVHealthyWeightFoodNutritionAnalysis90287/Shared%20Documents/Policy%20Areas/Physical%20Activity/PA%20UK%20Trend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healthsharedservice-my.sharepoint.com/personal/elizabeth_toyne_dhsc_gov_uk/Documents/Documents/PA%20type%20trend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baseline="0">
                <a:effectLst/>
              </a:rPr>
              <a:t>Low physical activity accounts for </a:t>
            </a:r>
            <a:r>
              <a:rPr lang="en-GB" sz="1400" b="1" i="0" baseline="0">
                <a:solidFill>
                  <a:schemeClr val="accent1">
                    <a:lumMod val="75000"/>
                  </a:schemeClr>
                </a:solidFill>
                <a:effectLst/>
              </a:rPr>
              <a:t>over 64,000 years lived with disability</a:t>
            </a:r>
            <a:r>
              <a:rPr lang="en-GB" sz="1400" b="1" i="0" baseline="0">
                <a:solidFill>
                  <a:schemeClr val="accent1"/>
                </a:solidFill>
                <a:effectLst/>
              </a:rPr>
              <a:t> </a:t>
            </a:r>
            <a:r>
              <a:rPr lang="en-GB" sz="1400" b="0" i="0" baseline="0">
                <a:effectLst/>
              </a:rPr>
              <a:t>(impact illnesses have on quality of life before death)</a:t>
            </a:r>
            <a:endParaRPr lang="en-GB"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bg2">
                <a:lumMod val="90000"/>
              </a:schemeClr>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4C78-459E-9608-42F4EEA8BC0F}"/>
              </c:ext>
            </c:extLst>
          </c:dPt>
          <c:cat>
            <c:strRef>
              <c:f>'GBD chart no BMI'!$N$25:$N$30</c:f>
              <c:strCache>
                <c:ptCount val="6"/>
                <c:pt idx="0">
                  <c:v>Unsafe sex</c:v>
                </c:pt>
                <c:pt idx="1">
                  <c:v>Low Physical Activity</c:v>
                </c:pt>
                <c:pt idx="2">
                  <c:v>Drug Use</c:v>
                </c:pt>
                <c:pt idx="3">
                  <c:v>Dietary risks</c:v>
                </c:pt>
                <c:pt idx="4">
                  <c:v>Alcohol</c:v>
                </c:pt>
                <c:pt idx="5">
                  <c:v>Tobacco</c:v>
                </c:pt>
              </c:strCache>
            </c:strRef>
          </c:cat>
          <c:val>
            <c:numRef>
              <c:f>'GBD chart no BMI'!$O$25:$O$30</c:f>
              <c:numCache>
                <c:formatCode>0.0%</c:formatCode>
                <c:ptCount val="6"/>
                <c:pt idx="0">
                  <c:v>1.4599999999999999E-3</c:v>
                </c:pt>
                <c:pt idx="1">
                  <c:v>7.8900000000000012E-3</c:v>
                </c:pt>
                <c:pt idx="2">
                  <c:v>2.2428000000000003E-2</c:v>
                </c:pt>
                <c:pt idx="3">
                  <c:v>3.0499999999999999E-2</c:v>
                </c:pt>
                <c:pt idx="4">
                  <c:v>3.3000000000000002E-2</c:v>
                </c:pt>
                <c:pt idx="5">
                  <c:v>7.016E-2</c:v>
                </c:pt>
              </c:numCache>
            </c:numRef>
          </c:val>
          <c:extLst>
            <c:ext xmlns:c16="http://schemas.microsoft.com/office/drawing/2014/chart" uri="{C3380CC4-5D6E-409C-BE32-E72D297353CC}">
              <c16:uniqueId val="{00000002-4C78-459E-9608-42F4EEA8BC0F}"/>
            </c:ext>
          </c:extLst>
        </c:ser>
        <c:dLbls>
          <c:showLegendKey val="0"/>
          <c:showVal val="0"/>
          <c:showCatName val="0"/>
          <c:showSerName val="0"/>
          <c:showPercent val="0"/>
          <c:showBubbleSize val="0"/>
        </c:dLbls>
        <c:gapWidth val="182"/>
        <c:axId val="748576104"/>
        <c:axId val="748573480"/>
      </c:barChart>
      <c:catAx>
        <c:axId val="748576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8573480"/>
        <c:crosses val="autoZero"/>
        <c:auto val="1"/>
        <c:lblAlgn val="ctr"/>
        <c:lblOffset val="100"/>
        <c:noMultiLvlLbl val="0"/>
      </c:catAx>
      <c:valAx>
        <c:axId val="7485734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GB" sz="1100" b="0" i="0" baseline="0">
                    <a:effectLst/>
                  </a:rPr>
                  <a:t>Proportion of years lived with disability (YLD) attributed to each behavioural risk factor (%)</a:t>
                </a:r>
                <a:endParaRPr lang="en-GB" sz="1100">
                  <a:effectLst/>
                </a:endParaRP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8576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32079453974242"/>
          <c:y val="2.8136154011305214E-2"/>
          <c:w val="0.581805714407574"/>
          <c:h val="0.5970071788109258"/>
        </c:manualLayout>
      </c:layout>
      <c:lineChart>
        <c:grouping val="standard"/>
        <c:varyColors val="0"/>
        <c:ser>
          <c:idx val="0"/>
          <c:order val="0"/>
          <c:tx>
            <c:strRef>
              <c:f>Sheet3!$A$2</c:f>
              <c:strCache>
                <c:ptCount val="1"/>
                <c:pt idx="0">
                  <c:v>Walking for leisure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Sheet3!$B$1:$G$1</c:f>
              <c:strCache>
                <c:ptCount val="6"/>
                <c:pt idx="0">
                  <c:v>Nov 15 
to
Nov 16</c:v>
                </c:pt>
                <c:pt idx="1">
                  <c:v>Nov 16 
to
Nov 17</c:v>
                </c:pt>
                <c:pt idx="2">
                  <c:v>Nov 17 
to
Nov 18</c:v>
                </c:pt>
                <c:pt idx="3">
                  <c:v>Nov 18 
to
Nov 19</c:v>
                </c:pt>
                <c:pt idx="4">
                  <c:v>Nov 19 
to
Nov 20</c:v>
                </c:pt>
                <c:pt idx="5">
                  <c:v>Nov 20 
to
Nov 21</c:v>
                </c:pt>
              </c:strCache>
            </c:strRef>
          </c:cat>
          <c:val>
            <c:numRef>
              <c:f>Sheet3!$B$2:$G$2</c:f>
              <c:numCache>
                <c:formatCode>#,##0</c:formatCode>
                <c:ptCount val="6"/>
                <c:pt idx="0">
                  <c:v>18299800</c:v>
                </c:pt>
                <c:pt idx="1">
                  <c:v>18619800</c:v>
                </c:pt>
                <c:pt idx="2">
                  <c:v>19068700</c:v>
                </c:pt>
                <c:pt idx="3">
                  <c:v>20307300</c:v>
                </c:pt>
                <c:pt idx="4">
                  <c:v>21633300</c:v>
                </c:pt>
                <c:pt idx="5">
                  <c:v>24037500</c:v>
                </c:pt>
              </c:numCache>
            </c:numRef>
          </c:val>
          <c:smooth val="0"/>
          <c:extLst>
            <c:ext xmlns:c16="http://schemas.microsoft.com/office/drawing/2014/chart" uri="{C3380CC4-5D6E-409C-BE32-E72D297353CC}">
              <c16:uniqueId val="{00000000-3E2D-44CF-ABE7-5D106DF858CC}"/>
            </c:ext>
          </c:extLst>
        </c:ser>
        <c:ser>
          <c:idx val="1"/>
          <c:order val="1"/>
          <c:tx>
            <c:strRef>
              <c:f>Sheet3!$A$3</c:f>
              <c:strCache>
                <c:ptCount val="1"/>
                <c:pt idx="0">
                  <c:v>Sporting activities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Sheet3!$B$1:$G$1</c:f>
              <c:strCache>
                <c:ptCount val="6"/>
                <c:pt idx="0">
                  <c:v>Nov 15 
to
Nov 16</c:v>
                </c:pt>
                <c:pt idx="1">
                  <c:v>Nov 16 
to
Nov 17</c:v>
                </c:pt>
                <c:pt idx="2">
                  <c:v>Nov 17 
to
Nov 18</c:v>
                </c:pt>
                <c:pt idx="3">
                  <c:v>Nov 18 
to
Nov 19</c:v>
                </c:pt>
                <c:pt idx="4">
                  <c:v>Nov 19 
to
Nov 20</c:v>
                </c:pt>
                <c:pt idx="5">
                  <c:v>Nov 20 
to
Nov 21</c:v>
                </c:pt>
              </c:strCache>
            </c:strRef>
          </c:cat>
          <c:val>
            <c:numRef>
              <c:f>Sheet3!$B$3:$G$3</c:f>
              <c:numCache>
                <c:formatCode>#,##0</c:formatCode>
                <c:ptCount val="6"/>
                <c:pt idx="0">
                  <c:v>15583500</c:v>
                </c:pt>
                <c:pt idx="1">
                  <c:v>15527100</c:v>
                </c:pt>
                <c:pt idx="2">
                  <c:v>15627000</c:v>
                </c:pt>
                <c:pt idx="3">
                  <c:v>15287700</c:v>
                </c:pt>
                <c:pt idx="4">
                  <c:v>13524100</c:v>
                </c:pt>
                <c:pt idx="5">
                  <c:v>13102900</c:v>
                </c:pt>
              </c:numCache>
            </c:numRef>
          </c:val>
          <c:smooth val="0"/>
          <c:extLst>
            <c:ext xmlns:c16="http://schemas.microsoft.com/office/drawing/2014/chart" uri="{C3380CC4-5D6E-409C-BE32-E72D297353CC}">
              <c16:uniqueId val="{00000001-3E2D-44CF-ABE7-5D106DF858CC}"/>
            </c:ext>
          </c:extLst>
        </c:ser>
        <c:ser>
          <c:idx val="2"/>
          <c:order val="2"/>
          <c:tx>
            <c:strRef>
              <c:f>Sheet3!$A$4</c:f>
              <c:strCache>
                <c:ptCount val="1"/>
                <c:pt idx="0">
                  <c:v>Active Travel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Sheet3!$B$1:$G$1</c:f>
              <c:strCache>
                <c:ptCount val="6"/>
                <c:pt idx="0">
                  <c:v>Nov 15 
to
Nov 16</c:v>
                </c:pt>
                <c:pt idx="1">
                  <c:v>Nov 16 
to
Nov 17</c:v>
                </c:pt>
                <c:pt idx="2">
                  <c:v>Nov 17 
to
Nov 18</c:v>
                </c:pt>
                <c:pt idx="3">
                  <c:v>Nov 18 
to
Nov 19</c:v>
                </c:pt>
                <c:pt idx="4">
                  <c:v>Nov 19 
to
Nov 20</c:v>
                </c:pt>
                <c:pt idx="5">
                  <c:v>Nov 20 
to
Nov 21</c:v>
                </c:pt>
              </c:strCache>
            </c:strRef>
          </c:cat>
          <c:val>
            <c:numRef>
              <c:f>Sheet3!$B$4:$G$4</c:f>
              <c:numCache>
                <c:formatCode>#,##0</c:formatCode>
                <c:ptCount val="6"/>
                <c:pt idx="0">
                  <c:v>15898800</c:v>
                </c:pt>
                <c:pt idx="1">
                  <c:v>16232800</c:v>
                </c:pt>
                <c:pt idx="2">
                  <c:v>16541100</c:v>
                </c:pt>
                <c:pt idx="3">
                  <c:v>16946600</c:v>
                </c:pt>
                <c:pt idx="4">
                  <c:v>12603000</c:v>
                </c:pt>
                <c:pt idx="5">
                  <c:v>11936900</c:v>
                </c:pt>
              </c:numCache>
            </c:numRef>
          </c:val>
          <c:smooth val="0"/>
          <c:extLst>
            <c:ext xmlns:c16="http://schemas.microsoft.com/office/drawing/2014/chart" uri="{C3380CC4-5D6E-409C-BE32-E72D297353CC}">
              <c16:uniqueId val="{00000002-3E2D-44CF-ABE7-5D106DF858CC}"/>
            </c:ext>
          </c:extLst>
        </c:ser>
        <c:ser>
          <c:idx val="3"/>
          <c:order val="3"/>
          <c:tx>
            <c:strRef>
              <c:f>Sheet3!$A$5</c:f>
              <c:strCache>
                <c:ptCount val="1"/>
                <c:pt idx="0">
                  <c:v>Fitness activities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Sheet3!$B$1:$G$1</c:f>
              <c:strCache>
                <c:ptCount val="6"/>
                <c:pt idx="0">
                  <c:v>Nov 15 
to
Nov 16</c:v>
                </c:pt>
                <c:pt idx="1">
                  <c:v>Nov 16 
to
Nov 17</c:v>
                </c:pt>
                <c:pt idx="2">
                  <c:v>Nov 17 
to
Nov 18</c:v>
                </c:pt>
                <c:pt idx="3">
                  <c:v>Nov 18 
to
Nov 19</c:v>
                </c:pt>
                <c:pt idx="4">
                  <c:v>Nov 19 
to
Nov 20</c:v>
                </c:pt>
                <c:pt idx="5">
                  <c:v>Nov 20 
to
Nov 21</c:v>
                </c:pt>
              </c:strCache>
            </c:strRef>
          </c:cat>
          <c:val>
            <c:numRef>
              <c:f>Sheet3!$B$5:$G$5</c:f>
              <c:numCache>
                <c:formatCode>#,##0</c:formatCode>
                <c:ptCount val="6"/>
                <c:pt idx="1">
                  <c:v>13198400</c:v>
                </c:pt>
                <c:pt idx="2">
                  <c:v>13480800</c:v>
                </c:pt>
                <c:pt idx="3">
                  <c:v>13923200</c:v>
                </c:pt>
                <c:pt idx="4">
                  <c:v>12720400</c:v>
                </c:pt>
                <c:pt idx="5">
                  <c:v>11374600</c:v>
                </c:pt>
              </c:numCache>
            </c:numRef>
          </c:val>
          <c:smooth val="0"/>
          <c:extLst>
            <c:ext xmlns:c16="http://schemas.microsoft.com/office/drawing/2014/chart" uri="{C3380CC4-5D6E-409C-BE32-E72D297353CC}">
              <c16:uniqueId val="{00000003-3E2D-44CF-ABE7-5D106DF858CC}"/>
            </c:ext>
          </c:extLst>
        </c:ser>
        <c:ser>
          <c:idx val="4"/>
          <c:order val="4"/>
          <c:tx>
            <c:strRef>
              <c:f>Sheet3!$A$6</c:f>
              <c:strCache>
                <c:ptCount val="1"/>
                <c:pt idx="0">
                  <c:v>Cycling for leisure and sport</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Sheet3!$B$1:$G$1</c:f>
              <c:strCache>
                <c:ptCount val="6"/>
                <c:pt idx="0">
                  <c:v>Nov 15 
to
Nov 16</c:v>
                </c:pt>
                <c:pt idx="1">
                  <c:v>Nov 16 
to
Nov 17</c:v>
                </c:pt>
                <c:pt idx="2">
                  <c:v>Nov 17 
to
Nov 18</c:v>
                </c:pt>
                <c:pt idx="3">
                  <c:v>Nov 18 
to
Nov 19</c:v>
                </c:pt>
                <c:pt idx="4">
                  <c:v>Nov 19 
to
Nov 20</c:v>
                </c:pt>
                <c:pt idx="5">
                  <c:v>Nov 20 
to
Nov 21</c:v>
                </c:pt>
              </c:strCache>
            </c:strRef>
          </c:cat>
          <c:val>
            <c:numRef>
              <c:f>Sheet3!$B$6:$G$6</c:f>
              <c:numCache>
                <c:formatCode>#,##0</c:formatCode>
                <c:ptCount val="6"/>
                <c:pt idx="1">
                  <c:v>6352700</c:v>
                </c:pt>
                <c:pt idx="2">
                  <c:v>6096100</c:v>
                </c:pt>
                <c:pt idx="3">
                  <c:v>6047600</c:v>
                </c:pt>
                <c:pt idx="4">
                  <c:v>7263800</c:v>
                </c:pt>
                <c:pt idx="5">
                  <c:v>6479900</c:v>
                </c:pt>
              </c:numCache>
            </c:numRef>
          </c:val>
          <c:smooth val="0"/>
          <c:extLst>
            <c:ext xmlns:c16="http://schemas.microsoft.com/office/drawing/2014/chart" uri="{C3380CC4-5D6E-409C-BE32-E72D297353CC}">
              <c16:uniqueId val="{00000004-3E2D-44CF-ABE7-5D106DF858CC}"/>
            </c:ext>
          </c:extLst>
        </c:ser>
        <c:ser>
          <c:idx val="5"/>
          <c:order val="5"/>
          <c:tx>
            <c:strRef>
              <c:f>Sheet3!$A$7</c:f>
              <c:strCache>
                <c:ptCount val="1"/>
                <c:pt idx="0">
                  <c:v>Creative or artistic dance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Sheet3!$B$1:$G$1</c:f>
              <c:strCache>
                <c:ptCount val="6"/>
                <c:pt idx="0">
                  <c:v>Nov 15 
to
Nov 16</c:v>
                </c:pt>
                <c:pt idx="1">
                  <c:v>Nov 16 
to
Nov 17</c:v>
                </c:pt>
                <c:pt idx="2">
                  <c:v>Nov 17 
to
Nov 18</c:v>
                </c:pt>
                <c:pt idx="3">
                  <c:v>Nov 18 
to
Nov 19</c:v>
                </c:pt>
                <c:pt idx="4">
                  <c:v>Nov 19 
to
Nov 20</c:v>
                </c:pt>
                <c:pt idx="5">
                  <c:v>Nov 20 
to
Nov 21</c:v>
                </c:pt>
              </c:strCache>
            </c:strRef>
          </c:cat>
          <c:val>
            <c:numRef>
              <c:f>Sheet3!$B$7:$G$7</c:f>
              <c:numCache>
                <c:formatCode>#,##0</c:formatCode>
                <c:ptCount val="6"/>
                <c:pt idx="0">
                  <c:v>937600</c:v>
                </c:pt>
                <c:pt idx="1">
                  <c:v>929900</c:v>
                </c:pt>
                <c:pt idx="2">
                  <c:v>906200</c:v>
                </c:pt>
                <c:pt idx="3">
                  <c:v>850700</c:v>
                </c:pt>
                <c:pt idx="4">
                  <c:v>889200</c:v>
                </c:pt>
                <c:pt idx="5">
                  <c:v>737200</c:v>
                </c:pt>
              </c:numCache>
            </c:numRef>
          </c:val>
          <c:smooth val="0"/>
          <c:extLst>
            <c:ext xmlns:c16="http://schemas.microsoft.com/office/drawing/2014/chart" uri="{C3380CC4-5D6E-409C-BE32-E72D297353CC}">
              <c16:uniqueId val="{00000005-3E2D-44CF-ABE7-5D106DF858CC}"/>
            </c:ext>
          </c:extLst>
        </c:ser>
        <c:dLbls>
          <c:showLegendKey val="0"/>
          <c:showVal val="0"/>
          <c:showCatName val="0"/>
          <c:showSerName val="0"/>
          <c:showPercent val="0"/>
          <c:showBubbleSize val="0"/>
        </c:dLbls>
        <c:marker val="1"/>
        <c:smooth val="0"/>
        <c:axId val="787852552"/>
        <c:axId val="787850912"/>
      </c:lineChart>
      <c:catAx>
        <c:axId val="787852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defRPr sz="900" b="1" i="0" u="none" strike="noStrike" kern="1200" baseline="0">
                <a:solidFill>
                  <a:schemeClr val="tx1">
                    <a:lumMod val="65000"/>
                    <a:lumOff val="35000"/>
                  </a:schemeClr>
                </a:solidFill>
                <a:latin typeface="+mn-lt"/>
                <a:ea typeface="+mn-ea"/>
                <a:cs typeface="+mn-cs"/>
              </a:defRPr>
            </a:pPr>
            <a:endParaRPr lang="en-US"/>
          </a:p>
        </c:txPr>
        <c:crossAx val="787850912"/>
        <c:crosses val="autoZero"/>
        <c:auto val="1"/>
        <c:lblAlgn val="ctr"/>
        <c:lblOffset val="100"/>
        <c:noMultiLvlLbl val="0"/>
      </c:catAx>
      <c:valAx>
        <c:axId val="787850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GB" b="1"/>
                  <a:t>Population total</a:t>
                </a:r>
                <a:r>
                  <a:rPr lang="en-GB" b="1" baseline="0"/>
                  <a:t> of adults who have taken part in activity at least twice in the last 28 days</a:t>
                </a:r>
                <a:endParaRPr lang="en-GB" b="1"/>
              </a:p>
            </c:rich>
          </c:tx>
          <c:layout>
            <c:manualLayout>
              <c:xMode val="edge"/>
              <c:yMode val="edge"/>
              <c:x val="1.3430334900650017E-2"/>
              <c:y val="7.9662142388357643E-2"/>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7852552"/>
        <c:crosses val="autoZero"/>
        <c:crossBetween val="between"/>
      </c:valAx>
      <c:spPr>
        <a:noFill/>
        <a:ln>
          <a:noFill/>
        </a:ln>
        <a:effectLst/>
      </c:spPr>
    </c:plotArea>
    <c:legend>
      <c:legendPos val="r"/>
      <c:layout>
        <c:manualLayout>
          <c:xMode val="edge"/>
          <c:yMode val="edge"/>
          <c:x val="5.1006890945680568E-2"/>
          <c:y val="0.80458404898776748"/>
          <c:w val="0.7498509569956443"/>
          <c:h val="0.1686088254488799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rot="0"/>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baseline="0">
                <a:effectLst/>
              </a:rPr>
              <a:t>Low phyiscal activity accounts for </a:t>
            </a:r>
            <a:r>
              <a:rPr lang="en-GB" sz="1400" b="1" i="0" baseline="0">
                <a:solidFill>
                  <a:schemeClr val="accent1">
                    <a:lumMod val="75000"/>
                  </a:schemeClr>
                </a:solidFill>
                <a:effectLst/>
              </a:rPr>
              <a:t>over 133,000 preventable years of life lost</a:t>
            </a:r>
            <a:endParaRPr lang="en-GB" sz="1400">
              <a:solidFill>
                <a:schemeClr val="accent1">
                  <a:lumMod val="75000"/>
                </a:schemeClr>
              </a:solidFill>
              <a:effectLst/>
            </a:endParaRPr>
          </a:p>
          <a:p>
            <a:pPr>
              <a:defRPr/>
            </a:pPr>
            <a:r>
              <a:rPr lang="en-GB" sz="1400" b="0" i="0" baseline="0">
                <a:effectLst/>
              </a:rPr>
              <a:t>(premature mortality)</a:t>
            </a:r>
            <a:endParaRPr lang="en-GB" sz="1400">
              <a:effectLst/>
            </a:endParaRPr>
          </a:p>
        </c:rich>
      </c:tx>
      <c:layout>
        <c:manualLayout>
          <c:xMode val="edge"/>
          <c:yMode val="edge"/>
          <c:x val="0.1754167174739267"/>
          <c:y val="1.343523423678524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088030739983868"/>
          <c:y val="0.25647862158023038"/>
          <c:w val="0.74902266420049446"/>
          <c:h val="0.51578996112065978"/>
        </c:manualLayout>
      </c:layout>
      <c:barChart>
        <c:barDir val="bar"/>
        <c:grouping val="clustered"/>
        <c:varyColors val="0"/>
        <c:ser>
          <c:idx val="0"/>
          <c:order val="0"/>
          <c:spPr>
            <a:solidFill>
              <a:schemeClr val="bg2">
                <a:lumMod val="90000"/>
              </a:schemeClr>
            </a:solidFill>
            <a:ln>
              <a:noFill/>
            </a:ln>
            <a:effectLst/>
          </c:spPr>
          <c:invertIfNegative val="0"/>
          <c:dPt>
            <c:idx val="2"/>
            <c:invertIfNegative val="0"/>
            <c:bubble3D val="0"/>
            <c:spPr>
              <a:solidFill>
                <a:schemeClr val="accent1"/>
              </a:solidFill>
              <a:ln>
                <a:noFill/>
              </a:ln>
              <a:effectLst/>
            </c:spPr>
            <c:extLst>
              <c:ext xmlns:c16="http://schemas.microsoft.com/office/drawing/2014/chart" uri="{C3380CC4-5D6E-409C-BE32-E72D297353CC}">
                <c16:uniqueId val="{00000001-575D-4092-B808-8083319FD602}"/>
              </c:ext>
            </c:extLst>
          </c:dPt>
          <c:cat>
            <c:strRef>
              <c:f>'GBD chart no BMI'!$N$34:$N$39</c:f>
              <c:strCache>
                <c:ptCount val="6"/>
                <c:pt idx="0">
                  <c:v>Unsafe Sex</c:v>
                </c:pt>
                <c:pt idx="1">
                  <c:v>Drug Use</c:v>
                </c:pt>
                <c:pt idx="2">
                  <c:v>Low Physical Activity</c:v>
                </c:pt>
                <c:pt idx="3">
                  <c:v>Alcohol Use</c:v>
                </c:pt>
                <c:pt idx="4">
                  <c:v>Dietary Risks</c:v>
                </c:pt>
                <c:pt idx="5">
                  <c:v>Tobacco</c:v>
                </c:pt>
              </c:strCache>
            </c:strRef>
          </c:cat>
          <c:val>
            <c:numRef>
              <c:f>'GBD chart no BMI'!$O$34:$O$39</c:f>
              <c:numCache>
                <c:formatCode>0.00%</c:formatCode>
                <c:ptCount val="6"/>
                <c:pt idx="0" formatCode="0.0%">
                  <c:v>4.9899999999999996E-3</c:v>
                </c:pt>
                <c:pt idx="1">
                  <c:v>1.5969999999999998E-2</c:v>
                </c:pt>
                <c:pt idx="2">
                  <c:v>1.6299999999999999E-2</c:v>
                </c:pt>
                <c:pt idx="3" formatCode="0.0%">
                  <c:v>6.3799999999999996E-2</c:v>
                </c:pt>
                <c:pt idx="4" formatCode="0.0%">
                  <c:v>0.11799999999999999</c:v>
                </c:pt>
                <c:pt idx="5" formatCode="0.0%">
                  <c:v>0.20879999999999999</c:v>
                </c:pt>
              </c:numCache>
            </c:numRef>
          </c:val>
          <c:extLst>
            <c:ext xmlns:c16="http://schemas.microsoft.com/office/drawing/2014/chart" uri="{C3380CC4-5D6E-409C-BE32-E72D297353CC}">
              <c16:uniqueId val="{00000002-575D-4092-B808-8083319FD602}"/>
            </c:ext>
          </c:extLst>
        </c:ser>
        <c:dLbls>
          <c:showLegendKey val="0"/>
          <c:showVal val="0"/>
          <c:showCatName val="0"/>
          <c:showSerName val="0"/>
          <c:showPercent val="0"/>
          <c:showBubbleSize val="0"/>
        </c:dLbls>
        <c:gapWidth val="182"/>
        <c:axId val="666057528"/>
        <c:axId val="666056872"/>
      </c:barChart>
      <c:catAx>
        <c:axId val="666057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6056872"/>
        <c:crosses val="autoZero"/>
        <c:auto val="1"/>
        <c:lblAlgn val="ctr"/>
        <c:lblOffset val="100"/>
        <c:noMultiLvlLbl val="0"/>
      </c:catAx>
      <c:valAx>
        <c:axId val="6660568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b="0" i="0" baseline="0">
                    <a:effectLst/>
                  </a:rPr>
                  <a:t>Proportion of years of life lost (YLL) attributed to each </a:t>
                </a:r>
                <a:r>
                  <a:rPr lang="en-US" sz="1100" b="0" i="0" u="none" baseline="0">
                    <a:effectLst/>
                  </a:rPr>
                  <a:t>behavioural</a:t>
                </a:r>
                <a:r>
                  <a:rPr lang="en-US" sz="1100" b="0" i="0" baseline="0">
                    <a:effectLst/>
                  </a:rPr>
                  <a:t> risk factor (%)</a:t>
                </a:r>
                <a:endParaRPr lang="en-GB" sz="1100">
                  <a:effectLst/>
                </a:endParaRPr>
              </a:p>
            </c:rich>
          </c:tx>
          <c:layout>
            <c:manualLayout>
              <c:xMode val="edge"/>
              <c:yMode val="edge"/>
              <c:x val="0.16291679241208379"/>
              <c:y val="0.8742576947412860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6057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Physical Activity Levels</c:v>
                </c:pt>
              </c:strCache>
            </c:strRef>
          </c:tx>
          <c:dPt>
            <c:idx val="0"/>
            <c:bubble3D val="0"/>
            <c:spPr>
              <a:solidFill>
                <a:schemeClr val="accent1">
                  <a:tint val="65000"/>
                </a:schemeClr>
              </a:solidFill>
              <a:ln w="19050">
                <a:solidFill>
                  <a:schemeClr val="lt1"/>
                </a:solidFill>
              </a:ln>
              <a:effectLst/>
            </c:spPr>
            <c:extLst>
              <c:ext xmlns:c16="http://schemas.microsoft.com/office/drawing/2014/chart" uri="{C3380CC4-5D6E-409C-BE32-E72D297353CC}">
                <c16:uniqueId val="{00000001-D26E-4932-A264-65E2FAE28035}"/>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D26E-4932-A264-65E2FAE28035}"/>
              </c:ext>
            </c:extLst>
          </c:dPt>
          <c:dPt>
            <c:idx val="2"/>
            <c:bubble3D val="0"/>
            <c:spPr>
              <a:solidFill>
                <a:schemeClr val="accent1">
                  <a:shade val="65000"/>
                </a:schemeClr>
              </a:solidFill>
              <a:ln w="19050">
                <a:solidFill>
                  <a:schemeClr val="lt1"/>
                </a:solidFill>
              </a:ln>
              <a:effectLst/>
            </c:spPr>
            <c:extLst>
              <c:ext xmlns:c16="http://schemas.microsoft.com/office/drawing/2014/chart" uri="{C3380CC4-5D6E-409C-BE32-E72D297353CC}">
                <c16:uniqueId val="{00000005-D26E-4932-A264-65E2FAE28035}"/>
              </c:ext>
            </c:extLst>
          </c:dPt>
          <c:dLbls>
            <c:dLbl>
              <c:idx val="0"/>
              <c:layout>
                <c:manualLayout>
                  <c:x val="-3.612059158134253E-2"/>
                  <c:y val="-1.4454089753949762E-2"/>
                </c:manualLayout>
              </c:layout>
              <c:tx>
                <c:rich>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fld id="{9E610ED8-4628-48E3-8D05-858826548EEA}" type="CATEGORYNAME">
                      <a:rPr lang="en-GB" b="1" smtClean="0"/>
                      <a:pPr>
                        <a:defRPr/>
                      </a:pPr>
                      <a:t>[CATEGORY NAME]</a:t>
                    </a:fld>
                    <a:endParaRPr lang="en-GB" b="1"/>
                  </a:p>
                  <a:p>
                    <a:pPr>
                      <a:defRPr/>
                    </a:pPr>
                    <a:r>
                      <a:rPr lang="en-GB" baseline="0"/>
                      <a:t>&lt; 30 minutes a week</a:t>
                    </a:r>
                  </a:p>
                </c:rich>
              </c:tx>
              <c:spPr>
                <a:xfrm>
                  <a:off x="3237266" y="186106"/>
                  <a:ext cx="1507334" cy="590565"/>
                </a:xfrm>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41199"/>
                        <a:gd name="adj2" fmla="val 73535"/>
                      </a:avLst>
                    </a:prstGeom>
                    <a:noFill/>
                    <a:ln>
                      <a:noFill/>
                    </a:ln>
                  </c15:spPr>
                  <c15:layout>
                    <c:manualLayout>
                      <c:w val="0.30621932390703721"/>
                      <c:h val="0.14661394355136359"/>
                    </c:manualLayout>
                  </c15:layout>
                  <c15:dlblFieldTable/>
                  <c15:showDataLabelsRange val="0"/>
                </c:ext>
                <c:ext xmlns:c16="http://schemas.microsoft.com/office/drawing/2014/chart" uri="{C3380CC4-5D6E-409C-BE32-E72D297353CC}">
                  <c16:uniqueId val="{00000001-D26E-4932-A264-65E2FAE28035}"/>
                </c:ext>
              </c:extLst>
            </c:dLbl>
            <c:dLbl>
              <c:idx val="1"/>
              <c:layout>
                <c:manualLayout>
                  <c:x val="-1.8060194214204454E-2"/>
                  <c:y val="7.0206995676682871E-2"/>
                </c:manualLayout>
              </c:layout>
              <c:tx>
                <c:rich>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fld id="{15D1EAC1-4A4F-4A11-8E97-6F154393E5E8}" type="CATEGORYNAME">
                      <a:rPr lang="en-GB" b="1"/>
                      <a:pPr>
                        <a:defRPr/>
                      </a:pPr>
                      <a:t>[CATEGORY NAME]</a:t>
                    </a:fld>
                    <a:r>
                      <a:rPr lang="en-GB" baseline="0"/>
                      <a:t>
30-149 minutes a week</a:t>
                    </a:r>
                  </a:p>
                </c:rich>
              </c:tx>
              <c:spPr>
                <a:xfrm>
                  <a:off x="3143426" y="2240107"/>
                  <a:ext cx="1690074" cy="488964"/>
                </a:xfrm>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35032"/>
                        <a:gd name="adj2" fmla="val -73684"/>
                      </a:avLst>
                    </a:prstGeom>
                    <a:noFill/>
                    <a:ln>
                      <a:noFill/>
                    </a:ln>
                  </c15:spPr>
                  <c15:layout>
                    <c:manualLayout>
                      <c:w val="0.34334369413294324"/>
                      <c:h val="0.15900344206933889"/>
                    </c:manualLayout>
                  </c15:layout>
                  <c15:dlblFieldTable/>
                  <c15:showDataLabelsRange val="0"/>
                </c:ext>
                <c:ext xmlns:c16="http://schemas.microsoft.com/office/drawing/2014/chart" uri="{C3380CC4-5D6E-409C-BE32-E72D297353CC}">
                  <c16:uniqueId val="{00000003-D26E-4932-A264-65E2FAE28035}"/>
                </c:ext>
              </c:extLst>
            </c:dLbl>
            <c:dLbl>
              <c:idx val="2"/>
              <c:layout>
                <c:manualLayout>
                  <c:x val="3.0960710222655608E-2"/>
                  <c:y val="-0.46667111084373786"/>
                </c:manualLayout>
              </c:layout>
              <c:tx>
                <c:rich>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fld id="{78555B43-2031-446E-88FB-64B0B6F48334}" type="CATEGORYNAME">
                      <a:rPr lang="en-GB" b="1"/>
                      <a:pPr>
                        <a:defRPr/>
                      </a:pPr>
                      <a:t>[CATEGORY NAME]</a:t>
                    </a:fld>
                    <a:r>
                      <a:rPr lang="en-GB" baseline="0"/>
                      <a:t>
</a:t>
                    </a:r>
                    <a:r>
                      <a:rPr lang="en-GB" u="sng" baseline="0"/>
                      <a:t>&gt;</a:t>
                    </a:r>
                    <a:r>
                      <a:rPr lang="en-GB" u="none" baseline="0"/>
                      <a:t> </a:t>
                    </a:r>
                    <a:r>
                      <a:rPr lang="en-GB" baseline="0"/>
                      <a:t>150 minutes a week</a:t>
                    </a:r>
                  </a:p>
                </c:rich>
              </c:tx>
              <c:spPr>
                <a:xfrm>
                  <a:off x="152400" y="370305"/>
                  <a:ext cx="1700103" cy="539765"/>
                </a:xfrm>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33923"/>
                        <a:gd name="adj2" fmla="val 91976"/>
                      </a:avLst>
                    </a:prstGeom>
                    <a:noFill/>
                    <a:ln>
                      <a:noFill/>
                    </a:ln>
                  </c15:spPr>
                  <c15:layout>
                    <c:manualLayout>
                      <c:w val="0.34538091175036567"/>
                      <c:h val="0.17552277342663938"/>
                    </c:manualLayout>
                  </c15:layout>
                  <c15:dlblFieldTable/>
                  <c15:showDataLabelsRange val="0"/>
                </c:ext>
                <c:ext xmlns:c16="http://schemas.microsoft.com/office/drawing/2014/chart" uri="{C3380CC4-5D6E-409C-BE32-E72D297353CC}">
                  <c16:uniqueId val="{00000005-D26E-4932-A264-65E2FAE28035}"/>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Sheet1!$A$2:$A$4</c:f>
              <c:strCache>
                <c:ptCount val="3"/>
                <c:pt idx="0">
                  <c:v>Inactive</c:v>
                </c:pt>
                <c:pt idx="1">
                  <c:v>Fairly Active</c:v>
                </c:pt>
                <c:pt idx="2">
                  <c:v>Active</c:v>
                </c:pt>
              </c:strCache>
            </c:strRef>
          </c:cat>
          <c:val>
            <c:numRef>
              <c:f>Sheet1!$B$2:$B$4</c:f>
              <c:numCache>
                <c:formatCode>0.00%</c:formatCode>
                <c:ptCount val="3"/>
                <c:pt idx="0">
                  <c:v>0.27200000000000002</c:v>
                </c:pt>
                <c:pt idx="1">
                  <c:v>0.115</c:v>
                </c:pt>
                <c:pt idx="2">
                  <c:v>0.61399999999999999</c:v>
                </c:pt>
              </c:numCache>
            </c:numRef>
          </c:val>
          <c:extLst>
            <c:ext xmlns:c16="http://schemas.microsoft.com/office/drawing/2014/chart" uri="{C3380CC4-5D6E-409C-BE32-E72D297353CC}">
              <c16:uniqueId val="{00000006-D26E-4932-A264-65E2FAE2803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Sheet1!$B$1</c:f>
              <c:strCache>
                <c:ptCount val="1"/>
                <c:pt idx="0">
                  <c:v>Physical Activity Levels</c:v>
                </c:pt>
              </c:strCache>
            </c:strRef>
          </c:tx>
          <c:dPt>
            <c:idx val="0"/>
            <c:bubble3D val="0"/>
            <c:spPr>
              <a:solidFill>
                <a:schemeClr val="accent2">
                  <a:shade val="65000"/>
                </a:schemeClr>
              </a:solidFill>
              <a:ln w="19050">
                <a:solidFill>
                  <a:schemeClr val="lt1"/>
                </a:solidFill>
              </a:ln>
              <a:effectLst/>
            </c:spPr>
            <c:extLst>
              <c:ext xmlns:c16="http://schemas.microsoft.com/office/drawing/2014/chart" uri="{C3380CC4-5D6E-409C-BE32-E72D297353CC}">
                <c16:uniqueId val="{00000001-ED20-4FE3-AEED-80AAC0888EC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D20-4FE3-AEED-80AAC0888EC4}"/>
              </c:ext>
            </c:extLst>
          </c:dPt>
          <c:dPt>
            <c:idx val="2"/>
            <c:bubble3D val="0"/>
            <c:spPr>
              <a:solidFill>
                <a:schemeClr val="accent2">
                  <a:tint val="65000"/>
                </a:schemeClr>
              </a:solidFill>
              <a:ln w="19050">
                <a:solidFill>
                  <a:schemeClr val="lt1"/>
                </a:solidFill>
              </a:ln>
              <a:effectLst/>
            </c:spPr>
            <c:extLst>
              <c:ext xmlns:c16="http://schemas.microsoft.com/office/drawing/2014/chart" uri="{C3380CC4-5D6E-409C-BE32-E72D297353CC}">
                <c16:uniqueId val="{00000005-ED20-4FE3-AEED-80AAC0888EC4}"/>
              </c:ext>
            </c:extLst>
          </c:dPt>
          <c:dLbls>
            <c:dLbl>
              <c:idx val="0"/>
              <c:layout>
                <c:manualLayout>
                  <c:x val="-2.3220481878758328E-2"/>
                  <c:y val="-3.7168332962081954E-2"/>
                </c:manualLayout>
              </c:layout>
              <c:tx>
                <c:rich>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r>
                      <a:rPr lang="en-GB" b="1"/>
                      <a:t>Less Active</a:t>
                    </a:r>
                  </a:p>
                  <a:p>
                    <a:pPr>
                      <a:defRPr/>
                    </a:pPr>
                    <a:r>
                      <a:rPr lang="en-GB" baseline="0"/>
                      <a:t>&lt; 30 minutes a day</a:t>
                    </a:r>
                  </a:p>
                </c:rich>
              </c:tx>
              <c:spPr>
                <a:xfrm>
                  <a:off x="3357026" y="290375"/>
                  <a:ext cx="1451073" cy="463564"/>
                </a:xfrm>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67191"/>
                        <a:gd name="adj2" fmla="val 62214"/>
                      </a:avLst>
                    </a:prstGeom>
                    <a:noFill/>
                    <a:ln>
                      <a:noFill/>
                    </a:ln>
                  </c15:spPr>
                  <c15:layout>
                    <c:manualLayout>
                      <c:w val="0.29478993986673163"/>
                      <c:h val="0.15074377639068867"/>
                    </c:manualLayout>
                  </c15:layout>
                  <c15:showDataLabelsRange val="0"/>
                </c:ext>
                <c:ext xmlns:c16="http://schemas.microsoft.com/office/drawing/2014/chart" uri="{C3380CC4-5D6E-409C-BE32-E72D297353CC}">
                  <c16:uniqueId val="{00000001-ED20-4FE3-AEED-80AAC0888EC4}"/>
                </c:ext>
              </c:extLst>
            </c:dLbl>
            <c:dLbl>
              <c:idx val="1"/>
              <c:layout>
                <c:manualLayout>
                  <c:x val="1.0320270599707554E-2"/>
                  <c:y val="-6.6077488021045891E-2"/>
                </c:manualLayout>
              </c:layout>
              <c:tx>
                <c:rich>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fld id="{15D1EAC1-4A4F-4A11-8E97-6F154393E5E8}" type="CATEGORYNAME">
                      <a:rPr lang="en-GB" b="1"/>
                      <a:pPr>
                        <a:defRPr/>
                      </a:pPr>
                      <a:t>[CATEGORY NAME]</a:t>
                    </a:fld>
                    <a:r>
                      <a:rPr lang="en-GB" baseline="0"/>
                      <a:t>
30-59 minutes a day</a:t>
                    </a:r>
                  </a:p>
                </c:rich>
              </c:tx>
              <c:spPr>
                <a:xfrm>
                  <a:off x="3175203" y="2408420"/>
                  <a:ext cx="1484994" cy="463564"/>
                </a:xfrm>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39660"/>
                        <a:gd name="adj2" fmla="val -111030"/>
                      </a:avLst>
                    </a:prstGeom>
                    <a:noFill/>
                    <a:ln>
                      <a:noFill/>
                    </a:ln>
                  </c15:spPr>
                  <c15:layout>
                    <c:manualLayout>
                      <c:w val="0.30168109052494713"/>
                      <c:h val="0.15074377639068867"/>
                    </c:manualLayout>
                  </c15:layout>
                  <c15:dlblFieldTable/>
                  <c15:showDataLabelsRange val="0"/>
                </c:ext>
                <c:ext xmlns:c16="http://schemas.microsoft.com/office/drawing/2014/chart" uri="{C3380CC4-5D6E-409C-BE32-E72D297353CC}">
                  <c16:uniqueId val="{00000003-ED20-4FE3-AEED-80AAC0888EC4}"/>
                </c:ext>
              </c:extLst>
            </c:dLbl>
            <c:dLbl>
              <c:idx val="2"/>
              <c:layout>
                <c:manualLayout>
                  <c:x val="1.9350215342109539E-2"/>
                  <c:y val="-0.22301081073171208"/>
                </c:manualLayout>
              </c:layout>
              <c:tx>
                <c:rich>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fld id="{78555B43-2031-446E-88FB-64B0B6F48334}" type="CATEGORYNAME">
                      <a:rPr lang="en-GB" b="1"/>
                      <a:pPr>
                        <a:defRPr/>
                      </a:pPr>
                      <a:t>[CATEGORY NAME]</a:t>
                    </a:fld>
                    <a:r>
                      <a:rPr lang="en-GB" baseline="0"/>
                      <a:t>
</a:t>
                    </a:r>
                    <a:r>
                      <a:rPr lang="en-GB" u="sng" baseline="0"/>
                      <a:t>&gt;</a:t>
                    </a:r>
                    <a:r>
                      <a:rPr lang="en-GB" baseline="0"/>
                      <a:t> 60 minutes a day</a:t>
                    </a:r>
                  </a:p>
                </c:rich>
              </c:tx>
              <c:spPr>
                <a:xfrm>
                  <a:off x="95249" y="489410"/>
                  <a:ext cx="1433402" cy="463564"/>
                </a:xfrm>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44245"/>
                        <a:gd name="adj2" fmla="val 96661"/>
                      </a:avLst>
                    </a:prstGeom>
                    <a:noFill/>
                    <a:ln>
                      <a:noFill/>
                    </a:ln>
                  </c15:spPr>
                  <c15:layout>
                    <c:manualLayout>
                      <c:w val="0.29120002437835196"/>
                      <c:h val="0.15074377639068867"/>
                    </c:manualLayout>
                  </c15:layout>
                  <c15:dlblFieldTable/>
                  <c15:showDataLabelsRange val="0"/>
                </c:ext>
                <c:ext xmlns:c16="http://schemas.microsoft.com/office/drawing/2014/chart" uri="{C3380CC4-5D6E-409C-BE32-E72D297353CC}">
                  <c16:uniqueId val="{00000005-ED20-4FE3-AEED-80AAC0888EC4}"/>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Sheet1!$A$2:$A$4</c:f>
              <c:strCache>
                <c:ptCount val="3"/>
                <c:pt idx="0">
                  <c:v>Inactive</c:v>
                </c:pt>
                <c:pt idx="1">
                  <c:v>Fairly Active</c:v>
                </c:pt>
                <c:pt idx="2">
                  <c:v>Active</c:v>
                </c:pt>
              </c:strCache>
            </c:strRef>
          </c:cat>
          <c:val>
            <c:numRef>
              <c:f>Sheet1!$B$2:$B$4</c:f>
              <c:numCache>
                <c:formatCode>0.00%</c:formatCode>
                <c:ptCount val="3"/>
                <c:pt idx="0">
                  <c:v>0.30099999999999999</c:v>
                </c:pt>
                <c:pt idx="1">
                  <c:v>0.22700000000000001</c:v>
                </c:pt>
                <c:pt idx="2">
                  <c:v>0.47199999999999998</c:v>
                </c:pt>
              </c:numCache>
            </c:numRef>
          </c:val>
          <c:extLst>
            <c:ext xmlns:c16="http://schemas.microsoft.com/office/drawing/2014/chart" uri="{C3380CC4-5D6E-409C-BE32-E72D297353CC}">
              <c16:uniqueId val="{00000006-ED20-4FE3-AEED-80AAC0888EC4}"/>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374875489988223E-2"/>
          <c:y val="3.3277920128872637E-2"/>
          <c:w val="0.89879015727827405"/>
          <c:h val="0.72770036395416571"/>
        </c:manualLayout>
      </c:layout>
      <c:barChart>
        <c:barDir val="col"/>
        <c:grouping val="clustered"/>
        <c:varyColors val="0"/>
        <c:ser>
          <c:idx val="2"/>
          <c:order val="2"/>
          <c:tx>
            <c:strRef>
              <c:f>'g4-11'!$D$24</c:f>
              <c:strCache>
                <c:ptCount val="1"/>
                <c:pt idx="0">
                  <c:v>Total</c:v>
                </c:pt>
              </c:strCache>
            </c:strRef>
          </c:tx>
          <c:spPr>
            <a:solidFill>
              <a:schemeClr val="bg1">
                <a:lumMod val="85000"/>
              </a:schemeClr>
            </a:solidFill>
            <a:ln>
              <a:noFill/>
            </a:ln>
            <a:effectLst/>
          </c:spPr>
          <c:invertIfNegative val="0"/>
          <c:dPt>
            <c:idx val="11"/>
            <c:invertIfNegative val="0"/>
            <c:bubble3D val="0"/>
            <c:spPr>
              <a:solidFill>
                <a:schemeClr val="accent1"/>
              </a:solidFill>
              <a:ln>
                <a:noFill/>
              </a:ln>
              <a:effectLst/>
            </c:spPr>
            <c:extLst>
              <c:ext xmlns:c16="http://schemas.microsoft.com/office/drawing/2014/chart" uri="{C3380CC4-5D6E-409C-BE32-E72D297353CC}">
                <c16:uniqueId val="{00000001-8142-47FD-8AAD-44AB1D88EC79}"/>
              </c:ext>
            </c:extLst>
          </c:dPt>
          <c:dPt>
            <c:idx val="16"/>
            <c:invertIfNegative val="0"/>
            <c:bubble3D val="0"/>
            <c:spPr>
              <a:solidFill>
                <a:schemeClr val="accent3"/>
              </a:solidFill>
              <a:ln>
                <a:noFill/>
              </a:ln>
              <a:effectLst/>
            </c:spPr>
            <c:extLst>
              <c:ext xmlns:c16="http://schemas.microsoft.com/office/drawing/2014/chart" uri="{C3380CC4-5D6E-409C-BE32-E72D297353CC}">
                <c16:uniqueId val="{00000003-8142-47FD-8AAD-44AB1D88EC79}"/>
              </c:ext>
            </c:extLst>
          </c:dPt>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'g4-11'!$A$25:$A$67</c:f>
              <c:strCache>
                <c:ptCount val="43"/>
                <c:pt idx="0">
                  <c:v>Brazil</c:v>
                </c:pt>
                <c:pt idx="1">
                  <c:v>Portugal</c:v>
                </c:pt>
                <c:pt idx="2">
                  <c:v>Costa Rica</c:v>
                </c:pt>
                <c:pt idx="3">
                  <c:v>Germany</c:v>
                </c:pt>
                <c:pt idx="4">
                  <c:v>Italy</c:v>
                </c:pt>
                <c:pt idx="5">
                  <c:v>New Zealand</c:v>
                </c:pt>
                <c:pt idx="6">
                  <c:v>Colombia</c:v>
                </c:pt>
                <c:pt idx="7">
                  <c:v>United States</c:v>
                </c:pt>
                <c:pt idx="8">
                  <c:v>Hungary</c:v>
                </c:pt>
                <c:pt idx="9">
                  <c:v>Greece</c:v>
                </c:pt>
                <c:pt idx="10">
                  <c:v>Belgium</c:v>
                </c:pt>
                <c:pt idx="11">
                  <c:v>United Kingdom</c:v>
                </c:pt>
                <c:pt idx="12">
                  <c:v>Japan</c:v>
                </c:pt>
                <c:pt idx="13">
                  <c:v>South Africa</c:v>
                </c:pt>
                <c:pt idx="14">
                  <c:v>Korea</c:v>
                </c:pt>
                <c:pt idx="15">
                  <c:v>Slovak Republic</c:v>
                </c:pt>
                <c:pt idx="16">
                  <c:v>OECD36</c:v>
                </c:pt>
                <c:pt idx="17">
                  <c:v>Slovenia</c:v>
                </c:pt>
                <c:pt idx="18">
                  <c:v>Ireland</c:v>
                </c:pt>
                <c:pt idx="19">
                  <c:v>Poland</c:v>
                </c:pt>
                <c:pt idx="20">
                  <c:v>Estonia</c:v>
                </c:pt>
                <c:pt idx="21">
                  <c:v>Norway</c:v>
                </c:pt>
                <c:pt idx="22">
                  <c:v>India</c:v>
                </c:pt>
                <c:pt idx="23">
                  <c:v>Czech Republic</c:v>
                </c:pt>
                <c:pt idx="24">
                  <c:v>Austria</c:v>
                </c:pt>
                <c:pt idx="25">
                  <c:v>France</c:v>
                </c:pt>
                <c:pt idx="26">
                  <c:v>Latvia</c:v>
                </c:pt>
                <c:pt idx="27">
                  <c:v>Australia</c:v>
                </c:pt>
                <c:pt idx="28">
                  <c:v>Denmark</c:v>
                </c:pt>
                <c:pt idx="29">
                  <c:v>Turkey</c:v>
                </c:pt>
                <c:pt idx="30">
                  <c:v>Luxembourg</c:v>
                </c:pt>
                <c:pt idx="31">
                  <c:v>Canada</c:v>
                </c:pt>
                <c:pt idx="32">
                  <c:v>Spain</c:v>
                </c:pt>
                <c:pt idx="33">
                  <c:v>Netherlands</c:v>
                </c:pt>
                <c:pt idx="34">
                  <c:v>Lithuania</c:v>
                </c:pt>
                <c:pt idx="35">
                  <c:v>Mexico</c:v>
                </c:pt>
                <c:pt idx="36">
                  <c:v>Chile</c:v>
                </c:pt>
                <c:pt idx="37">
                  <c:v>Switzerland</c:v>
                </c:pt>
                <c:pt idx="38">
                  <c:v>Sweden</c:v>
                </c:pt>
                <c:pt idx="39">
                  <c:v>Indonesia</c:v>
                </c:pt>
                <c:pt idx="40">
                  <c:v>Finland</c:v>
                </c:pt>
                <c:pt idx="41">
                  <c:v>Russia</c:v>
                </c:pt>
                <c:pt idx="42">
                  <c:v>China</c:v>
                </c:pt>
              </c:strCache>
            </c:strRef>
          </c:cat>
          <c:val>
            <c:numRef>
              <c:f>'g4-11'!$D$25:$D$67</c:f>
              <c:numCache>
                <c:formatCode>0.0</c:formatCode>
                <c:ptCount val="43"/>
                <c:pt idx="0">
                  <c:v>46.91</c:v>
                </c:pt>
                <c:pt idx="1">
                  <c:v>46.35</c:v>
                </c:pt>
                <c:pt idx="2">
                  <c:v>46.25</c:v>
                </c:pt>
                <c:pt idx="3">
                  <c:v>45.82</c:v>
                </c:pt>
                <c:pt idx="4">
                  <c:v>44.81</c:v>
                </c:pt>
                <c:pt idx="5">
                  <c:v>44.62</c:v>
                </c:pt>
                <c:pt idx="6">
                  <c:v>43.02</c:v>
                </c:pt>
                <c:pt idx="7">
                  <c:v>42.53</c:v>
                </c:pt>
                <c:pt idx="8">
                  <c:v>40.6</c:v>
                </c:pt>
                <c:pt idx="9">
                  <c:v>40.57</c:v>
                </c:pt>
                <c:pt idx="10">
                  <c:v>38.61</c:v>
                </c:pt>
                <c:pt idx="11">
                  <c:v>38.39</c:v>
                </c:pt>
                <c:pt idx="12">
                  <c:v>38.06</c:v>
                </c:pt>
                <c:pt idx="13">
                  <c:v>37.200000000000003</c:v>
                </c:pt>
                <c:pt idx="14">
                  <c:v>37.07</c:v>
                </c:pt>
                <c:pt idx="15">
                  <c:v>36.19</c:v>
                </c:pt>
                <c:pt idx="16">
                  <c:v>34.721944444444397</c:v>
                </c:pt>
                <c:pt idx="17">
                  <c:v>34.67</c:v>
                </c:pt>
                <c:pt idx="18">
                  <c:v>34.31</c:v>
                </c:pt>
                <c:pt idx="19">
                  <c:v>34.26</c:v>
                </c:pt>
                <c:pt idx="20">
                  <c:v>34.229999999999997</c:v>
                </c:pt>
                <c:pt idx="21">
                  <c:v>33.630000000000003</c:v>
                </c:pt>
                <c:pt idx="22">
                  <c:v>33.340000000000003</c:v>
                </c:pt>
                <c:pt idx="23">
                  <c:v>33.200000000000003</c:v>
                </c:pt>
                <c:pt idx="24">
                  <c:v>32.520000000000003</c:v>
                </c:pt>
                <c:pt idx="25">
                  <c:v>32.25</c:v>
                </c:pt>
                <c:pt idx="26">
                  <c:v>31.98</c:v>
                </c:pt>
                <c:pt idx="27">
                  <c:v>31.75</c:v>
                </c:pt>
                <c:pt idx="28">
                  <c:v>30.76</c:v>
                </c:pt>
                <c:pt idx="29">
                  <c:v>30.62</c:v>
                </c:pt>
                <c:pt idx="30">
                  <c:v>29.88</c:v>
                </c:pt>
                <c:pt idx="31">
                  <c:v>29.84</c:v>
                </c:pt>
                <c:pt idx="32">
                  <c:v>29.57</c:v>
                </c:pt>
                <c:pt idx="33">
                  <c:v>29.45</c:v>
                </c:pt>
                <c:pt idx="34">
                  <c:v>29.01</c:v>
                </c:pt>
                <c:pt idx="35">
                  <c:v>28.39</c:v>
                </c:pt>
                <c:pt idx="36">
                  <c:v>26.86</c:v>
                </c:pt>
                <c:pt idx="37">
                  <c:v>25.99</c:v>
                </c:pt>
                <c:pt idx="38">
                  <c:v>25.22</c:v>
                </c:pt>
                <c:pt idx="39">
                  <c:v>21.54</c:v>
                </c:pt>
                <c:pt idx="40">
                  <c:v>18.71</c:v>
                </c:pt>
                <c:pt idx="41">
                  <c:v>17.989999999999998</c:v>
                </c:pt>
                <c:pt idx="42">
                  <c:v>14.37</c:v>
                </c:pt>
              </c:numCache>
            </c:numRef>
          </c:val>
          <c:extLst>
            <c:ext xmlns:c16="http://schemas.microsoft.com/office/drawing/2014/chart" uri="{C3380CC4-5D6E-409C-BE32-E72D297353CC}">
              <c16:uniqueId val="{00000004-34D1-4910-9775-036FE11A0536}"/>
            </c:ext>
          </c:extLst>
        </c:ser>
        <c:dLbls>
          <c:showLegendKey val="0"/>
          <c:showVal val="0"/>
          <c:showCatName val="0"/>
          <c:showSerName val="0"/>
          <c:showPercent val="0"/>
          <c:showBubbleSize val="0"/>
        </c:dLbls>
        <c:gapWidth val="25"/>
        <c:overlap val="-27"/>
        <c:axId val="722603304"/>
        <c:axId val="722600680"/>
        <c:extLst>
          <c:ext xmlns:c15="http://schemas.microsoft.com/office/drawing/2012/chart" uri="{02D57815-91ED-43cb-92C2-25804820EDAC}">
            <c15:filteredBarSeries>
              <c15:ser>
                <c:idx val="0"/>
                <c:order val="0"/>
                <c:tx>
                  <c:strRef>
                    <c:extLst>
                      <c:ext uri="{02D57815-91ED-43cb-92C2-25804820EDAC}">
                        <c15:formulaRef>
                          <c15:sqref>'g4-11'!$B$24</c15:sqref>
                        </c15:formulaRef>
                      </c:ext>
                    </c:extLst>
                    <c:strCache>
                      <c:ptCount val="1"/>
                      <c:pt idx="0">
                        <c:v>Men</c:v>
                      </c:pt>
                    </c:strCache>
                  </c:strRef>
                </c:tx>
                <c:spPr>
                  <a:solidFill>
                    <a:schemeClr val="accent1"/>
                  </a:solidFill>
                  <a:ln>
                    <a:noFill/>
                  </a:ln>
                  <a:effectLst/>
                </c:spPr>
                <c:invertIfNegative val="0"/>
                <c:cat>
                  <c:strRef>
                    <c:extLst>
                      <c:ext uri="{02D57815-91ED-43cb-92C2-25804820EDAC}">
                        <c15:formulaRef>
                          <c15:sqref>'g4-11'!$A$25:$A$67</c15:sqref>
                        </c15:formulaRef>
                      </c:ext>
                    </c:extLst>
                    <c:strCache>
                      <c:ptCount val="43"/>
                      <c:pt idx="0">
                        <c:v>Brazil</c:v>
                      </c:pt>
                      <c:pt idx="1">
                        <c:v>Portugal</c:v>
                      </c:pt>
                      <c:pt idx="2">
                        <c:v>Costa Rica</c:v>
                      </c:pt>
                      <c:pt idx="3">
                        <c:v>Germany</c:v>
                      </c:pt>
                      <c:pt idx="4">
                        <c:v>Italy</c:v>
                      </c:pt>
                      <c:pt idx="5">
                        <c:v>New Zealand</c:v>
                      </c:pt>
                      <c:pt idx="6">
                        <c:v>Colombia</c:v>
                      </c:pt>
                      <c:pt idx="7">
                        <c:v>United States</c:v>
                      </c:pt>
                      <c:pt idx="8">
                        <c:v>Hungary</c:v>
                      </c:pt>
                      <c:pt idx="9">
                        <c:v>Greece</c:v>
                      </c:pt>
                      <c:pt idx="10">
                        <c:v>Belgium</c:v>
                      </c:pt>
                      <c:pt idx="11">
                        <c:v>United Kingdom</c:v>
                      </c:pt>
                      <c:pt idx="12">
                        <c:v>Japan</c:v>
                      </c:pt>
                      <c:pt idx="13">
                        <c:v>South Africa</c:v>
                      </c:pt>
                      <c:pt idx="14">
                        <c:v>Korea</c:v>
                      </c:pt>
                      <c:pt idx="15">
                        <c:v>Slovak Republic</c:v>
                      </c:pt>
                      <c:pt idx="16">
                        <c:v>OECD36</c:v>
                      </c:pt>
                      <c:pt idx="17">
                        <c:v>Slovenia</c:v>
                      </c:pt>
                      <c:pt idx="18">
                        <c:v>Ireland</c:v>
                      </c:pt>
                      <c:pt idx="19">
                        <c:v>Poland</c:v>
                      </c:pt>
                      <c:pt idx="20">
                        <c:v>Estonia</c:v>
                      </c:pt>
                      <c:pt idx="21">
                        <c:v>Norway</c:v>
                      </c:pt>
                      <c:pt idx="22">
                        <c:v>India</c:v>
                      </c:pt>
                      <c:pt idx="23">
                        <c:v>Czech Republic</c:v>
                      </c:pt>
                      <c:pt idx="24">
                        <c:v>Austria</c:v>
                      </c:pt>
                      <c:pt idx="25">
                        <c:v>France</c:v>
                      </c:pt>
                      <c:pt idx="26">
                        <c:v>Latvia</c:v>
                      </c:pt>
                      <c:pt idx="27">
                        <c:v>Australia</c:v>
                      </c:pt>
                      <c:pt idx="28">
                        <c:v>Denmark</c:v>
                      </c:pt>
                      <c:pt idx="29">
                        <c:v>Turkey</c:v>
                      </c:pt>
                      <c:pt idx="30">
                        <c:v>Luxembourg</c:v>
                      </c:pt>
                      <c:pt idx="31">
                        <c:v>Canada</c:v>
                      </c:pt>
                      <c:pt idx="32">
                        <c:v>Spain</c:v>
                      </c:pt>
                      <c:pt idx="33">
                        <c:v>Netherlands</c:v>
                      </c:pt>
                      <c:pt idx="34">
                        <c:v>Lithuania</c:v>
                      </c:pt>
                      <c:pt idx="35">
                        <c:v>Mexico</c:v>
                      </c:pt>
                      <c:pt idx="36">
                        <c:v>Chile</c:v>
                      </c:pt>
                      <c:pt idx="37">
                        <c:v>Switzerland</c:v>
                      </c:pt>
                      <c:pt idx="38">
                        <c:v>Sweden</c:v>
                      </c:pt>
                      <c:pt idx="39">
                        <c:v>Indonesia</c:v>
                      </c:pt>
                      <c:pt idx="40">
                        <c:v>Finland</c:v>
                      </c:pt>
                      <c:pt idx="41">
                        <c:v>Russia</c:v>
                      </c:pt>
                      <c:pt idx="42">
                        <c:v>China</c:v>
                      </c:pt>
                    </c:strCache>
                  </c:strRef>
                </c:cat>
                <c:val>
                  <c:numRef>
                    <c:extLst>
                      <c:ext uri="{02D57815-91ED-43cb-92C2-25804820EDAC}">
                        <c15:formulaRef>
                          <c15:sqref>'g4-11'!$B$25:$B$67</c15:sqref>
                        </c15:formulaRef>
                      </c:ext>
                    </c:extLst>
                    <c:numCache>
                      <c:formatCode>0.0</c:formatCode>
                      <c:ptCount val="43"/>
                      <c:pt idx="0">
                        <c:v>39.979999999999997</c:v>
                      </c:pt>
                      <c:pt idx="1">
                        <c:v>40.270000000000003</c:v>
                      </c:pt>
                      <c:pt idx="2">
                        <c:v>37.770000000000003</c:v>
                      </c:pt>
                      <c:pt idx="3">
                        <c:v>43.52</c:v>
                      </c:pt>
                      <c:pt idx="4">
                        <c:v>39.32</c:v>
                      </c:pt>
                      <c:pt idx="5">
                        <c:v>41.42</c:v>
                      </c:pt>
                      <c:pt idx="6">
                        <c:v>37.450000000000003</c:v>
                      </c:pt>
                      <c:pt idx="7">
                        <c:v>33.729999999999997</c:v>
                      </c:pt>
                      <c:pt idx="8">
                        <c:v>34.53</c:v>
                      </c:pt>
                      <c:pt idx="9">
                        <c:v>36.549999999999997</c:v>
                      </c:pt>
                      <c:pt idx="10">
                        <c:v>33.06</c:v>
                      </c:pt>
                      <c:pt idx="11">
                        <c:v>33.92</c:v>
                      </c:pt>
                      <c:pt idx="12">
                        <c:v>36.200000000000003</c:v>
                      </c:pt>
                      <c:pt idx="13">
                        <c:v>25.85</c:v>
                      </c:pt>
                      <c:pt idx="14">
                        <c:v>31.05</c:v>
                      </c:pt>
                      <c:pt idx="15">
                        <c:v>31.97</c:v>
                      </c:pt>
                      <c:pt idx="16">
                        <c:v>30.5430555555556</c:v>
                      </c:pt>
                      <c:pt idx="17">
                        <c:v>29.66</c:v>
                      </c:pt>
                      <c:pt idx="18">
                        <c:v>29.69</c:v>
                      </c:pt>
                      <c:pt idx="19">
                        <c:v>32.619999999999997</c:v>
                      </c:pt>
                      <c:pt idx="20">
                        <c:v>30.21</c:v>
                      </c:pt>
                      <c:pt idx="21">
                        <c:v>31.31</c:v>
                      </c:pt>
                      <c:pt idx="22">
                        <c:v>23.77</c:v>
                      </c:pt>
                      <c:pt idx="23">
                        <c:v>29.79</c:v>
                      </c:pt>
                      <c:pt idx="24">
                        <c:v>28.56</c:v>
                      </c:pt>
                      <c:pt idx="25">
                        <c:v>26.57</c:v>
                      </c:pt>
                      <c:pt idx="26">
                        <c:v>26.76</c:v>
                      </c:pt>
                      <c:pt idx="27">
                        <c:v>28</c:v>
                      </c:pt>
                      <c:pt idx="28">
                        <c:v>27.82</c:v>
                      </c:pt>
                      <c:pt idx="29">
                        <c:v>21.58</c:v>
                      </c:pt>
                      <c:pt idx="30">
                        <c:v>27.68</c:v>
                      </c:pt>
                      <c:pt idx="31">
                        <c:v>26.61</c:v>
                      </c:pt>
                      <c:pt idx="32">
                        <c:v>25.08</c:v>
                      </c:pt>
                      <c:pt idx="33">
                        <c:v>27.42</c:v>
                      </c:pt>
                      <c:pt idx="34">
                        <c:v>24.61</c:v>
                      </c:pt>
                      <c:pt idx="35">
                        <c:v>24.75</c:v>
                      </c:pt>
                      <c:pt idx="36">
                        <c:v>24.35</c:v>
                      </c:pt>
                      <c:pt idx="37">
                        <c:v>23.45</c:v>
                      </c:pt>
                      <c:pt idx="38">
                        <c:v>23.39</c:v>
                      </c:pt>
                      <c:pt idx="39">
                        <c:v>22.14</c:v>
                      </c:pt>
                      <c:pt idx="40">
                        <c:v>18.88</c:v>
                      </c:pt>
                      <c:pt idx="41">
                        <c:v>16.25</c:v>
                      </c:pt>
                      <c:pt idx="42">
                        <c:v>16.21</c:v>
                      </c:pt>
                    </c:numCache>
                  </c:numRef>
                </c:val>
                <c:extLst>
                  <c:ext xmlns:c16="http://schemas.microsoft.com/office/drawing/2014/chart" uri="{C3380CC4-5D6E-409C-BE32-E72D297353CC}">
                    <c16:uniqueId val="{00000005-34D1-4910-9775-036FE11A0536}"/>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'g4-11'!$C$24</c15:sqref>
                        </c15:formulaRef>
                      </c:ext>
                    </c:extLst>
                    <c:strCache>
                      <c:ptCount val="1"/>
                      <c:pt idx="0">
                        <c:v>Women</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'g4-11'!$A$25:$A$67</c15:sqref>
                        </c15:formulaRef>
                      </c:ext>
                    </c:extLst>
                    <c:strCache>
                      <c:ptCount val="43"/>
                      <c:pt idx="0">
                        <c:v>Brazil</c:v>
                      </c:pt>
                      <c:pt idx="1">
                        <c:v>Portugal</c:v>
                      </c:pt>
                      <c:pt idx="2">
                        <c:v>Costa Rica</c:v>
                      </c:pt>
                      <c:pt idx="3">
                        <c:v>Germany</c:v>
                      </c:pt>
                      <c:pt idx="4">
                        <c:v>Italy</c:v>
                      </c:pt>
                      <c:pt idx="5">
                        <c:v>New Zealand</c:v>
                      </c:pt>
                      <c:pt idx="6">
                        <c:v>Colombia</c:v>
                      </c:pt>
                      <c:pt idx="7">
                        <c:v>United States</c:v>
                      </c:pt>
                      <c:pt idx="8">
                        <c:v>Hungary</c:v>
                      </c:pt>
                      <c:pt idx="9">
                        <c:v>Greece</c:v>
                      </c:pt>
                      <c:pt idx="10">
                        <c:v>Belgium</c:v>
                      </c:pt>
                      <c:pt idx="11">
                        <c:v>United Kingdom</c:v>
                      </c:pt>
                      <c:pt idx="12">
                        <c:v>Japan</c:v>
                      </c:pt>
                      <c:pt idx="13">
                        <c:v>South Africa</c:v>
                      </c:pt>
                      <c:pt idx="14">
                        <c:v>Korea</c:v>
                      </c:pt>
                      <c:pt idx="15">
                        <c:v>Slovak Republic</c:v>
                      </c:pt>
                      <c:pt idx="16">
                        <c:v>OECD36</c:v>
                      </c:pt>
                      <c:pt idx="17">
                        <c:v>Slovenia</c:v>
                      </c:pt>
                      <c:pt idx="18">
                        <c:v>Ireland</c:v>
                      </c:pt>
                      <c:pt idx="19">
                        <c:v>Poland</c:v>
                      </c:pt>
                      <c:pt idx="20">
                        <c:v>Estonia</c:v>
                      </c:pt>
                      <c:pt idx="21">
                        <c:v>Norway</c:v>
                      </c:pt>
                      <c:pt idx="22">
                        <c:v>India</c:v>
                      </c:pt>
                      <c:pt idx="23">
                        <c:v>Czech Republic</c:v>
                      </c:pt>
                      <c:pt idx="24">
                        <c:v>Austria</c:v>
                      </c:pt>
                      <c:pt idx="25">
                        <c:v>France</c:v>
                      </c:pt>
                      <c:pt idx="26">
                        <c:v>Latvia</c:v>
                      </c:pt>
                      <c:pt idx="27">
                        <c:v>Australia</c:v>
                      </c:pt>
                      <c:pt idx="28">
                        <c:v>Denmark</c:v>
                      </c:pt>
                      <c:pt idx="29">
                        <c:v>Turkey</c:v>
                      </c:pt>
                      <c:pt idx="30">
                        <c:v>Luxembourg</c:v>
                      </c:pt>
                      <c:pt idx="31">
                        <c:v>Canada</c:v>
                      </c:pt>
                      <c:pt idx="32">
                        <c:v>Spain</c:v>
                      </c:pt>
                      <c:pt idx="33">
                        <c:v>Netherlands</c:v>
                      </c:pt>
                      <c:pt idx="34">
                        <c:v>Lithuania</c:v>
                      </c:pt>
                      <c:pt idx="35">
                        <c:v>Mexico</c:v>
                      </c:pt>
                      <c:pt idx="36">
                        <c:v>Chile</c:v>
                      </c:pt>
                      <c:pt idx="37">
                        <c:v>Switzerland</c:v>
                      </c:pt>
                      <c:pt idx="38">
                        <c:v>Sweden</c:v>
                      </c:pt>
                      <c:pt idx="39">
                        <c:v>Indonesia</c:v>
                      </c:pt>
                      <c:pt idx="40">
                        <c:v>Finland</c:v>
                      </c:pt>
                      <c:pt idx="41">
                        <c:v>Russia</c:v>
                      </c:pt>
                      <c:pt idx="42">
                        <c:v>China</c:v>
                      </c:pt>
                    </c:strCache>
                  </c:strRef>
                </c:cat>
                <c:val>
                  <c:numRef>
                    <c:extLst xmlns:c15="http://schemas.microsoft.com/office/drawing/2012/chart">
                      <c:ext xmlns:c15="http://schemas.microsoft.com/office/drawing/2012/chart" uri="{02D57815-91ED-43cb-92C2-25804820EDAC}">
                        <c15:formulaRef>
                          <c15:sqref>'g4-11'!$C$25:$C$67</c15:sqref>
                        </c15:formulaRef>
                      </c:ext>
                    </c:extLst>
                    <c:numCache>
                      <c:formatCode>0.0</c:formatCode>
                      <c:ptCount val="43"/>
                      <c:pt idx="0">
                        <c:v>53.42</c:v>
                      </c:pt>
                      <c:pt idx="1">
                        <c:v>51.64</c:v>
                      </c:pt>
                      <c:pt idx="2">
                        <c:v>54.6</c:v>
                      </c:pt>
                      <c:pt idx="3">
                        <c:v>48.02</c:v>
                      </c:pt>
                      <c:pt idx="4">
                        <c:v>49.91</c:v>
                      </c:pt>
                      <c:pt idx="5">
                        <c:v>47.59</c:v>
                      </c:pt>
                      <c:pt idx="6">
                        <c:v>48.25</c:v>
                      </c:pt>
                      <c:pt idx="7">
                        <c:v>51.04</c:v>
                      </c:pt>
                      <c:pt idx="8">
                        <c:v>45.94</c:v>
                      </c:pt>
                      <c:pt idx="9">
                        <c:v>44.31</c:v>
                      </c:pt>
                      <c:pt idx="10">
                        <c:v>43.9</c:v>
                      </c:pt>
                      <c:pt idx="11">
                        <c:v>42.65</c:v>
                      </c:pt>
                      <c:pt idx="12">
                        <c:v>39.799999999999997</c:v>
                      </c:pt>
                      <c:pt idx="13">
                        <c:v>47.83</c:v>
                      </c:pt>
                      <c:pt idx="14">
                        <c:v>42.91</c:v>
                      </c:pt>
                      <c:pt idx="15">
                        <c:v>40.06</c:v>
                      </c:pt>
                      <c:pt idx="16">
                        <c:v>38.635555555555598</c:v>
                      </c:pt>
                      <c:pt idx="17">
                        <c:v>39.51</c:v>
                      </c:pt>
                      <c:pt idx="18">
                        <c:v>38.83</c:v>
                      </c:pt>
                      <c:pt idx="19">
                        <c:v>35.74</c:v>
                      </c:pt>
                      <c:pt idx="20">
                        <c:v>37.630000000000003</c:v>
                      </c:pt>
                      <c:pt idx="21">
                        <c:v>35.96</c:v>
                      </c:pt>
                      <c:pt idx="22">
                        <c:v>43.45</c:v>
                      </c:pt>
                      <c:pt idx="23">
                        <c:v>36.44</c:v>
                      </c:pt>
                      <c:pt idx="24">
                        <c:v>36.299999999999997</c:v>
                      </c:pt>
                      <c:pt idx="25">
                        <c:v>37.49</c:v>
                      </c:pt>
                      <c:pt idx="26">
                        <c:v>36.200000000000003</c:v>
                      </c:pt>
                      <c:pt idx="27">
                        <c:v>35.43</c:v>
                      </c:pt>
                      <c:pt idx="28">
                        <c:v>33.619999999999997</c:v>
                      </c:pt>
                      <c:pt idx="29">
                        <c:v>39.08</c:v>
                      </c:pt>
                      <c:pt idx="30">
                        <c:v>32.07</c:v>
                      </c:pt>
                      <c:pt idx="31">
                        <c:v>32.97</c:v>
                      </c:pt>
                      <c:pt idx="32">
                        <c:v>33.81</c:v>
                      </c:pt>
                      <c:pt idx="33">
                        <c:v>31.42</c:v>
                      </c:pt>
                      <c:pt idx="34">
                        <c:v>32.590000000000003</c:v>
                      </c:pt>
                      <c:pt idx="35">
                        <c:v>31.9</c:v>
                      </c:pt>
                      <c:pt idx="36">
                        <c:v>29.26</c:v>
                      </c:pt>
                      <c:pt idx="37">
                        <c:v>28.45</c:v>
                      </c:pt>
                      <c:pt idx="38">
                        <c:v>27.01</c:v>
                      </c:pt>
                      <c:pt idx="39">
                        <c:v>20.94</c:v>
                      </c:pt>
                      <c:pt idx="40">
                        <c:v>18.55</c:v>
                      </c:pt>
                      <c:pt idx="41">
                        <c:v>19.440000000000001</c:v>
                      </c:pt>
                      <c:pt idx="42">
                        <c:v>12.46</c:v>
                      </c:pt>
                    </c:numCache>
                  </c:numRef>
                </c:val>
                <c:extLst xmlns:c15="http://schemas.microsoft.com/office/drawing/2012/chart">
                  <c:ext xmlns:c16="http://schemas.microsoft.com/office/drawing/2014/chart" uri="{C3380CC4-5D6E-409C-BE32-E72D297353CC}">
                    <c16:uniqueId val="{00000006-34D1-4910-9775-036FE11A0536}"/>
                  </c:ext>
                </c:extLst>
              </c15:ser>
            </c15:filteredBarSeries>
          </c:ext>
        </c:extLst>
      </c:barChart>
      <c:catAx>
        <c:axId val="722603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22600680"/>
        <c:crosses val="autoZero"/>
        <c:auto val="1"/>
        <c:lblAlgn val="ctr"/>
        <c:lblOffset val="100"/>
        <c:noMultiLvlLbl val="0"/>
      </c:catAx>
      <c:valAx>
        <c:axId val="722600680"/>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a:t>Proportion of adults who are </a:t>
                </a:r>
                <a:r>
                  <a:rPr lang="en-GB" sz="1200" b="1"/>
                  <a:t>insufficiently active</a:t>
                </a:r>
                <a:r>
                  <a:rPr lang="en-GB" sz="1200"/>
                  <a:t> (%)</a:t>
                </a:r>
              </a:p>
            </c:rich>
          </c:tx>
          <c:layout>
            <c:manualLayout>
              <c:xMode val="edge"/>
              <c:yMode val="edge"/>
              <c:x val="1.2453006135597428E-2"/>
              <c:y val="3.0434877993197294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22603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'Child Data &amp; Chart V2'!$B$2</c:f>
              <c:strCache>
                <c:ptCount val="1"/>
                <c:pt idx="0">
                  <c:v>11-year-olds</c:v>
                </c:pt>
              </c:strCache>
            </c:strRef>
          </c:tx>
          <c:spPr>
            <a:solidFill>
              <a:schemeClr val="bg1">
                <a:lumMod val="65000"/>
              </a:schemeClr>
            </a:solidFill>
            <a:ln>
              <a:noFill/>
            </a:ln>
            <a:effectLst/>
          </c:spPr>
          <c:invertIfNegative val="0"/>
          <c:dPt>
            <c:idx val="15"/>
            <c:invertIfNegative val="0"/>
            <c:bubble3D val="0"/>
            <c:spPr>
              <a:solidFill>
                <a:schemeClr val="accent1"/>
              </a:solidFill>
              <a:ln>
                <a:noFill/>
              </a:ln>
              <a:effectLst/>
            </c:spPr>
            <c:extLst>
              <c:ext xmlns:c16="http://schemas.microsoft.com/office/drawing/2014/chart" uri="{C3380CC4-5D6E-409C-BE32-E72D297353CC}">
                <c16:uniqueId val="{00000005-56E7-498C-91C4-FE15BB4C1EA1}"/>
              </c:ext>
            </c:extLst>
          </c:dPt>
          <c:dPt>
            <c:idx val="17"/>
            <c:invertIfNegative val="0"/>
            <c:bubble3D val="0"/>
            <c:spPr>
              <a:solidFill>
                <a:schemeClr val="accent3"/>
              </a:solidFill>
              <a:ln>
                <a:noFill/>
              </a:ln>
              <a:effectLst/>
            </c:spPr>
            <c:extLst>
              <c:ext xmlns:c16="http://schemas.microsoft.com/office/drawing/2014/chart" uri="{C3380CC4-5D6E-409C-BE32-E72D297353CC}">
                <c16:uniqueId val="{00000003-56E7-498C-91C4-FE15BB4C1EA1}"/>
              </c:ext>
            </c:extLst>
          </c:dPt>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 Data &amp; Chart V2'!$A$3:$A$31</c:f>
              <c:strCache>
                <c:ptCount val="29"/>
                <c:pt idx="0">
                  <c:v>Denmark</c:v>
                </c:pt>
                <c:pt idx="1">
                  <c:v>Italy</c:v>
                </c:pt>
                <c:pt idx="2">
                  <c:v>Portugal</c:v>
                </c:pt>
                <c:pt idx="3">
                  <c:v>France</c:v>
                </c:pt>
                <c:pt idx="4">
                  <c:v>Norway</c:v>
                </c:pt>
                <c:pt idx="5">
                  <c:v>Germany</c:v>
                </c:pt>
                <c:pt idx="6">
                  <c:v>Luxembourg</c:v>
                </c:pt>
                <c:pt idx="7">
                  <c:v>Sweden</c:v>
                </c:pt>
                <c:pt idx="8">
                  <c:v>Switzerland</c:v>
                </c:pt>
                <c:pt idx="9">
                  <c:v>Estonia</c:v>
                </c:pt>
                <c:pt idx="10">
                  <c:v>Netherlands</c:v>
                </c:pt>
                <c:pt idx="11">
                  <c:v>Greece</c:v>
                </c:pt>
                <c:pt idx="12">
                  <c:v>Latvia</c:v>
                </c:pt>
                <c:pt idx="13">
                  <c:v>Belgium</c:v>
                </c:pt>
                <c:pt idx="14">
                  <c:v>Russia</c:v>
                </c:pt>
                <c:pt idx="15">
                  <c:v>United Kingdom¹</c:v>
                </c:pt>
                <c:pt idx="16">
                  <c:v>Czech Republic</c:v>
                </c:pt>
                <c:pt idx="17">
                  <c:v>OECD27</c:v>
                </c:pt>
                <c:pt idx="18">
                  <c:v>Poland</c:v>
                </c:pt>
                <c:pt idx="19">
                  <c:v>Lithuania</c:v>
                </c:pt>
                <c:pt idx="20">
                  <c:v>Iceland</c:v>
                </c:pt>
                <c:pt idx="21">
                  <c:v>Slovenia</c:v>
                </c:pt>
                <c:pt idx="22">
                  <c:v>Slovak Republic</c:v>
                </c:pt>
                <c:pt idx="23">
                  <c:v>Hungary</c:v>
                </c:pt>
                <c:pt idx="24">
                  <c:v>Spain</c:v>
                </c:pt>
                <c:pt idx="25">
                  <c:v>Austria</c:v>
                </c:pt>
                <c:pt idx="26">
                  <c:v>Canada</c:v>
                </c:pt>
                <c:pt idx="27">
                  <c:v>Ireland</c:v>
                </c:pt>
                <c:pt idx="28">
                  <c:v>Finland</c:v>
                </c:pt>
              </c:strCache>
            </c:strRef>
          </c:cat>
          <c:val>
            <c:numRef>
              <c:f>'Child Data &amp; Chart V2'!$B$3:$B$31</c:f>
              <c:numCache>
                <c:formatCode>General</c:formatCode>
                <c:ptCount val="29"/>
                <c:pt idx="0">
                  <c:v>11.5</c:v>
                </c:pt>
                <c:pt idx="1">
                  <c:v>12.5</c:v>
                </c:pt>
                <c:pt idx="2">
                  <c:v>12.5</c:v>
                </c:pt>
                <c:pt idx="3">
                  <c:v>13</c:v>
                </c:pt>
                <c:pt idx="4">
                  <c:v>15</c:v>
                </c:pt>
                <c:pt idx="5">
                  <c:v>17.5</c:v>
                </c:pt>
                <c:pt idx="6">
                  <c:v>17.5</c:v>
                </c:pt>
                <c:pt idx="7">
                  <c:v>18</c:v>
                </c:pt>
                <c:pt idx="8">
                  <c:v>19</c:v>
                </c:pt>
                <c:pt idx="9">
                  <c:v>19</c:v>
                </c:pt>
                <c:pt idx="10">
                  <c:v>20</c:v>
                </c:pt>
                <c:pt idx="11">
                  <c:v>21</c:v>
                </c:pt>
                <c:pt idx="12">
                  <c:v>21.5</c:v>
                </c:pt>
                <c:pt idx="13">
                  <c:v>21.8</c:v>
                </c:pt>
                <c:pt idx="14">
                  <c:v>22</c:v>
                </c:pt>
                <c:pt idx="15">
                  <c:v>22.5</c:v>
                </c:pt>
                <c:pt idx="16">
                  <c:v>22.5</c:v>
                </c:pt>
                <c:pt idx="17">
                  <c:v>22.6</c:v>
                </c:pt>
                <c:pt idx="18">
                  <c:v>23</c:v>
                </c:pt>
                <c:pt idx="19">
                  <c:v>23</c:v>
                </c:pt>
                <c:pt idx="20">
                  <c:v>23</c:v>
                </c:pt>
                <c:pt idx="21">
                  <c:v>26.5</c:v>
                </c:pt>
                <c:pt idx="22">
                  <c:v>27</c:v>
                </c:pt>
                <c:pt idx="23">
                  <c:v>27.5</c:v>
                </c:pt>
                <c:pt idx="24">
                  <c:v>28.5</c:v>
                </c:pt>
                <c:pt idx="25">
                  <c:v>29.5</c:v>
                </c:pt>
                <c:pt idx="26">
                  <c:v>33.5</c:v>
                </c:pt>
                <c:pt idx="27">
                  <c:v>38.5</c:v>
                </c:pt>
                <c:pt idx="28">
                  <c:v>45</c:v>
                </c:pt>
              </c:numCache>
            </c:numRef>
          </c:val>
          <c:extLst>
            <c:ext xmlns:c16="http://schemas.microsoft.com/office/drawing/2014/chart" uri="{C3380CC4-5D6E-409C-BE32-E72D297353CC}">
              <c16:uniqueId val="{00000000-56E7-498C-91C4-FE15BB4C1EA1}"/>
            </c:ext>
          </c:extLst>
        </c:ser>
        <c:ser>
          <c:idx val="1"/>
          <c:order val="1"/>
          <c:tx>
            <c:strRef>
              <c:f>'Child Data &amp; Chart V2'!$C$2</c:f>
              <c:strCache>
                <c:ptCount val="1"/>
                <c:pt idx="0">
                  <c:v>15-year-olds</c:v>
                </c:pt>
              </c:strCache>
            </c:strRef>
          </c:tx>
          <c:spPr>
            <a:solidFill>
              <a:schemeClr val="bg1">
                <a:lumMod val="85000"/>
              </a:schemeClr>
            </a:solidFill>
            <a:ln>
              <a:noFill/>
            </a:ln>
            <a:effectLst/>
          </c:spPr>
          <c:invertIfNegative val="0"/>
          <c:dPt>
            <c:idx val="15"/>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6-56E7-498C-91C4-FE15BB4C1EA1}"/>
              </c:ext>
            </c:extLst>
          </c:dPt>
          <c:dPt>
            <c:idx val="17"/>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04-56E7-498C-91C4-FE15BB4C1EA1}"/>
              </c:ext>
            </c:extLst>
          </c:dPt>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 Data &amp; Chart V2'!$A$3:$A$31</c:f>
              <c:strCache>
                <c:ptCount val="29"/>
                <c:pt idx="0">
                  <c:v>Denmark</c:v>
                </c:pt>
                <c:pt idx="1">
                  <c:v>Italy</c:v>
                </c:pt>
                <c:pt idx="2">
                  <c:v>Portugal</c:v>
                </c:pt>
                <c:pt idx="3">
                  <c:v>France</c:v>
                </c:pt>
                <c:pt idx="4">
                  <c:v>Norway</c:v>
                </c:pt>
                <c:pt idx="5">
                  <c:v>Germany</c:v>
                </c:pt>
                <c:pt idx="6">
                  <c:v>Luxembourg</c:v>
                </c:pt>
                <c:pt idx="7">
                  <c:v>Sweden</c:v>
                </c:pt>
                <c:pt idx="8">
                  <c:v>Switzerland</c:v>
                </c:pt>
                <c:pt idx="9">
                  <c:v>Estonia</c:v>
                </c:pt>
                <c:pt idx="10">
                  <c:v>Netherlands</c:v>
                </c:pt>
                <c:pt idx="11">
                  <c:v>Greece</c:v>
                </c:pt>
                <c:pt idx="12">
                  <c:v>Latvia</c:v>
                </c:pt>
                <c:pt idx="13">
                  <c:v>Belgium</c:v>
                </c:pt>
                <c:pt idx="14">
                  <c:v>Russia</c:v>
                </c:pt>
                <c:pt idx="15">
                  <c:v>United Kingdom¹</c:v>
                </c:pt>
                <c:pt idx="16">
                  <c:v>Czech Republic</c:v>
                </c:pt>
                <c:pt idx="17">
                  <c:v>OECD27</c:v>
                </c:pt>
                <c:pt idx="18">
                  <c:v>Poland</c:v>
                </c:pt>
                <c:pt idx="19">
                  <c:v>Lithuania</c:v>
                </c:pt>
                <c:pt idx="20">
                  <c:v>Iceland</c:v>
                </c:pt>
                <c:pt idx="21">
                  <c:v>Slovenia</c:v>
                </c:pt>
                <c:pt idx="22">
                  <c:v>Slovak Republic</c:v>
                </c:pt>
                <c:pt idx="23">
                  <c:v>Hungary</c:v>
                </c:pt>
                <c:pt idx="24">
                  <c:v>Spain</c:v>
                </c:pt>
                <c:pt idx="25">
                  <c:v>Austria</c:v>
                </c:pt>
                <c:pt idx="26">
                  <c:v>Canada</c:v>
                </c:pt>
                <c:pt idx="27">
                  <c:v>Ireland</c:v>
                </c:pt>
                <c:pt idx="28">
                  <c:v>Finland</c:v>
                </c:pt>
              </c:strCache>
            </c:strRef>
          </c:cat>
          <c:val>
            <c:numRef>
              <c:f>'Child Data &amp; Chart V2'!$C$3:$C$31</c:f>
              <c:numCache>
                <c:formatCode>General</c:formatCode>
                <c:ptCount val="29"/>
                <c:pt idx="0">
                  <c:v>10</c:v>
                </c:pt>
                <c:pt idx="1">
                  <c:v>5.5</c:v>
                </c:pt>
                <c:pt idx="2">
                  <c:v>8.5</c:v>
                </c:pt>
                <c:pt idx="3">
                  <c:v>7.5</c:v>
                </c:pt>
                <c:pt idx="4">
                  <c:v>11</c:v>
                </c:pt>
                <c:pt idx="5">
                  <c:v>10</c:v>
                </c:pt>
                <c:pt idx="6">
                  <c:v>11.5</c:v>
                </c:pt>
                <c:pt idx="7">
                  <c:v>11</c:v>
                </c:pt>
                <c:pt idx="8">
                  <c:v>11.5</c:v>
                </c:pt>
                <c:pt idx="9">
                  <c:v>13.5</c:v>
                </c:pt>
                <c:pt idx="10">
                  <c:v>18</c:v>
                </c:pt>
                <c:pt idx="11">
                  <c:v>13</c:v>
                </c:pt>
                <c:pt idx="12">
                  <c:v>17</c:v>
                </c:pt>
                <c:pt idx="13">
                  <c:v>14.5</c:v>
                </c:pt>
                <c:pt idx="14">
                  <c:v>12.5</c:v>
                </c:pt>
                <c:pt idx="15">
                  <c:v>11.8</c:v>
                </c:pt>
                <c:pt idx="16">
                  <c:v>13.5</c:v>
                </c:pt>
                <c:pt idx="17">
                  <c:v>13.7</c:v>
                </c:pt>
                <c:pt idx="18">
                  <c:v>13.5</c:v>
                </c:pt>
                <c:pt idx="19">
                  <c:v>14.5</c:v>
                </c:pt>
                <c:pt idx="20">
                  <c:v>19.5</c:v>
                </c:pt>
                <c:pt idx="21">
                  <c:v>17.5</c:v>
                </c:pt>
                <c:pt idx="22">
                  <c:v>18</c:v>
                </c:pt>
                <c:pt idx="23">
                  <c:v>14.5</c:v>
                </c:pt>
                <c:pt idx="24">
                  <c:v>16.5</c:v>
                </c:pt>
                <c:pt idx="25">
                  <c:v>14.5</c:v>
                </c:pt>
                <c:pt idx="26">
                  <c:v>21</c:v>
                </c:pt>
                <c:pt idx="27">
                  <c:v>15.5</c:v>
                </c:pt>
                <c:pt idx="28">
                  <c:v>17</c:v>
                </c:pt>
              </c:numCache>
            </c:numRef>
          </c:val>
          <c:extLst>
            <c:ext xmlns:c16="http://schemas.microsoft.com/office/drawing/2014/chart" uri="{C3380CC4-5D6E-409C-BE32-E72D297353CC}">
              <c16:uniqueId val="{00000001-56E7-498C-91C4-FE15BB4C1EA1}"/>
            </c:ext>
          </c:extLst>
        </c:ser>
        <c:dLbls>
          <c:dLblPos val="inEnd"/>
          <c:showLegendKey val="0"/>
          <c:showVal val="1"/>
          <c:showCatName val="0"/>
          <c:showSerName val="0"/>
          <c:showPercent val="0"/>
          <c:showBubbleSize val="0"/>
        </c:dLbls>
        <c:gapWidth val="15"/>
        <c:overlap val="-20"/>
        <c:axId val="667098880"/>
        <c:axId val="667099536"/>
      </c:barChart>
      <c:catAx>
        <c:axId val="667098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67099536"/>
        <c:crosses val="autoZero"/>
        <c:auto val="1"/>
        <c:lblAlgn val="ctr"/>
        <c:lblOffset val="100"/>
        <c:noMultiLvlLbl val="0"/>
      </c:catAx>
      <c:valAx>
        <c:axId val="667099536"/>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a:t>Proportion of children who meet WHO recommended physical activity guidelines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67098880"/>
        <c:crosses val="autoZero"/>
        <c:crossBetween val="between"/>
      </c:valAx>
      <c:spPr>
        <a:noFill/>
        <a:ln>
          <a:noFill/>
        </a:ln>
        <a:effectLst/>
      </c:spPr>
    </c:plotArea>
    <c:legend>
      <c:legendPos val="r"/>
      <c:layout>
        <c:manualLayout>
          <c:xMode val="edge"/>
          <c:yMode val="edge"/>
          <c:x val="0.90337251362377546"/>
          <c:y val="0.12029009774806795"/>
          <c:w val="9.0240261095016844E-2"/>
          <c:h val="0.133959122341313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75802600946068"/>
          <c:y val="3.0200404205229639E-2"/>
          <c:w val="0.85766946928244137"/>
          <c:h val="0.65164197200793461"/>
        </c:manualLayout>
      </c:layout>
      <c:lineChart>
        <c:grouping val="standard"/>
        <c:varyColors val="0"/>
        <c:ser>
          <c:idx val="0"/>
          <c:order val="0"/>
          <c:tx>
            <c:strRef>
              <c:f>'Adult V2'!$B$3</c:f>
              <c:strCache>
                <c:ptCount val="1"/>
                <c:pt idx="0">
                  <c:v>HSE Data (Unweighted; Original)</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'Adult V2'!$A$4:$A$27</c:f>
              <c:strCache>
                <c:ptCount val="24"/>
                <c:pt idx="0">
                  <c:v>1997/1998</c:v>
                </c:pt>
                <c:pt idx="1">
                  <c:v>1998/1999</c:v>
                </c:pt>
                <c:pt idx="2">
                  <c:v>1999/2000</c:v>
                </c:pt>
                <c:pt idx="3">
                  <c:v>2000/2001</c:v>
                </c:pt>
                <c:pt idx="4">
                  <c:v>2001/2002</c:v>
                </c:pt>
                <c:pt idx="5">
                  <c:v>2002/2003</c:v>
                </c:pt>
                <c:pt idx="6">
                  <c:v>2003/2004</c:v>
                </c:pt>
                <c:pt idx="7">
                  <c:v>2004/2005</c:v>
                </c:pt>
                <c:pt idx="8">
                  <c:v>2005/2006</c:v>
                </c:pt>
                <c:pt idx="9">
                  <c:v>2006/2007</c:v>
                </c:pt>
                <c:pt idx="10">
                  <c:v>2007/2008</c:v>
                </c:pt>
                <c:pt idx="11">
                  <c:v>2008/2009</c:v>
                </c:pt>
                <c:pt idx="12">
                  <c:v>2009/2010</c:v>
                </c:pt>
                <c:pt idx="13">
                  <c:v>2010/2011</c:v>
                </c:pt>
                <c:pt idx="14">
                  <c:v>2011/2012</c:v>
                </c:pt>
                <c:pt idx="15">
                  <c:v>2012/2013</c:v>
                </c:pt>
                <c:pt idx="16">
                  <c:v>2013/2014</c:v>
                </c:pt>
                <c:pt idx="17">
                  <c:v>2014/2015</c:v>
                </c:pt>
                <c:pt idx="18">
                  <c:v>2015/2016</c:v>
                </c:pt>
                <c:pt idx="19">
                  <c:v>2016/2017</c:v>
                </c:pt>
                <c:pt idx="20">
                  <c:v>2017/2018</c:v>
                </c:pt>
                <c:pt idx="21">
                  <c:v>2018/2019</c:v>
                </c:pt>
                <c:pt idx="22">
                  <c:v>2019/2020</c:v>
                </c:pt>
                <c:pt idx="23">
                  <c:v>2020/2021</c:v>
                </c:pt>
              </c:strCache>
            </c:strRef>
          </c:cat>
          <c:val>
            <c:numRef>
              <c:f>'Adult V2'!$B$4:$B$27</c:f>
              <c:numCache>
                <c:formatCode>0.00</c:formatCode>
                <c:ptCount val="24"/>
                <c:pt idx="0">
                  <c:v>26.084414825207499</c:v>
                </c:pt>
                <c:pt idx="1">
                  <c:v>27.2990495373576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numCache>
            </c:numRef>
          </c:val>
          <c:smooth val="0"/>
          <c:extLst>
            <c:ext xmlns:c16="http://schemas.microsoft.com/office/drawing/2014/chart" uri="{C3380CC4-5D6E-409C-BE32-E72D297353CC}">
              <c16:uniqueId val="{00000000-CC90-41DF-ADAB-C9724C70ACC7}"/>
            </c:ext>
          </c:extLst>
        </c:ser>
        <c:ser>
          <c:idx val="1"/>
          <c:order val="1"/>
          <c:tx>
            <c:strRef>
              <c:f>'Adult V2'!$C$3</c:f>
              <c:strCache>
                <c:ptCount val="1"/>
                <c:pt idx="0">
                  <c:v>HSE Data (Weighted; Original)</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strRef>
              <c:f>'Adult V2'!$A$4:$A$27</c:f>
              <c:strCache>
                <c:ptCount val="24"/>
                <c:pt idx="0">
                  <c:v>1997/1998</c:v>
                </c:pt>
                <c:pt idx="1">
                  <c:v>1998/1999</c:v>
                </c:pt>
                <c:pt idx="2">
                  <c:v>1999/2000</c:v>
                </c:pt>
                <c:pt idx="3">
                  <c:v>2000/2001</c:v>
                </c:pt>
                <c:pt idx="4">
                  <c:v>2001/2002</c:v>
                </c:pt>
                <c:pt idx="5">
                  <c:v>2002/2003</c:v>
                </c:pt>
                <c:pt idx="6">
                  <c:v>2003/2004</c:v>
                </c:pt>
                <c:pt idx="7">
                  <c:v>2004/2005</c:v>
                </c:pt>
                <c:pt idx="8">
                  <c:v>2005/2006</c:v>
                </c:pt>
                <c:pt idx="9">
                  <c:v>2006/2007</c:v>
                </c:pt>
                <c:pt idx="10">
                  <c:v>2007/2008</c:v>
                </c:pt>
                <c:pt idx="11">
                  <c:v>2008/2009</c:v>
                </c:pt>
                <c:pt idx="12">
                  <c:v>2009/2010</c:v>
                </c:pt>
                <c:pt idx="13">
                  <c:v>2010/2011</c:v>
                </c:pt>
                <c:pt idx="14">
                  <c:v>2011/2012</c:v>
                </c:pt>
                <c:pt idx="15">
                  <c:v>2012/2013</c:v>
                </c:pt>
                <c:pt idx="16">
                  <c:v>2013/2014</c:v>
                </c:pt>
                <c:pt idx="17">
                  <c:v>2014/2015</c:v>
                </c:pt>
                <c:pt idx="18">
                  <c:v>2015/2016</c:v>
                </c:pt>
                <c:pt idx="19">
                  <c:v>2016/2017</c:v>
                </c:pt>
                <c:pt idx="20">
                  <c:v>2017/2018</c:v>
                </c:pt>
                <c:pt idx="21">
                  <c:v>2018/2019</c:v>
                </c:pt>
                <c:pt idx="22">
                  <c:v>2019/2020</c:v>
                </c:pt>
                <c:pt idx="23">
                  <c:v>2020/2021</c:v>
                </c:pt>
              </c:strCache>
            </c:strRef>
          </c:cat>
          <c:val>
            <c:numRef>
              <c:f>'Adult V2'!$C$4:$C$27</c:f>
              <c:numCache>
                <c:formatCode>0.00</c:formatCode>
                <c:ptCount val="24"/>
                <c:pt idx="0">
                  <c:v>#N/A</c:v>
                </c:pt>
                <c:pt idx="1">
                  <c:v>#N/A</c:v>
                </c:pt>
                <c:pt idx="2">
                  <c:v>#N/A</c:v>
                </c:pt>
                <c:pt idx="3">
                  <c:v>#N/A</c:v>
                </c:pt>
                <c:pt idx="4">
                  <c:v>#N/A</c:v>
                </c:pt>
                <c:pt idx="5">
                  <c:v>#N/A</c:v>
                </c:pt>
                <c:pt idx="6">
                  <c:v>30.3357160109882</c:v>
                </c:pt>
                <c:pt idx="7">
                  <c:v>31.046702947528601</c:v>
                </c:pt>
                <c:pt idx="8">
                  <c:v>#N/A</c:v>
                </c:pt>
                <c:pt idx="9">
                  <c:v>33.839755197002503</c:v>
                </c:pt>
                <c:pt idx="10">
                  <c:v>#N/A</c:v>
                </c:pt>
                <c:pt idx="11">
                  <c:v>36.164044438115702</c:v>
                </c:pt>
                <c:pt idx="12">
                  <c:v>#N/A</c:v>
                </c:pt>
                <c:pt idx="13">
                  <c:v>#N/A</c:v>
                </c:pt>
                <c:pt idx="14">
                  <c:v>#N/A</c:v>
                </c:pt>
                <c:pt idx="15">
                  <c:v>37.606536074395997</c:v>
                </c:pt>
                <c:pt idx="16">
                  <c:v>#N/A</c:v>
                </c:pt>
                <c:pt idx="17">
                  <c:v>#N/A</c:v>
                </c:pt>
                <c:pt idx="18">
                  <c:v>#N/A</c:v>
                </c:pt>
                <c:pt idx="19">
                  <c:v>39.052811062865203</c:v>
                </c:pt>
                <c:pt idx="20">
                  <c:v>#N/A</c:v>
                </c:pt>
                <c:pt idx="21">
                  <c:v>#N/A</c:v>
                </c:pt>
                <c:pt idx="22">
                  <c:v>#N/A</c:v>
                </c:pt>
                <c:pt idx="23">
                  <c:v>#N/A</c:v>
                </c:pt>
              </c:numCache>
            </c:numRef>
          </c:val>
          <c:smooth val="0"/>
          <c:extLst>
            <c:ext xmlns:c16="http://schemas.microsoft.com/office/drawing/2014/chart" uri="{C3380CC4-5D6E-409C-BE32-E72D297353CC}">
              <c16:uniqueId val="{00000001-CC90-41DF-ADAB-C9724C70ACC7}"/>
            </c:ext>
          </c:extLst>
        </c:ser>
        <c:ser>
          <c:idx val="2"/>
          <c:order val="2"/>
          <c:tx>
            <c:strRef>
              <c:f>'Adult V2'!$D$3</c:f>
              <c:strCache>
                <c:ptCount val="1"/>
                <c:pt idx="0">
                  <c:v>HSE Data (Weighted; Revised)</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strRef>
              <c:f>'Adult V2'!$A$4:$A$27</c:f>
              <c:strCache>
                <c:ptCount val="24"/>
                <c:pt idx="0">
                  <c:v>1997/1998</c:v>
                </c:pt>
                <c:pt idx="1">
                  <c:v>1998/1999</c:v>
                </c:pt>
                <c:pt idx="2">
                  <c:v>1999/2000</c:v>
                </c:pt>
                <c:pt idx="3">
                  <c:v>2000/2001</c:v>
                </c:pt>
                <c:pt idx="4">
                  <c:v>2001/2002</c:v>
                </c:pt>
                <c:pt idx="5">
                  <c:v>2002/2003</c:v>
                </c:pt>
                <c:pt idx="6">
                  <c:v>2003/2004</c:v>
                </c:pt>
                <c:pt idx="7">
                  <c:v>2004/2005</c:v>
                </c:pt>
                <c:pt idx="8">
                  <c:v>2005/2006</c:v>
                </c:pt>
                <c:pt idx="9">
                  <c:v>2006/2007</c:v>
                </c:pt>
                <c:pt idx="10">
                  <c:v>2007/2008</c:v>
                </c:pt>
                <c:pt idx="11">
                  <c:v>2008/2009</c:v>
                </c:pt>
                <c:pt idx="12">
                  <c:v>2009/2010</c:v>
                </c:pt>
                <c:pt idx="13">
                  <c:v>2010/2011</c:v>
                </c:pt>
                <c:pt idx="14">
                  <c:v>2011/2012</c:v>
                </c:pt>
                <c:pt idx="15">
                  <c:v>2012/2013</c:v>
                </c:pt>
                <c:pt idx="16">
                  <c:v>2013/2014</c:v>
                </c:pt>
                <c:pt idx="17">
                  <c:v>2014/2015</c:v>
                </c:pt>
                <c:pt idx="18">
                  <c:v>2015/2016</c:v>
                </c:pt>
                <c:pt idx="19">
                  <c:v>2016/2017</c:v>
                </c:pt>
                <c:pt idx="20">
                  <c:v>2017/2018</c:v>
                </c:pt>
                <c:pt idx="21">
                  <c:v>2018/2019</c:v>
                </c:pt>
                <c:pt idx="22">
                  <c:v>2019/2020</c:v>
                </c:pt>
                <c:pt idx="23">
                  <c:v>2020/2021</c:v>
                </c:pt>
              </c:strCache>
            </c:strRef>
          </c:cat>
          <c:val>
            <c:numRef>
              <c:f>'Adult V2'!$D$4:$D$27</c:f>
              <c:numCache>
                <c:formatCode>0.00</c:formatCode>
                <c:ptCount val="24"/>
                <c:pt idx="0">
                  <c:v>#N/A</c:v>
                </c:pt>
                <c:pt idx="1">
                  <c:v>#N/A</c:v>
                </c:pt>
                <c:pt idx="2">
                  <c:v>#N/A</c:v>
                </c:pt>
                <c:pt idx="3">
                  <c:v>#N/A</c:v>
                </c:pt>
                <c:pt idx="4">
                  <c:v>#N/A</c:v>
                </c:pt>
                <c:pt idx="5">
                  <c:v>#N/A</c:v>
                </c:pt>
                <c:pt idx="6">
                  <c:v>#N/A</c:v>
                </c:pt>
                <c:pt idx="7">
                  <c:v>#N/A</c:v>
                </c:pt>
                <c:pt idx="8">
                  <c:v>#N/A</c:v>
                </c:pt>
                <c:pt idx="9">
                  <c:v>#N/A</c:v>
                </c:pt>
                <c:pt idx="10">
                  <c:v>#N/A</c:v>
                </c:pt>
                <c:pt idx="11">
                  <c:v>59.248545581562098</c:v>
                </c:pt>
                <c:pt idx="12">
                  <c:v>#N/A</c:v>
                </c:pt>
                <c:pt idx="13">
                  <c:v>#N/A</c:v>
                </c:pt>
                <c:pt idx="14">
                  <c:v>#N/A</c:v>
                </c:pt>
                <c:pt idx="15">
                  <c:v>59.873019501302203</c:v>
                </c:pt>
                <c:pt idx="16">
                  <c:v>#N/A</c:v>
                </c:pt>
                <c:pt idx="17">
                  <c:v>#N/A</c:v>
                </c:pt>
                <c:pt idx="18">
                  <c:v>#N/A</c:v>
                </c:pt>
                <c:pt idx="19">
                  <c:v>61.869208345575601</c:v>
                </c:pt>
                <c:pt idx="20">
                  <c:v>#N/A</c:v>
                </c:pt>
                <c:pt idx="21">
                  <c:v>#N/A</c:v>
                </c:pt>
                <c:pt idx="22">
                  <c:v>#N/A</c:v>
                </c:pt>
                <c:pt idx="23">
                  <c:v>#N/A</c:v>
                </c:pt>
              </c:numCache>
            </c:numRef>
          </c:val>
          <c:smooth val="0"/>
          <c:extLst>
            <c:ext xmlns:c16="http://schemas.microsoft.com/office/drawing/2014/chart" uri="{C3380CC4-5D6E-409C-BE32-E72D297353CC}">
              <c16:uniqueId val="{00000002-CC90-41DF-ADAB-C9724C70ACC7}"/>
            </c:ext>
          </c:extLst>
        </c:ser>
        <c:ser>
          <c:idx val="3"/>
          <c:order val="3"/>
          <c:tx>
            <c:strRef>
              <c:f>'Adult V2'!$E$3</c:f>
              <c:strCache>
                <c:ptCount val="1"/>
                <c:pt idx="0">
                  <c:v>ALS Data</c:v>
                </c:pt>
              </c:strCache>
            </c:strRef>
          </c:tx>
          <c:spPr>
            <a:ln w="22225" cap="rnd">
              <a:solidFill>
                <a:schemeClr val="accent4"/>
              </a:solidFill>
              <a:round/>
            </a:ln>
            <a:effectLst/>
          </c:spPr>
          <c:marker>
            <c:symbol val="x"/>
            <c:size val="6"/>
            <c:spPr>
              <a:noFill/>
              <a:ln w="9525">
                <a:solidFill>
                  <a:schemeClr val="accent4"/>
                </a:solidFill>
                <a:round/>
              </a:ln>
              <a:effectLst/>
            </c:spPr>
          </c:marker>
          <c:cat>
            <c:strRef>
              <c:f>'Adult V2'!$A$4:$A$27</c:f>
              <c:strCache>
                <c:ptCount val="24"/>
                <c:pt idx="0">
                  <c:v>1997/1998</c:v>
                </c:pt>
                <c:pt idx="1">
                  <c:v>1998/1999</c:v>
                </c:pt>
                <c:pt idx="2">
                  <c:v>1999/2000</c:v>
                </c:pt>
                <c:pt idx="3">
                  <c:v>2000/2001</c:v>
                </c:pt>
                <c:pt idx="4">
                  <c:v>2001/2002</c:v>
                </c:pt>
                <c:pt idx="5">
                  <c:v>2002/2003</c:v>
                </c:pt>
                <c:pt idx="6">
                  <c:v>2003/2004</c:v>
                </c:pt>
                <c:pt idx="7">
                  <c:v>2004/2005</c:v>
                </c:pt>
                <c:pt idx="8">
                  <c:v>2005/2006</c:v>
                </c:pt>
                <c:pt idx="9">
                  <c:v>2006/2007</c:v>
                </c:pt>
                <c:pt idx="10">
                  <c:v>2007/2008</c:v>
                </c:pt>
                <c:pt idx="11">
                  <c:v>2008/2009</c:v>
                </c:pt>
                <c:pt idx="12">
                  <c:v>2009/2010</c:v>
                </c:pt>
                <c:pt idx="13">
                  <c:v>2010/2011</c:v>
                </c:pt>
                <c:pt idx="14">
                  <c:v>2011/2012</c:v>
                </c:pt>
                <c:pt idx="15">
                  <c:v>2012/2013</c:v>
                </c:pt>
                <c:pt idx="16">
                  <c:v>2013/2014</c:v>
                </c:pt>
                <c:pt idx="17">
                  <c:v>2014/2015</c:v>
                </c:pt>
                <c:pt idx="18">
                  <c:v>2015/2016</c:v>
                </c:pt>
                <c:pt idx="19">
                  <c:v>2016/2017</c:v>
                </c:pt>
                <c:pt idx="20">
                  <c:v>2017/2018</c:v>
                </c:pt>
                <c:pt idx="21">
                  <c:v>2018/2019</c:v>
                </c:pt>
                <c:pt idx="22">
                  <c:v>2019/2020</c:v>
                </c:pt>
                <c:pt idx="23">
                  <c:v>2020/2021</c:v>
                </c:pt>
              </c:strCache>
            </c:strRef>
          </c:cat>
          <c:val>
            <c:numRef>
              <c:f>'Adult V2'!$E$4:$E$27</c:f>
              <c:numCache>
                <c:formatCode>0.00</c:formatCode>
                <c:ptCount val="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66.133600000000001</c:v>
                </c:pt>
                <c:pt idx="19">
                  <c:v>66.005099999999999</c:v>
                </c:pt>
                <c:pt idx="20">
                  <c:v>66.259699999999995</c:v>
                </c:pt>
                <c:pt idx="21">
                  <c:v>67.208100000000002</c:v>
                </c:pt>
                <c:pt idx="22">
                  <c:v>66.381399999999999</c:v>
                </c:pt>
                <c:pt idx="23">
                  <c:v>65.937299999999993</c:v>
                </c:pt>
              </c:numCache>
            </c:numRef>
          </c:val>
          <c:smooth val="0"/>
          <c:extLst>
            <c:ext xmlns:c16="http://schemas.microsoft.com/office/drawing/2014/chart" uri="{C3380CC4-5D6E-409C-BE32-E72D297353CC}">
              <c16:uniqueId val="{00000003-CC90-41DF-ADAB-C9724C70ACC7}"/>
            </c:ext>
          </c:extLst>
        </c:ser>
        <c:dLbls>
          <c:showLegendKey val="0"/>
          <c:showVal val="0"/>
          <c:showCatName val="0"/>
          <c:showSerName val="0"/>
          <c:showPercent val="0"/>
          <c:showBubbleSize val="0"/>
        </c:dLbls>
        <c:marker val="1"/>
        <c:smooth val="0"/>
        <c:axId val="972712328"/>
        <c:axId val="972711672"/>
      </c:lineChart>
      <c:catAx>
        <c:axId val="972712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all" spc="120" normalizeH="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72711672"/>
        <c:crosses val="autoZero"/>
        <c:auto val="1"/>
        <c:lblAlgn val="ctr"/>
        <c:lblOffset val="100"/>
        <c:noMultiLvlLbl val="0"/>
      </c:catAx>
      <c:valAx>
        <c:axId val="972711672"/>
        <c:scaling>
          <c:orientation val="minMax"/>
        </c:scaling>
        <c:delete val="0"/>
        <c:axPos val="l"/>
        <c:title>
          <c:tx>
            <c:rich>
              <a:bodyPr rot="-5400000" spcFirstLastPara="1" vertOverflow="ellipsis" vert="horz" wrap="square" anchor="ctr" anchorCtr="1"/>
              <a:lstStyle/>
              <a:p>
                <a:pPr>
                  <a:defRPr sz="1200" b="0" i="0" u="none" strike="noStrike" kern="1200" cap="all" baseline="0">
                    <a:solidFill>
                      <a:sysClr val="windowText" lastClr="000000"/>
                    </a:solidFill>
                    <a:latin typeface="Arial" panose="020B0604020202020204" pitchFamily="34" charset="0"/>
                    <a:ea typeface="+mn-ea"/>
                    <a:cs typeface="Arial" panose="020B0604020202020204" pitchFamily="34" charset="0"/>
                  </a:defRPr>
                </a:pPr>
                <a:r>
                  <a:rPr lang="en-GB" sz="1200" b="0" i="0" baseline="0">
                    <a:solidFill>
                      <a:sysClr val="windowText" lastClr="000000"/>
                    </a:solidFill>
                    <a:effectLst/>
                    <a:latin typeface="Arial" panose="020B0604020202020204" pitchFamily="34" charset="0"/>
                    <a:cs typeface="Arial" panose="020B0604020202020204" pitchFamily="34" charset="0"/>
                  </a:rPr>
                  <a:t>Percentage of ADULTS who </a:t>
                </a:r>
                <a:r>
                  <a:rPr lang="en-GB" sz="1200" b="1" i="0" baseline="0">
                    <a:solidFill>
                      <a:sysClr val="windowText" lastClr="000000"/>
                    </a:solidFill>
                    <a:effectLst/>
                    <a:latin typeface="Arial" panose="020B0604020202020204" pitchFamily="34" charset="0"/>
                    <a:cs typeface="Arial" panose="020B0604020202020204" pitchFamily="34" charset="0"/>
                  </a:rPr>
                  <a:t>meet</a:t>
                </a:r>
                <a:r>
                  <a:rPr lang="en-GB" sz="1200" b="0" i="0" baseline="0">
                    <a:solidFill>
                      <a:sysClr val="windowText" lastClr="000000"/>
                    </a:solidFill>
                    <a:effectLst/>
                    <a:latin typeface="Arial" panose="020B0604020202020204" pitchFamily="34" charset="0"/>
                    <a:cs typeface="Arial" panose="020B0604020202020204" pitchFamily="34" charset="0"/>
                  </a:rPr>
                  <a:t> Physical Activity Guidelines (%)</a:t>
                </a:r>
                <a:endParaRPr lang="en-GB" sz="1200">
                  <a:solidFill>
                    <a:sysClr val="windowText" lastClr="000000"/>
                  </a:solidFill>
                  <a:effectLst/>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200" b="0" i="0" u="none" strike="noStrike" kern="1200" cap="all"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72712328"/>
        <c:crosses val="autoZero"/>
        <c:crossBetween val="between"/>
      </c:valAx>
      <c:spPr>
        <a:noFill/>
        <a:ln>
          <a:noFill/>
        </a:ln>
        <a:effectLst/>
      </c:spPr>
    </c:plotArea>
    <c:legend>
      <c:legendPos val="b"/>
      <c:layout>
        <c:manualLayout>
          <c:xMode val="edge"/>
          <c:yMode val="edge"/>
          <c:x val="3.1320135830478817E-2"/>
          <c:y val="0.86570009012135096"/>
          <c:w val="0.36786808428607443"/>
          <c:h val="0.1239794305533320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79764315937153"/>
          <c:y val="3.6303630363036306E-2"/>
          <c:w val="0.85628578424237611"/>
          <c:h val="0.62983160520776482"/>
        </c:manualLayout>
      </c:layout>
      <c:lineChart>
        <c:grouping val="standard"/>
        <c:varyColors val="0"/>
        <c:ser>
          <c:idx val="0"/>
          <c:order val="0"/>
          <c:tx>
            <c:strRef>
              <c:f>'Child V2'!$B$2</c:f>
              <c:strCache>
                <c:ptCount val="1"/>
                <c:pt idx="0">
                  <c:v>HSE Data (Original)</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'Child V2'!$A$3:$A$22</c:f>
              <c:strCache>
                <c:ptCount val="20"/>
                <c:pt idx="0">
                  <c:v>2002/2003</c:v>
                </c:pt>
                <c:pt idx="1">
                  <c:v>2003/2004</c:v>
                </c:pt>
                <c:pt idx="2">
                  <c:v>2004/2005</c:v>
                </c:pt>
                <c:pt idx="3">
                  <c:v>2005/2006</c:v>
                </c:pt>
                <c:pt idx="4">
                  <c:v>2006/2007</c:v>
                </c:pt>
                <c:pt idx="5">
                  <c:v>2007/2008</c:v>
                </c:pt>
                <c:pt idx="6">
                  <c:v>2008/2009</c:v>
                </c:pt>
                <c:pt idx="7">
                  <c:v>2009/2010</c:v>
                </c:pt>
                <c:pt idx="8">
                  <c:v>2010/2011</c:v>
                </c:pt>
                <c:pt idx="9">
                  <c:v>2011/2012</c:v>
                </c:pt>
                <c:pt idx="10">
                  <c:v>2012/2013</c:v>
                </c:pt>
                <c:pt idx="11">
                  <c:v>2013/2014</c:v>
                </c:pt>
                <c:pt idx="12">
                  <c:v>2014/2015</c:v>
                </c:pt>
                <c:pt idx="13">
                  <c:v>2015/2016</c:v>
                </c:pt>
                <c:pt idx="14">
                  <c:v>2016/2017</c:v>
                </c:pt>
                <c:pt idx="15">
                  <c:v>2017/2018</c:v>
                </c:pt>
                <c:pt idx="16">
                  <c:v>2018/2019</c:v>
                </c:pt>
                <c:pt idx="17">
                  <c:v>2019/2020</c:v>
                </c:pt>
                <c:pt idx="18">
                  <c:v>2020/2021</c:v>
                </c:pt>
                <c:pt idx="19">
                  <c:v>2021/2022</c:v>
                </c:pt>
              </c:strCache>
            </c:strRef>
          </c:cat>
          <c:val>
            <c:numRef>
              <c:f>'Child V2'!$B$3:$B$22</c:f>
              <c:numCache>
                <c:formatCode>General</c:formatCode>
                <c:ptCount val="20"/>
                <c:pt idx="0" formatCode="0.00">
                  <c:v>65.774043747052204</c:v>
                </c:pt>
                <c:pt idx="4" formatCode="0.00">
                  <c:v>64.989344698988106</c:v>
                </c:pt>
                <c:pt idx="5" formatCode="0.00">
                  <c:v>67.675215378880395</c:v>
                </c:pt>
              </c:numCache>
            </c:numRef>
          </c:val>
          <c:smooth val="0"/>
          <c:extLst>
            <c:ext xmlns:c16="http://schemas.microsoft.com/office/drawing/2014/chart" uri="{C3380CC4-5D6E-409C-BE32-E72D297353CC}">
              <c16:uniqueId val="{00000000-7489-4C36-BCFA-A8A88A3BB4BA}"/>
            </c:ext>
          </c:extLst>
        </c:ser>
        <c:ser>
          <c:idx val="1"/>
          <c:order val="1"/>
          <c:tx>
            <c:strRef>
              <c:f>'Child V2'!$C$2</c:f>
              <c:strCache>
                <c:ptCount val="1"/>
                <c:pt idx="0">
                  <c:v>HSE Data (Revised)</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strRef>
              <c:f>'Child V2'!$A$3:$A$22</c:f>
              <c:strCache>
                <c:ptCount val="20"/>
                <c:pt idx="0">
                  <c:v>2002/2003</c:v>
                </c:pt>
                <c:pt idx="1">
                  <c:v>2003/2004</c:v>
                </c:pt>
                <c:pt idx="2">
                  <c:v>2004/2005</c:v>
                </c:pt>
                <c:pt idx="3">
                  <c:v>2005/2006</c:v>
                </c:pt>
                <c:pt idx="4">
                  <c:v>2006/2007</c:v>
                </c:pt>
                <c:pt idx="5">
                  <c:v>2007/2008</c:v>
                </c:pt>
                <c:pt idx="6">
                  <c:v>2008/2009</c:v>
                </c:pt>
                <c:pt idx="7">
                  <c:v>2009/2010</c:v>
                </c:pt>
                <c:pt idx="8">
                  <c:v>2010/2011</c:v>
                </c:pt>
                <c:pt idx="9">
                  <c:v>2011/2012</c:v>
                </c:pt>
                <c:pt idx="10">
                  <c:v>2012/2013</c:v>
                </c:pt>
                <c:pt idx="11">
                  <c:v>2013/2014</c:v>
                </c:pt>
                <c:pt idx="12">
                  <c:v>2014/2015</c:v>
                </c:pt>
                <c:pt idx="13">
                  <c:v>2015/2016</c:v>
                </c:pt>
                <c:pt idx="14">
                  <c:v>2016/2017</c:v>
                </c:pt>
                <c:pt idx="15">
                  <c:v>2017/2018</c:v>
                </c:pt>
                <c:pt idx="16">
                  <c:v>2018/2019</c:v>
                </c:pt>
                <c:pt idx="17">
                  <c:v>2019/2020</c:v>
                </c:pt>
                <c:pt idx="18">
                  <c:v>2020/2021</c:v>
                </c:pt>
                <c:pt idx="19">
                  <c:v>2021/2022</c:v>
                </c:pt>
              </c:strCache>
            </c:strRef>
          </c:cat>
          <c:val>
            <c:numRef>
              <c:f>'Child V2'!$C$3:$C$22</c:f>
              <c:numCache>
                <c:formatCode>General</c:formatCode>
                <c:ptCount val="20"/>
                <c:pt idx="6" formatCode="0.00">
                  <c:v>23.667440396468798</c:v>
                </c:pt>
                <c:pt idx="7" formatCode="0.00">
                  <c:v>#N/A</c:v>
                </c:pt>
                <c:pt idx="8" formatCode="0.00">
                  <c:v>#N/A</c:v>
                </c:pt>
                <c:pt idx="9" formatCode="0.00">
                  <c:v>#N/A</c:v>
                </c:pt>
                <c:pt idx="10" formatCode="0.00">
                  <c:v>18.133365161020901</c:v>
                </c:pt>
                <c:pt idx="11" formatCode="0.00">
                  <c:v>#N/A</c:v>
                </c:pt>
                <c:pt idx="12" formatCode="0.00">
                  <c:v>#N/A</c:v>
                </c:pt>
                <c:pt idx="13" formatCode="0.00">
                  <c:v>21.6101465565506</c:v>
                </c:pt>
                <c:pt idx="14" formatCode="0.00">
                  <c:v>#N/A</c:v>
                </c:pt>
                <c:pt idx="15" formatCode="0.00">
                  <c:v>#N/A</c:v>
                </c:pt>
                <c:pt idx="16" formatCode="0.00">
                  <c:v>#N/A</c:v>
                </c:pt>
                <c:pt idx="17" formatCode="0.00">
                  <c:v>#N/A</c:v>
                </c:pt>
                <c:pt idx="18" formatCode="0.00">
                  <c:v>#N/A</c:v>
                </c:pt>
                <c:pt idx="19" formatCode="0.00">
                  <c:v>#N/A</c:v>
                </c:pt>
              </c:numCache>
            </c:numRef>
          </c:val>
          <c:smooth val="0"/>
          <c:extLst>
            <c:ext xmlns:c16="http://schemas.microsoft.com/office/drawing/2014/chart" uri="{C3380CC4-5D6E-409C-BE32-E72D297353CC}">
              <c16:uniqueId val="{00000001-7489-4C36-BCFA-A8A88A3BB4BA}"/>
            </c:ext>
          </c:extLst>
        </c:ser>
        <c:ser>
          <c:idx val="2"/>
          <c:order val="2"/>
          <c:tx>
            <c:strRef>
              <c:f>'Child V2'!$D$2</c:f>
              <c:strCache>
                <c:ptCount val="1"/>
                <c:pt idx="0">
                  <c:v>CYP ALS Data</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strRef>
              <c:f>'Child V2'!$A$3:$A$22</c:f>
              <c:strCache>
                <c:ptCount val="20"/>
                <c:pt idx="0">
                  <c:v>2002/2003</c:v>
                </c:pt>
                <c:pt idx="1">
                  <c:v>2003/2004</c:v>
                </c:pt>
                <c:pt idx="2">
                  <c:v>2004/2005</c:v>
                </c:pt>
                <c:pt idx="3">
                  <c:v>2005/2006</c:v>
                </c:pt>
                <c:pt idx="4">
                  <c:v>2006/2007</c:v>
                </c:pt>
                <c:pt idx="5">
                  <c:v>2007/2008</c:v>
                </c:pt>
                <c:pt idx="6">
                  <c:v>2008/2009</c:v>
                </c:pt>
                <c:pt idx="7">
                  <c:v>2009/2010</c:v>
                </c:pt>
                <c:pt idx="8">
                  <c:v>2010/2011</c:v>
                </c:pt>
                <c:pt idx="9">
                  <c:v>2011/2012</c:v>
                </c:pt>
                <c:pt idx="10">
                  <c:v>2012/2013</c:v>
                </c:pt>
                <c:pt idx="11">
                  <c:v>2013/2014</c:v>
                </c:pt>
                <c:pt idx="12">
                  <c:v>2014/2015</c:v>
                </c:pt>
                <c:pt idx="13">
                  <c:v>2015/2016</c:v>
                </c:pt>
                <c:pt idx="14">
                  <c:v>2016/2017</c:v>
                </c:pt>
                <c:pt idx="15">
                  <c:v>2017/2018</c:v>
                </c:pt>
                <c:pt idx="16">
                  <c:v>2018/2019</c:v>
                </c:pt>
                <c:pt idx="17">
                  <c:v>2019/2020</c:v>
                </c:pt>
                <c:pt idx="18">
                  <c:v>2020/2021</c:v>
                </c:pt>
                <c:pt idx="19">
                  <c:v>2021/2022</c:v>
                </c:pt>
              </c:strCache>
            </c:strRef>
          </c:cat>
          <c:val>
            <c:numRef>
              <c:f>'Child V2'!$D$3:$D$22</c:f>
              <c:numCache>
                <c:formatCode>General</c:formatCode>
                <c:ptCount val="20"/>
                <c:pt idx="6" formatCode="0.00">
                  <c:v>#N/A</c:v>
                </c:pt>
                <c:pt idx="7" formatCode="0.00">
                  <c:v>#N/A</c:v>
                </c:pt>
                <c:pt idx="8" formatCode="0.00">
                  <c:v>#N/A</c:v>
                </c:pt>
                <c:pt idx="9" formatCode="0.00">
                  <c:v>#N/A</c:v>
                </c:pt>
                <c:pt idx="10" formatCode="0.00">
                  <c:v>#N/A</c:v>
                </c:pt>
                <c:pt idx="11" formatCode="0.00">
                  <c:v>#N/A</c:v>
                </c:pt>
                <c:pt idx="12" formatCode="0.00">
                  <c:v>#N/A</c:v>
                </c:pt>
                <c:pt idx="13" formatCode="0.00">
                  <c:v>#N/A</c:v>
                </c:pt>
                <c:pt idx="14" formatCode="0.00">
                  <c:v>#N/A</c:v>
                </c:pt>
                <c:pt idx="15" formatCode="0.00">
                  <c:v>43.26</c:v>
                </c:pt>
                <c:pt idx="16" formatCode="0.00">
                  <c:v>46.81</c:v>
                </c:pt>
                <c:pt idx="17" formatCode="0.00">
                  <c:v>44.89</c:v>
                </c:pt>
                <c:pt idx="18" formatCode="0.00">
                  <c:v>44.63</c:v>
                </c:pt>
                <c:pt idx="19">
                  <c:v>47.2</c:v>
                </c:pt>
              </c:numCache>
            </c:numRef>
          </c:val>
          <c:smooth val="0"/>
          <c:extLst>
            <c:ext xmlns:c16="http://schemas.microsoft.com/office/drawing/2014/chart" uri="{C3380CC4-5D6E-409C-BE32-E72D297353CC}">
              <c16:uniqueId val="{00000002-7489-4C36-BCFA-A8A88A3BB4BA}"/>
            </c:ext>
          </c:extLst>
        </c:ser>
        <c:dLbls>
          <c:showLegendKey val="0"/>
          <c:showVal val="0"/>
          <c:showCatName val="0"/>
          <c:showSerName val="0"/>
          <c:showPercent val="0"/>
          <c:showBubbleSize val="0"/>
        </c:dLbls>
        <c:marker val="1"/>
        <c:smooth val="0"/>
        <c:axId val="997933312"/>
        <c:axId val="997938888"/>
      </c:lineChart>
      <c:catAx>
        <c:axId val="99793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all" spc="120" normalizeH="0" baseline="0">
                <a:solidFill>
                  <a:schemeClr val="tx1">
                    <a:lumMod val="65000"/>
                    <a:lumOff val="35000"/>
                  </a:schemeClr>
                </a:solidFill>
                <a:latin typeface="+mn-lt"/>
                <a:ea typeface="+mn-ea"/>
                <a:cs typeface="+mn-cs"/>
              </a:defRPr>
            </a:pPr>
            <a:endParaRPr lang="en-US"/>
          </a:p>
        </c:txPr>
        <c:crossAx val="997938888"/>
        <c:crosses val="autoZero"/>
        <c:auto val="1"/>
        <c:lblAlgn val="ctr"/>
        <c:lblOffset val="100"/>
        <c:noMultiLvlLbl val="0"/>
      </c:catAx>
      <c:valAx>
        <c:axId val="997938888"/>
        <c:scaling>
          <c:orientation val="minMax"/>
        </c:scaling>
        <c:delete val="0"/>
        <c:axPos val="l"/>
        <c:title>
          <c:tx>
            <c:rich>
              <a:bodyPr rot="-5400000" spcFirstLastPara="1" vertOverflow="ellipsis" vert="horz" wrap="square" anchor="ctr" anchorCtr="1"/>
              <a:lstStyle/>
              <a:p>
                <a:pPr>
                  <a:defRPr sz="1200" b="0" i="0" u="none" strike="noStrike" kern="1200" cap="all" baseline="0">
                    <a:solidFill>
                      <a:schemeClr val="tx1">
                        <a:lumMod val="65000"/>
                        <a:lumOff val="35000"/>
                      </a:schemeClr>
                    </a:solidFill>
                    <a:latin typeface="+mn-lt"/>
                    <a:ea typeface="+mn-ea"/>
                    <a:cs typeface="+mn-cs"/>
                  </a:defRPr>
                </a:pPr>
                <a:r>
                  <a:rPr lang="en-GB" sz="1200"/>
                  <a:t>Percentage of Children who </a:t>
                </a:r>
                <a:r>
                  <a:rPr lang="en-GB" sz="1200" b="1"/>
                  <a:t>meet</a:t>
                </a:r>
                <a:r>
                  <a:rPr lang="en-GB" sz="1200"/>
                  <a:t> Physical Activity Guidelines (%)</a:t>
                </a:r>
              </a:p>
            </c:rich>
          </c:tx>
          <c:layout>
            <c:manualLayout>
              <c:xMode val="edge"/>
              <c:yMode val="edge"/>
              <c:x val="1.9958891638756946E-2"/>
              <c:y val="3.6303690602437204E-2"/>
            </c:manualLayout>
          </c:layout>
          <c:overlay val="0"/>
          <c:spPr>
            <a:noFill/>
            <a:ln>
              <a:noFill/>
            </a:ln>
            <a:effectLst/>
          </c:spPr>
          <c:txPr>
            <a:bodyPr rot="-5400000" spcFirstLastPara="1" vertOverflow="ellipsis" vert="horz" wrap="square" anchor="ctr" anchorCtr="1"/>
            <a:lstStyle/>
            <a:p>
              <a:pPr>
                <a:defRPr sz="1200" b="0" i="0" u="none" strike="noStrike" kern="1200" cap="all"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97933312"/>
        <c:crosses val="autoZero"/>
        <c:crossBetween val="between"/>
      </c:valAx>
      <c:spPr>
        <a:noFill/>
        <a:ln>
          <a:noFill/>
        </a:ln>
        <a:effectLst/>
      </c:spPr>
    </c:plotArea>
    <c:legend>
      <c:legendPos val="b"/>
      <c:layout>
        <c:manualLayout>
          <c:xMode val="edge"/>
          <c:yMode val="edge"/>
          <c:x val="6.7476175726013998E-2"/>
          <c:y val="0.85694506036790918"/>
          <c:w val="0.22529363028679222"/>
          <c:h val="0.1153449754424261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32079453974242"/>
          <c:y val="2.8136154011305214E-2"/>
          <c:w val="0.48024316501540593"/>
          <c:h val="0.82090361161876135"/>
        </c:manualLayout>
      </c:layout>
      <c:lineChart>
        <c:grouping val="standard"/>
        <c:varyColors val="0"/>
        <c:ser>
          <c:idx val="0"/>
          <c:order val="0"/>
          <c:tx>
            <c:strRef>
              <c:f>Sheet3!$A$2</c:f>
              <c:strCache>
                <c:ptCount val="1"/>
                <c:pt idx="0">
                  <c:v>Walking for leisure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Sheet3!$B$1:$G$1</c:f>
              <c:strCache>
                <c:ptCount val="6"/>
                <c:pt idx="0">
                  <c:v>Nov 15 
to
Nov 16</c:v>
                </c:pt>
                <c:pt idx="1">
                  <c:v>Nov 16 
to
Nov 17</c:v>
                </c:pt>
                <c:pt idx="2">
                  <c:v>Nov 17 
to
Nov 18</c:v>
                </c:pt>
                <c:pt idx="3">
                  <c:v>Nov 18 
to
Nov 19</c:v>
                </c:pt>
                <c:pt idx="4">
                  <c:v>Nov 19 
to
Nov 20</c:v>
                </c:pt>
                <c:pt idx="5">
                  <c:v>Nov 20 
to
Nov 21</c:v>
                </c:pt>
              </c:strCache>
            </c:strRef>
          </c:cat>
          <c:val>
            <c:numRef>
              <c:f>Sheet3!$B$2:$G$2</c:f>
              <c:numCache>
                <c:formatCode>#,##0</c:formatCode>
                <c:ptCount val="6"/>
                <c:pt idx="0">
                  <c:v>18299800</c:v>
                </c:pt>
                <c:pt idx="1">
                  <c:v>18619800</c:v>
                </c:pt>
                <c:pt idx="2">
                  <c:v>19068700</c:v>
                </c:pt>
                <c:pt idx="3">
                  <c:v>20307300</c:v>
                </c:pt>
                <c:pt idx="4">
                  <c:v>21633300</c:v>
                </c:pt>
                <c:pt idx="5">
                  <c:v>24037500</c:v>
                </c:pt>
              </c:numCache>
            </c:numRef>
          </c:val>
          <c:smooth val="0"/>
          <c:extLst>
            <c:ext xmlns:c16="http://schemas.microsoft.com/office/drawing/2014/chart" uri="{C3380CC4-5D6E-409C-BE32-E72D297353CC}">
              <c16:uniqueId val="{00000000-2915-488D-80F1-25B133076A24}"/>
            </c:ext>
          </c:extLst>
        </c:ser>
        <c:ser>
          <c:idx val="1"/>
          <c:order val="1"/>
          <c:tx>
            <c:strRef>
              <c:f>Sheet3!$A$3</c:f>
              <c:strCache>
                <c:ptCount val="1"/>
                <c:pt idx="0">
                  <c:v>Sporting activities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Sheet3!$B$1:$G$1</c:f>
              <c:strCache>
                <c:ptCount val="6"/>
                <c:pt idx="0">
                  <c:v>Nov 15 
to
Nov 16</c:v>
                </c:pt>
                <c:pt idx="1">
                  <c:v>Nov 16 
to
Nov 17</c:v>
                </c:pt>
                <c:pt idx="2">
                  <c:v>Nov 17 
to
Nov 18</c:v>
                </c:pt>
                <c:pt idx="3">
                  <c:v>Nov 18 
to
Nov 19</c:v>
                </c:pt>
                <c:pt idx="4">
                  <c:v>Nov 19 
to
Nov 20</c:v>
                </c:pt>
                <c:pt idx="5">
                  <c:v>Nov 20 
to
Nov 21</c:v>
                </c:pt>
              </c:strCache>
            </c:strRef>
          </c:cat>
          <c:val>
            <c:numRef>
              <c:f>Sheet3!$B$3:$G$3</c:f>
              <c:numCache>
                <c:formatCode>#,##0</c:formatCode>
                <c:ptCount val="6"/>
                <c:pt idx="0">
                  <c:v>15583500</c:v>
                </c:pt>
                <c:pt idx="1">
                  <c:v>15527100</c:v>
                </c:pt>
                <c:pt idx="2">
                  <c:v>15627000</c:v>
                </c:pt>
                <c:pt idx="3">
                  <c:v>15287700</c:v>
                </c:pt>
                <c:pt idx="4">
                  <c:v>13524100</c:v>
                </c:pt>
                <c:pt idx="5">
                  <c:v>13102900</c:v>
                </c:pt>
              </c:numCache>
            </c:numRef>
          </c:val>
          <c:smooth val="0"/>
          <c:extLst>
            <c:ext xmlns:c16="http://schemas.microsoft.com/office/drawing/2014/chart" uri="{C3380CC4-5D6E-409C-BE32-E72D297353CC}">
              <c16:uniqueId val="{00000001-2915-488D-80F1-25B133076A24}"/>
            </c:ext>
          </c:extLst>
        </c:ser>
        <c:ser>
          <c:idx val="2"/>
          <c:order val="2"/>
          <c:tx>
            <c:strRef>
              <c:f>Sheet3!$A$4</c:f>
              <c:strCache>
                <c:ptCount val="1"/>
                <c:pt idx="0">
                  <c:v>Active Travel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Sheet3!$B$1:$G$1</c:f>
              <c:strCache>
                <c:ptCount val="6"/>
                <c:pt idx="0">
                  <c:v>Nov 15 
to
Nov 16</c:v>
                </c:pt>
                <c:pt idx="1">
                  <c:v>Nov 16 
to
Nov 17</c:v>
                </c:pt>
                <c:pt idx="2">
                  <c:v>Nov 17 
to
Nov 18</c:v>
                </c:pt>
                <c:pt idx="3">
                  <c:v>Nov 18 
to
Nov 19</c:v>
                </c:pt>
                <c:pt idx="4">
                  <c:v>Nov 19 
to
Nov 20</c:v>
                </c:pt>
                <c:pt idx="5">
                  <c:v>Nov 20 
to
Nov 21</c:v>
                </c:pt>
              </c:strCache>
            </c:strRef>
          </c:cat>
          <c:val>
            <c:numRef>
              <c:f>Sheet3!$B$4:$G$4</c:f>
              <c:numCache>
                <c:formatCode>#,##0</c:formatCode>
                <c:ptCount val="6"/>
                <c:pt idx="0">
                  <c:v>15898800</c:v>
                </c:pt>
                <c:pt idx="1">
                  <c:v>16232800</c:v>
                </c:pt>
                <c:pt idx="2">
                  <c:v>16541100</c:v>
                </c:pt>
                <c:pt idx="3">
                  <c:v>16946600</c:v>
                </c:pt>
                <c:pt idx="4">
                  <c:v>12603000</c:v>
                </c:pt>
                <c:pt idx="5">
                  <c:v>11936900</c:v>
                </c:pt>
              </c:numCache>
            </c:numRef>
          </c:val>
          <c:smooth val="0"/>
          <c:extLst>
            <c:ext xmlns:c16="http://schemas.microsoft.com/office/drawing/2014/chart" uri="{C3380CC4-5D6E-409C-BE32-E72D297353CC}">
              <c16:uniqueId val="{00000002-2915-488D-80F1-25B133076A24}"/>
            </c:ext>
          </c:extLst>
        </c:ser>
        <c:ser>
          <c:idx val="3"/>
          <c:order val="3"/>
          <c:tx>
            <c:strRef>
              <c:f>Sheet3!$A$5</c:f>
              <c:strCache>
                <c:ptCount val="1"/>
                <c:pt idx="0">
                  <c:v>Fitness activities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Sheet3!$B$1:$G$1</c:f>
              <c:strCache>
                <c:ptCount val="6"/>
                <c:pt idx="0">
                  <c:v>Nov 15 
to
Nov 16</c:v>
                </c:pt>
                <c:pt idx="1">
                  <c:v>Nov 16 
to
Nov 17</c:v>
                </c:pt>
                <c:pt idx="2">
                  <c:v>Nov 17 
to
Nov 18</c:v>
                </c:pt>
                <c:pt idx="3">
                  <c:v>Nov 18 
to
Nov 19</c:v>
                </c:pt>
                <c:pt idx="4">
                  <c:v>Nov 19 
to
Nov 20</c:v>
                </c:pt>
                <c:pt idx="5">
                  <c:v>Nov 20 
to
Nov 21</c:v>
                </c:pt>
              </c:strCache>
            </c:strRef>
          </c:cat>
          <c:val>
            <c:numRef>
              <c:f>Sheet3!$B$5:$G$5</c:f>
              <c:numCache>
                <c:formatCode>#,##0</c:formatCode>
                <c:ptCount val="6"/>
                <c:pt idx="1">
                  <c:v>13198400</c:v>
                </c:pt>
                <c:pt idx="2">
                  <c:v>13480800</c:v>
                </c:pt>
                <c:pt idx="3">
                  <c:v>13923200</c:v>
                </c:pt>
                <c:pt idx="4">
                  <c:v>12720400</c:v>
                </c:pt>
                <c:pt idx="5">
                  <c:v>11374600</c:v>
                </c:pt>
              </c:numCache>
            </c:numRef>
          </c:val>
          <c:smooth val="0"/>
          <c:extLst>
            <c:ext xmlns:c16="http://schemas.microsoft.com/office/drawing/2014/chart" uri="{C3380CC4-5D6E-409C-BE32-E72D297353CC}">
              <c16:uniqueId val="{00000003-2915-488D-80F1-25B133076A24}"/>
            </c:ext>
          </c:extLst>
        </c:ser>
        <c:ser>
          <c:idx val="4"/>
          <c:order val="4"/>
          <c:tx>
            <c:strRef>
              <c:f>Sheet3!$A$6</c:f>
              <c:strCache>
                <c:ptCount val="1"/>
                <c:pt idx="0">
                  <c:v>Cycling for leisure and sport</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Sheet3!$B$1:$G$1</c:f>
              <c:strCache>
                <c:ptCount val="6"/>
                <c:pt idx="0">
                  <c:v>Nov 15 
to
Nov 16</c:v>
                </c:pt>
                <c:pt idx="1">
                  <c:v>Nov 16 
to
Nov 17</c:v>
                </c:pt>
                <c:pt idx="2">
                  <c:v>Nov 17 
to
Nov 18</c:v>
                </c:pt>
                <c:pt idx="3">
                  <c:v>Nov 18 
to
Nov 19</c:v>
                </c:pt>
                <c:pt idx="4">
                  <c:v>Nov 19 
to
Nov 20</c:v>
                </c:pt>
                <c:pt idx="5">
                  <c:v>Nov 20 
to
Nov 21</c:v>
                </c:pt>
              </c:strCache>
            </c:strRef>
          </c:cat>
          <c:val>
            <c:numRef>
              <c:f>Sheet3!$B$6:$G$6</c:f>
              <c:numCache>
                <c:formatCode>#,##0</c:formatCode>
                <c:ptCount val="6"/>
                <c:pt idx="1">
                  <c:v>6352700</c:v>
                </c:pt>
                <c:pt idx="2">
                  <c:v>6096100</c:v>
                </c:pt>
                <c:pt idx="3">
                  <c:v>6047600</c:v>
                </c:pt>
                <c:pt idx="4">
                  <c:v>7263800</c:v>
                </c:pt>
                <c:pt idx="5">
                  <c:v>6479900</c:v>
                </c:pt>
              </c:numCache>
            </c:numRef>
          </c:val>
          <c:smooth val="0"/>
          <c:extLst>
            <c:ext xmlns:c16="http://schemas.microsoft.com/office/drawing/2014/chart" uri="{C3380CC4-5D6E-409C-BE32-E72D297353CC}">
              <c16:uniqueId val="{00000004-2915-488D-80F1-25B133076A24}"/>
            </c:ext>
          </c:extLst>
        </c:ser>
        <c:ser>
          <c:idx val="5"/>
          <c:order val="5"/>
          <c:tx>
            <c:strRef>
              <c:f>Sheet3!$A$7</c:f>
              <c:strCache>
                <c:ptCount val="1"/>
                <c:pt idx="0">
                  <c:v>Creative or artistic dance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Sheet3!$B$1:$G$1</c:f>
              <c:strCache>
                <c:ptCount val="6"/>
                <c:pt idx="0">
                  <c:v>Nov 15 
to
Nov 16</c:v>
                </c:pt>
                <c:pt idx="1">
                  <c:v>Nov 16 
to
Nov 17</c:v>
                </c:pt>
                <c:pt idx="2">
                  <c:v>Nov 17 
to
Nov 18</c:v>
                </c:pt>
                <c:pt idx="3">
                  <c:v>Nov 18 
to
Nov 19</c:v>
                </c:pt>
                <c:pt idx="4">
                  <c:v>Nov 19 
to
Nov 20</c:v>
                </c:pt>
                <c:pt idx="5">
                  <c:v>Nov 20 
to
Nov 21</c:v>
                </c:pt>
              </c:strCache>
            </c:strRef>
          </c:cat>
          <c:val>
            <c:numRef>
              <c:f>Sheet3!$B$7:$G$7</c:f>
              <c:numCache>
                <c:formatCode>#,##0</c:formatCode>
                <c:ptCount val="6"/>
                <c:pt idx="0">
                  <c:v>937600</c:v>
                </c:pt>
                <c:pt idx="1">
                  <c:v>929900</c:v>
                </c:pt>
                <c:pt idx="2">
                  <c:v>906200</c:v>
                </c:pt>
                <c:pt idx="3">
                  <c:v>850700</c:v>
                </c:pt>
                <c:pt idx="4">
                  <c:v>889200</c:v>
                </c:pt>
                <c:pt idx="5">
                  <c:v>737200</c:v>
                </c:pt>
              </c:numCache>
            </c:numRef>
          </c:val>
          <c:smooth val="0"/>
          <c:extLst>
            <c:ext xmlns:c16="http://schemas.microsoft.com/office/drawing/2014/chart" uri="{C3380CC4-5D6E-409C-BE32-E72D297353CC}">
              <c16:uniqueId val="{00000005-2915-488D-80F1-25B133076A24}"/>
            </c:ext>
          </c:extLst>
        </c:ser>
        <c:dLbls>
          <c:showLegendKey val="0"/>
          <c:showVal val="0"/>
          <c:showCatName val="0"/>
          <c:showSerName val="0"/>
          <c:showPercent val="0"/>
          <c:showBubbleSize val="0"/>
        </c:dLbls>
        <c:marker val="1"/>
        <c:smooth val="0"/>
        <c:axId val="787852552"/>
        <c:axId val="787850912"/>
      </c:lineChart>
      <c:catAx>
        <c:axId val="787852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defRPr sz="900" b="1" i="0" u="none" strike="noStrike" kern="1200" baseline="0">
                <a:solidFill>
                  <a:schemeClr val="tx1">
                    <a:lumMod val="65000"/>
                    <a:lumOff val="35000"/>
                  </a:schemeClr>
                </a:solidFill>
                <a:latin typeface="+mn-lt"/>
                <a:ea typeface="+mn-ea"/>
                <a:cs typeface="+mn-cs"/>
              </a:defRPr>
            </a:pPr>
            <a:endParaRPr lang="en-US"/>
          </a:p>
        </c:txPr>
        <c:crossAx val="787850912"/>
        <c:crosses val="autoZero"/>
        <c:auto val="1"/>
        <c:lblAlgn val="ctr"/>
        <c:lblOffset val="100"/>
        <c:noMultiLvlLbl val="0"/>
      </c:catAx>
      <c:valAx>
        <c:axId val="787850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GB" b="1"/>
                  <a:t>Population total</a:t>
                </a:r>
                <a:r>
                  <a:rPr lang="en-GB" b="1" baseline="0"/>
                  <a:t> of adults who have taken part in activity at least twice in the last 28 days</a:t>
                </a:r>
                <a:endParaRPr lang="en-GB" b="1"/>
              </a:p>
            </c:rich>
          </c:tx>
          <c:layout>
            <c:manualLayout>
              <c:xMode val="edge"/>
              <c:yMode val="edge"/>
              <c:x val="1.3430330162283156E-2"/>
              <c:y val="3.0704808324629608E-2"/>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78525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rot="0"/>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315_408A52BB.xml><?xml version="1.0" encoding="utf-8"?>
<p188:cmLst xmlns:a="http://schemas.openxmlformats.org/drawingml/2006/main" xmlns:r="http://schemas.openxmlformats.org/officeDocument/2006/relationships" xmlns:p188="http://schemas.microsoft.com/office/powerpoint/2018/8/main">
  <p188:cm id="{0587E8EA-8389-40C1-8153-E92163C0520F}" authorId="{78774CA9-FC80-2AC6-C777-3866F26AC083}" status="resolved" created="2023-03-28T12:20:01.526" complete="100000">
    <ac:deMkLst xmlns:ac="http://schemas.microsoft.com/office/drawing/2013/main/command">
      <pc:docMk xmlns:pc="http://schemas.microsoft.com/office/powerpoint/2013/main/command"/>
      <pc:sldMk xmlns:pc="http://schemas.microsoft.com/office/powerpoint/2013/main/command" cId="2998450016" sldId="765"/>
      <ac:spMk id="5" creationId="{1CC573A9-B534-49B4-9782-52FE386BFF42}"/>
    </ac:deMkLst>
    <p188:replyLst>
      <p188:reply id="{BF4AF5B4-0593-4BD9-A566-CFFAB2CC8901}" authorId="{AC91A9CD-B7C9-80CF-8A68-2F722BCC050E}" created="2023-03-28T12:22:16.142">
        <p188:txBody>
          <a:bodyPr/>
          <a:lstStyle/>
          <a:p>
            <a:r>
              <a:rPr lang="en-GB"/>
              <a:t>good idea</a:t>
            </a:r>
          </a:p>
        </p188:txBody>
      </p188:reply>
    </p188:replyLst>
    <p188:txBody>
      <a:bodyPr/>
      <a:lstStyle/>
      <a:p>
        <a:r>
          <a:rPr lang="en-GB"/>
          <a:t>[@Stevenson, Juliet] we decided to switch this out to the we are undefeatable example as we think helpful to show different target groups for campaigns</a:t>
        </a:r>
      </a:p>
    </p188:txBody>
  </p188:cm>
</p188:cmLst>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6F0110-DC93-4783-80BA-D5268D6F1A2D}" type="doc">
      <dgm:prSet loTypeId="urn:microsoft.com/office/officeart/2005/8/layout/hierarchy3" loCatId="list" qsTypeId="urn:microsoft.com/office/officeart/2005/8/quickstyle/simple1" qsCatId="simple" csTypeId="urn:microsoft.com/office/officeart/2005/8/colors/accent0_1" csCatId="mainScheme" phldr="1"/>
      <dgm:spPr/>
      <dgm:t>
        <a:bodyPr/>
        <a:lstStyle/>
        <a:p>
          <a:endParaRPr lang="en-GB"/>
        </a:p>
      </dgm:t>
    </dgm:pt>
    <dgm:pt modelId="{AAADDC3A-28C4-45DD-9916-CC2AAD4A6AEF}">
      <dgm:prSet phldrT="[Text]"/>
      <dgm:spPr>
        <a:solidFill>
          <a:schemeClr val="bg2"/>
        </a:solidFill>
      </dgm:spPr>
      <dgm:t>
        <a:bodyPr/>
        <a:lstStyle/>
        <a:p>
          <a:pPr algn="ctr"/>
          <a:r>
            <a:rPr lang="en-GB" b="1"/>
            <a:t>People from more deprived socio-economic backgrounds</a:t>
          </a:r>
        </a:p>
      </dgm:t>
    </dgm:pt>
    <dgm:pt modelId="{7C83E66E-5D88-457C-93D8-99F6D320DBD5}" type="parTrans" cxnId="{17302B6B-F363-4F77-8DBA-339E3D06C4EE}">
      <dgm:prSet/>
      <dgm:spPr/>
      <dgm:t>
        <a:bodyPr/>
        <a:lstStyle/>
        <a:p>
          <a:pPr algn="ctr"/>
          <a:endParaRPr lang="en-GB"/>
        </a:p>
      </dgm:t>
    </dgm:pt>
    <dgm:pt modelId="{54172BC4-D21A-4938-B50D-803E9809E039}" type="sibTrans" cxnId="{17302B6B-F363-4F77-8DBA-339E3D06C4EE}">
      <dgm:prSet/>
      <dgm:spPr/>
      <dgm:t>
        <a:bodyPr/>
        <a:lstStyle/>
        <a:p>
          <a:pPr algn="ctr"/>
          <a:endParaRPr lang="en-GB"/>
        </a:p>
      </dgm:t>
    </dgm:pt>
    <dgm:pt modelId="{B56DD1EA-DB09-4340-9BF9-2F8A60FACE94}">
      <dgm:prSet phldrT="[Text]"/>
      <dgm:spPr>
        <a:solidFill>
          <a:schemeClr val="accent4">
            <a:lumMod val="60000"/>
            <a:lumOff val="40000"/>
            <a:alpha val="90000"/>
          </a:schemeClr>
        </a:solidFill>
      </dgm:spPr>
      <dgm:t>
        <a:bodyPr/>
        <a:lstStyle/>
        <a:p>
          <a:pPr algn="ctr"/>
          <a:r>
            <a:rPr lang="en-GB"/>
            <a:t>Lack of confidence</a:t>
          </a:r>
        </a:p>
      </dgm:t>
    </dgm:pt>
    <dgm:pt modelId="{5DA55AB6-0D17-4F91-AA80-96A50C20E946}" type="parTrans" cxnId="{497DEE58-27C3-4025-83D6-4023C0B74184}">
      <dgm:prSet/>
      <dgm:spPr/>
      <dgm:t>
        <a:bodyPr/>
        <a:lstStyle/>
        <a:p>
          <a:pPr algn="ctr"/>
          <a:endParaRPr lang="en-GB"/>
        </a:p>
      </dgm:t>
    </dgm:pt>
    <dgm:pt modelId="{A79EAB97-2CFD-4960-8421-1EEBD4CDCE3F}" type="sibTrans" cxnId="{497DEE58-27C3-4025-83D6-4023C0B74184}">
      <dgm:prSet/>
      <dgm:spPr/>
      <dgm:t>
        <a:bodyPr/>
        <a:lstStyle/>
        <a:p>
          <a:pPr algn="ctr"/>
          <a:endParaRPr lang="en-GB"/>
        </a:p>
      </dgm:t>
    </dgm:pt>
    <dgm:pt modelId="{1BBB26EA-3E37-43EB-89FC-F45ABFDAA7F6}">
      <dgm:prSet phldrT="[Text]"/>
      <dgm:spPr>
        <a:solidFill>
          <a:schemeClr val="bg2"/>
        </a:solidFill>
      </dgm:spPr>
      <dgm:t>
        <a:bodyPr/>
        <a:lstStyle/>
        <a:p>
          <a:pPr algn="ctr"/>
          <a:r>
            <a:rPr lang="en-GB" b="1"/>
            <a:t>People from ethnic minorities</a:t>
          </a:r>
        </a:p>
      </dgm:t>
    </dgm:pt>
    <dgm:pt modelId="{AFD3EF2C-C41B-4C29-AE29-EBABE28CA63E}" type="parTrans" cxnId="{CBEE31AA-2A3C-4E79-A1FF-B0BCEF290794}">
      <dgm:prSet/>
      <dgm:spPr/>
      <dgm:t>
        <a:bodyPr/>
        <a:lstStyle/>
        <a:p>
          <a:pPr algn="ctr"/>
          <a:endParaRPr lang="en-GB"/>
        </a:p>
      </dgm:t>
    </dgm:pt>
    <dgm:pt modelId="{E7610926-4552-4431-ACC3-EBB03156247B}" type="sibTrans" cxnId="{CBEE31AA-2A3C-4E79-A1FF-B0BCEF290794}">
      <dgm:prSet/>
      <dgm:spPr/>
      <dgm:t>
        <a:bodyPr/>
        <a:lstStyle/>
        <a:p>
          <a:pPr algn="ctr"/>
          <a:endParaRPr lang="en-GB"/>
        </a:p>
      </dgm:t>
    </dgm:pt>
    <dgm:pt modelId="{041DE128-68FF-477A-86A0-600FEBECF15C}">
      <dgm:prSet phldrT="[Text]"/>
      <dgm:spPr>
        <a:solidFill>
          <a:schemeClr val="accent2">
            <a:lumMod val="60000"/>
            <a:lumOff val="40000"/>
            <a:alpha val="90000"/>
          </a:schemeClr>
        </a:solidFill>
      </dgm:spPr>
      <dgm:t>
        <a:bodyPr/>
        <a:lstStyle/>
        <a:p>
          <a:pPr algn="ctr" rtl="0"/>
          <a:r>
            <a:rPr lang="en-GB"/>
            <a:t>Cost</a:t>
          </a:r>
          <a:r>
            <a:rPr lang="en-GB">
              <a:latin typeface="Arial" panose="020B0604020202020204"/>
            </a:rPr>
            <a:t> </a:t>
          </a:r>
        </a:p>
      </dgm:t>
    </dgm:pt>
    <dgm:pt modelId="{4134A71F-39C4-407F-BF34-CD9892CFDC2A}" type="parTrans" cxnId="{B9C1A989-4E2F-45B3-8331-1A0320D2B66F}">
      <dgm:prSet/>
      <dgm:spPr/>
      <dgm:t>
        <a:bodyPr/>
        <a:lstStyle/>
        <a:p>
          <a:pPr algn="ctr"/>
          <a:endParaRPr lang="en-GB"/>
        </a:p>
      </dgm:t>
    </dgm:pt>
    <dgm:pt modelId="{A3E52857-E5F0-4B68-99F5-29BFEB813EF3}" type="sibTrans" cxnId="{B9C1A989-4E2F-45B3-8331-1A0320D2B66F}">
      <dgm:prSet/>
      <dgm:spPr/>
      <dgm:t>
        <a:bodyPr/>
        <a:lstStyle/>
        <a:p>
          <a:pPr algn="ctr"/>
          <a:endParaRPr lang="en-GB"/>
        </a:p>
      </dgm:t>
    </dgm:pt>
    <dgm:pt modelId="{1006ECFD-7487-423B-8F5F-B8FE4B61A55D}">
      <dgm:prSet phldrT="[Text]"/>
      <dgm:spPr>
        <a:solidFill>
          <a:schemeClr val="accent5">
            <a:lumMod val="60000"/>
            <a:lumOff val="40000"/>
            <a:alpha val="90000"/>
          </a:schemeClr>
        </a:solidFill>
      </dgm:spPr>
      <dgm:t>
        <a:bodyPr/>
        <a:lstStyle/>
        <a:p>
          <a:pPr algn="ctr"/>
          <a:r>
            <a:rPr lang="en-GB"/>
            <a:t>Time</a:t>
          </a:r>
        </a:p>
      </dgm:t>
    </dgm:pt>
    <dgm:pt modelId="{934D0410-D060-4833-98CE-8661C2815A6F}" type="parTrans" cxnId="{9AE969C1-2C59-43BE-9A6F-F1AFF962979C}">
      <dgm:prSet/>
      <dgm:spPr/>
      <dgm:t>
        <a:bodyPr/>
        <a:lstStyle/>
        <a:p>
          <a:pPr algn="ctr"/>
          <a:endParaRPr lang="en-GB"/>
        </a:p>
      </dgm:t>
    </dgm:pt>
    <dgm:pt modelId="{51279B53-3EA1-412C-B7BE-A05D3F84A1BA}" type="sibTrans" cxnId="{9AE969C1-2C59-43BE-9A6F-F1AFF962979C}">
      <dgm:prSet/>
      <dgm:spPr/>
      <dgm:t>
        <a:bodyPr/>
        <a:lstStyle/>
        <a:p>
          <a:pPr algn="ctr"/>
          <a:endParaRPr lang="en-GB"/>
        </a:p>
      </dgm:t>
    </dgm:pt>
    <dgm:pt modelId="{3913B632-C464-4DD2-BE3C-F9DA9736C1F2}">
      <dgm:prSet phldrT="[Text]"/>
      <dgm:spPr>
        <a:solidFill>
          <a:schemeClr val="accent5">
            <a:lumMod val="60000"/>
            <a:lumOff val="40000"/>
            <a:alpha val="90000"/>
          </a:schemeClr>
        </a:solidFill>
      </dgm:spPr>
      <dgm:t>
        <a:bodyPr/>
        <a:lstStyle/>
        <a:p>
          <a:pPr algn="ctr"/>
          <a:r>
            <a:rPr lang="en-GB" strike="noStrike"/>
            <a:t>Lack of culturally appropriate facilities</a:t>
          </a:r>
        </a:p>
      </dgm:t>
    </dgm:pt>
    <dgm:pt modelId="{44084B01-B2E2-495E-8EE8-82FA059C4A94}" type="parTrans" cxnId="{15F2B4F4-3AB8-4289-A6A5-6E59EED2E9CE}">
      <dgm:prSet/>
      <dgm:spPr/>
      <dgm:t>
        <a:bodyPr/>
        <a:lstStyle/>
        <a:p>
          <a:pPr algn="ctr"/>
          <a:endParaRPr lang="en-GB"/>
        </a:p>
      </dgm:t>
    </dgm:pt>
    <dgm:pt modelId="{A34857A6-02D0-46B9-9DAF-9F8DE718D683}" type="sibTrans" cxnId="{15F2B4F4-3AB8-4289-A6A5-6E59EED2E9CE}">
      <dgm:prSet/>
      <dgm:spPr/>
      <dgm:t>
        <a:bodyPr/>
        <a:lstStyle/>
        <a:p>
          <a:pPr algn="ctr"/>
          <a:endParaRPr lang="en-GB"/>
        </a:p>
      </dgm:t>
    </dgm:pt>
    <dgm:pt modelId="{2A17E8A9-908F-4DD2-A525-2FC4DD323D74}">
      <dgm:prSet phldrT="[Text]"/>
      <dgm:spPr>
        <a:solidFill>
          <a:schemeClr val="accent5">
            <a:lumMod val="60000"/>
            <a:lumOff val="40000"/>
            <a:alpha val="90000"/>
          </a:schemeClr>
        </a:solidFill>
      </dgm:spPr>
      <dgm:t>
        <a:bodyPr/>
        <a:lstStyle/>
        <a:p>
          <a:pPr algn="ctr"/>
          <a:r>
            <a:rPr lang="en-GB"/>
            <a:t>Lack of role models and family/community support</a:t>
          </a:r>
        </a:p>
      </dgm:t>
    </dgm:pt>
    <dgm:pt modelId="{10348987-5D36-4915-93A5-2A08E5A42217}" type="parTrans" cxnId="{1539F543-E4D5-4D8F-924F-CD95FB1EFD89}">
      <dgm:prSet/>
      <dgm:spPr/>
      <dgm:t>
        <a:bodyPr/>
        <a:lstStyle/>
        <a:p>
          <a:pPr algn="ctr"/>
          <a:endParaRPr lang="en-GB"/>
        </a:p>
      </dgm:t>
    </dgm:pt>
    <dgm:pt modelId="{457E2607-CADD-4C37-BDA2-44E57D29ADFA}" type="sibTrans" cxnId="{1539F543-E4D5-4D8F-924F-CD95FB1EFD89}">
      <dgm:prSet/>
      <dgm:spPr/>
      <dgm:t>
        <a:bodyPr/>
        <a:lstStyle/>
        <a:p>
          <a:pPr algn="ctr"/>
          <a:endParaRPr lang="en-GB"/>
        </a:p>
      </dgm:t>
    </dgm:pt>
    <dgm:pt modelId="{77AC42E2-127A-4A4E-87EA-0332E1238AFA}">
      <dgm:prSet phldrT="[Text]"/>
      <dgm:spPr>
        <a:solidFill>
          <a:schemeClr val="bg2"/>
        </a:solidFill>
      </dgm:spPr>
      <dgm:t>
        <a:bodyPr/>
        <a:lstStyle/>
        <a:p>
          <a:pPr algn="ctr"/>
          <a:r>
            <a:rPr lang="en-GB" b="1"/>
            <a:t>People with disabilities</a:t>
          </a:r>
        </a:p>
      </dgm:t>
    </dgm:pt>
    <dgm:pt modelId="{D0A1A761-ABCD-49E0-9C54-77538DAECACD}" type="parTrans" cxnId="{F22CA6B8-1B0E-44FC-B7F9-CF7A3E74BBAF}">
      <dgm:prSet/>
      <dgm:spPr/>
      <dgm:t>
        <a:bodyPr/>
        <a:lstStyle/>
        <a:p>
          <a:pPr algn="ctr"/>
          <a:endParaRPr lang="en-GB"/>
        </a:p>
      </dgm:t>
    </dgm:pt>
    <dgm:pt modelId="{C8975B6B-B218-48E0-9AC9-6E43980DA891}" type="sibTrans" cxnId="{F22CA6B8-1B0E-44FC-B7F9-CF7A3E74BBAF}">
      <dgm:prSet/>
      <dgm:spPr/>
      <dgm:t>
        <a:bodyPr/>
        <a:lstStyle/>
        <a:p>
          <a:pPr algn="ctr"/>
          <a:endParaRPr lang="en-GB"/>
        </a:p>
      </dgm:t>
    </dgm:pt>
    <dgm:pt modelId="{DA390C41-DB28-40C8-A127-4E26C4EDCFE8}">
      <dgm:prSet phldrT="[Text]">
        <dgm:style>
          <a:lnRef idx="2">
            <a:schemeClr val="accent1">
              <a:shade val="50000"/>
            </a:schemeClr>
          </a:lnRef>
          <a:fillRef idx="1">
            <a:schemeClr val="accent1"/>
          </a:fillRef>
          <a:effectRef idx="0">
            <a:schemeClr val="accent1"/>
          </a:effectRef>
          <a:fontRef idx="minor">
            <a:schemeClr val="lt1"/>
          </a:fontRef>
        </dgm:style>
      </dgm:prSet>
      <dgm:spPr>
        <a:solidFill>
          <a:schemeClr val="accent4">
            <a:lumMod val="60000"/>
            <a:lumOff val="40000"/>
          </a:schemeClr>
        </a:solidFill>
        <a:ln>
          <a:solidFill>
            <a:schemeClr val="tx1"/>
          </a:solidFill>
        </a:ln>
      </dgm:spPr>
      <dgm:t>
        <a:bodyPr/>
        <a:lstStyle/>
        <a:p>
          <a:pPr algn="ctr" rtl="0"/>
          <a:r>
            <a:rPr lang="en-GB"/>
            <a:t>Health/ impairment</a:t>
          </a:r>
          <a:r>
            <a:rPr lang="en-GB">
              <a:latin typeface="Arial" panose="020B0604020202020204"/>
            </a:rPr>
            <a:t> </a:t>
          </a:r>
          <a:endParaRPr lang="en-GB"/>
        </a:p>
      </dgm:t>
    </dgm:pt>
    <dgm:pt modelId="{2E5CD6D1-CF77-41F1-852E-B6A21E8345B9}" type="parTrans" cxnId="{E5457EAF-0852-42FD-9DD9-58153A275CB4}">
      <dgm:prSet/>
      <dgm:spPr/>
      <dgm:t>
        <a:bodyPr/>
        <a:lstStyle/>
        <a:p>
          <a:pPr algn="ctr"/>
          <a:endParaRPr lang="en-GB"/>
        </a:p>
      </dgm:t>
    </dgm:pt>
    <dgm:pt modelId="{8E8FB3DA-4BA3-43F6-AFF4-0774FEA61B23}" type="sibTrans" cxnId="{E5457EAF-0852-42FD-9DD9-58153A275CB4}">
      <dgm:prSet/>
      <dgm:spPr/>
      <dgm:t>
        <a:bodyPr/>
        <a:lstStyle/>
        <a:p>
          <a:pPr algn="ctr"/>
          <a:endParaRPr lang="en-GB"/>
        </a:p>
      </dgm:t>
    </dgm:pt>
    <dgm:pt modelId="{DC9BE8AC-DE16-4517-954A-C27E1A036DAF}">
      <dgm:prSet phldrT="[Text]">
        <dgm:style>
          <a:lnRef idx="2">
            <a:schemeClr val="accent1">
              <a:shade val="50000"/>
            </a:schemeClr>
          </a:lnRef>
          <a:fillRef idx="1">
            <a:schemeClr val="accent1"/>
          </a:fillRef>
          <a:effectRef idx="0">
            <a:schemeClr val="accent1"/>
          </a:effectRef>
          <a:fontRef idx="minor">
            <a:schemeClr val="lt1"/>
          </a:fontRef>
        </dgm:style>
      </dgm:prSet>
      <dgm:spPr>
        <a:solidFill>
          <a:schemeClr val="accent4">
            <a:lumMod val="60000"/>
            <a:lumOff val="40000"/>
          </a:schemeClr>
        </a:solidFill>
        <a:ln>
          <a:solidFill>
            <a:schemeClr val="tx1"/>
          </a:solidFill>
        </a:ln>
      </dgm:spPr>
      <dgm:t>
        <a:bodyPr/>
        <a:lstStyle/>
        <a:p>
          <a:pPr algn="ctr"/>
          <a:r>
            <a:rPr lang="en-GB"/>
            <a:t>Lack of confidence and motivation</a:t>
          </a:r>
        </a:p>
      </dgm:t>
    </dgm:pt>
    <dgm:pt modelId="{A3BFFB1F-44CB-46A2-8FCA-B48135C0B6D7}" type="parTrans" cxnId="{F2683785-C133-4E9E-BCC8-25468270F1B4}">
      <dgm:prSet/>
      <dgm:spPr/>
      <dgm:t>
        <a:bodyPr/>
        <a:lstStyle/>
        <a:p>
          <a:pPr algn="ctr"/>
          <a:endParaRPr lang="en-GB"/>
        </a:p>
      </dgm:t>
    </dgm:pt>
    <dgm:pt modelId="{3ACDC574-C685-41CF-A7E1-E15E7D1EE822}" type="sibTrans" cxnId="{F2683785-C133-4E9E-BCC8-25468270F1B4}">
      <dgm:prSet/>
      <dgm:spPr/>
      <dgm:t>
        <a:bodyPr/>
        <a:lstStyle/>
        <a:p>
          <a:pPr algn="ctr"/>
          <a:endParaRPr lang="en-GB"/>
        </a:p>
      </dgm:t>
    </dgm:pt>
    <dgm:pt modelId="{C169D13B-7421-4019-B361-7DFD141145B8}">
      <dgm:prSet phldrT="[Text]"/>
      <dgm:spPr>
        <a:solidFill>
          <a:schemeClr val="accent3">
            <a:lumMod val="60000"/>
            <a:lumOff val="40000"/>
            <a:alpha val="90000"/>
          </a:schemeClr>
        </a:solidFill>
      </dgm:spPr>
      <dgm:t>
        <a:bodyPr/>
        <a:lstStyle/>
        <a:p>
          <a:pPr algn="ctr"/>
          <a:r>
            <a:rPr lang="en-GB"/>
            <a:t>Behaviour/ attitude of others</a:t>
          </a:r>
        </a:p>
      </dgm:t>
    </dgm:pt>
    <dgm:pt modelId="{0C4E324F-6052-4463-B381-827E65C655AA}" type="parTrans" cxnId="{31544E07-5027-464D-8C2C-07F59E42AB01}">
      <dgm:prSet/>
      <dgm:spPr/>
      <dgm:t>
        <a:bodyPr/>
        <a:lstStyle/>
        <a:p>
          <a:pPr algn="ctr"/>
          <a:endParaRPr lang="en-GB"/>
        </a:p>
      </dgm:t>
    </dgm:pt>
    <dgm:pt modelId="{F3D3BAAB-0388-400F-B077-911B6C053D40}" type="sibTrans" cxnId="{31544E07-5027-464D-8C2C-07F59E42AB01}">
      <dgm:prSet/>
      <dgm:spPr/>
      <dgm:t>
        <a:bodyPr/>
        <a:lstStyle/>
        <a:p>
          <a:pPr algn="ctr"/>
          <a:endParaRPr lang="en-GB"/>
        </a:p>
      </dgm:t>
    </dgm:pt>
    <dgm:pt modelId="{C59C0E90-DE0B-411D-ACAB-7518E58E510C}">
      <dgm:prSet phldrT="[Text]"/>
      <dgm:spPr>
        <a:solidFill>
          <a:schemeClr val="bg2"/>
        </a:solidFill>
      </dgm:spPr>
      <dgm:t>
        <a:bodyPr/>
        <a:lstStyle/>
        <a:p>
          <a:pPr algn="ctr"/>
          <a:r>
            <a:rPr lang="en-GB" b="1"/>
            <a:t>People with long term conditions</a:t>
          </a:r>
        </a:p>
      </dgm:t>
    </dgm:pt>
    <dgm:pt modelId="{27C203E8-4161-4BE7-849D-9F78FBDF4C6D}" type="parTrans" cxnId="{1CF424FB-4F9D-4266-9788-598BD231479D}">
      <dgm:prSet/>
      <dgm:spPr/>
      <dgm:t>
        <a:bodyPr/>
        <a:lstStyle/>
        <a:p>
          <a:pPr algn="ctr"/>
          <a:endParaRPr lang="en-GB"/>
        </a:p>
      </dgm:t>
    </dgm:pt>
    <dgm:pt modelId="{FE3323B9-FC89-44D5-8F83-29F6C11F40F9}" type="sibTrans" cxnId="{1CF424FB-4F9D-4266-9788-598BD231479D}">
      <dgm:prSet/>
      <dgm:spPr/>
      <dgm:t>
        <a:bodyPr/>
        <a:lstStyle/>
        <a:p>
          <a:pPr algn="ctr"/>
          <a:endParaRPr lang="en-GB"/>
        </a:p>
      </dgm:t>
    </dgm:pt>
    <dgm:pt modelId="{1D6B4DE2-5A1D-40A2-92AD-75398EFDB527}">
      <dgm:prSet phldrT="[Text]">
        <dgm:style>
          <a:lnRef idx="2">
            <a:schemeClr val="accent1">
              <a:shade val="50000"/>
            </a:schemeClr>
          </a:lnRef>
          <a:fillRef idx="1">
            <a:schemeClr val="accent1"/>
          </a:fillRef>
          <a:effectRef idx="0">
            <a:schemeClr val="accent1"/>
          </a:effectRef>
          <a:fontRef idx="minor">
            <a:schemeClr val="lt1"/>
          </a:fontRef>
        </dgm:style>
      </dgm:prSet>
      <dgm:spPr>
        <a:solidFill>
          <a:schemeClr val="accent4">
            <a:lumMod val="60000"/>
            <a:lumOff val="40000"/>
          </a:schemeClr>
        </a:solidFill>
        <a:ln>
          <a:solidFill>
            <a:schemeClr val="tx1"/>
          </a:solidFill>
        </a:ln>
      </dgm:spPr>
      <dgm:t>
        <a:bodyPr/>
        <a:lstStyle/>
        <a:p>
          <a:pPr algn="ctr" rtl="0"/>
          <a:r>
            <a:rPr lang="en-GB"/>
            <a:t>Pain &amp;</a:t>
          </a:r>
          <a:r>
            <a:rPr lang="en-GB">
              <a:latin typeface="Arial" panose="020B0604020202020204"/>
            </a:rPr>
            <a:t> lack</a:t>
          </a:r>
          <a:r>
            <a:rPr lang="en-GB"/>
            <a:t> of energy</a:t>
          </a:r>
        </a:p>
      </dgm:t>
    </dgm:pt>
    <dgm:pt modelId="{4CD604FF-72EB-4D7F-8023-1E72EFF39B68}" type="parTrans" cxnId="{91EBAC4B-0646-4906-8BBD-179A13EB8C47}">
      <dgm:prSet/>
      <dgm:spPr/>
      <dgm:t>
        <a:bodyPr/>
        <a:lstStyle/>
        <a:p>
          <a:pPr algn="ctr"/>
          <a:endParaRPr lang="en-GB"/>
        </a:p>
      </dgm:t>
    </dgm:pt>
    <dgm:pt modelId="{D968A07A-F7EA-4D9B-8DF7-D0502F69361F}" type="sibTrans" cxnId="{91EBAC4B-0646-4906-8BBD-179A13EB8C47}">
      <dgm:prSet/>
      <dgm:spPr/>
      <dgm:t>
        <a:bodyPr/>
        <a:lstStyle/>
        <a:p>
          <a:pPr algn="ctr"/>
          <a:endParaRPr lang="en-GB"/>
        </a:p>
      </dgm:t>
    </dgm:pt>
    <dgm:pt modelId="{E22B6178-83E7-4C46-9C22-C2A3650D976E}">
      <dgm:prSet phldrT="[Text]">
        <dgm:style>
          <a:lnRef idx="2">
            <a:schemeClr val="accent1">
              <a:shade val="50000"/>
            </a:schemeClr>
          </a:lnRef>
          <a:fillRef idx="1">
            <a:schemeClr val="accent1"/>
          </a:fillRef>
          <a:effectRef idx="0">
            <a:schemeClr val="accent1"/>
          </a:effectRef>
          <a:fontRef idx="minor">
            <a:schemeClr val="lt1"/>
          </a:fontRef>
        </dgm:style>
      </dgm:prSet>
      <dgm:spPr>
        <a:solidFill>
          <a:schemeClr val="accent4">
            <a:lumMod val="60000"/>
            <a:lumOff val="40000"/>
          </a:schemeClr>
        </a:solidFill>
        <a:ln>
          <a:solidFill>
            <a:schemeClr val="tx1"/>
          </a:solidFill>
        </a:ln>
      </dgm:spPr>
      <dgm:t>
        <a:bodyPr/>
        <a:lstStyle/>
        <a:p>
          <a:pPr algn="ctr"/>
          <a:r>
            <a:rPr lang="en-GB"/>
            <a:t>Concern physical activity will worsen condition</a:t>
          </a:r>
        </a:p>
      </dgm:t>
    </dgm:pt>
    <dgm:pt modelId="{F493975D-7EEF-47CD-9B7A-E91079348839}" type="parTrans" cxnId="{07F32168-8A45-47FF-97D5-ED8D5D14B029}">
      <dgm:prSet/>
      <dgm:spPr/>
      <dgm:t>
        <a:bodyPr/>
        <a:lstStyle/>
        <a:p>
          <a:pPr algn="ctr"/>
          <a:endParaRPr lang="en-GB"/>
        </a:p>
      </dgm:t>
    </dgm:pt>
    <dgm:pt modelId="{0A672FF5-E4F6-41F5-BEAC-318D9A175F25}" type="sibTrans" cxnId="{07F32168-8A45-47FF-97D5-ED8D5D14B029}">
      <dgm:prSet/>
      <dgm:spPr/>
      <dgm:t>
        <a:bodyPr/>
        <a:lstStyle/>
        <a:p>
          <a:pPr algn="ctr"/>
          <a:endParaRPr lang="en-GB"/>
        </a:p>
      </dgm:t>
    </dgm:pt>
    <dgm:pt modelId="{B5E60BA5-554B-41B5-B86C-E091D5EE98FE}">
      <dgm:prSet phldrT="[Text]"/>
      <dgm:spPr>
        <a:solidFill>
          <a:schemeClr val="accent3">
            <a:lumMod val="60000"/>
            <a:lumOff val="40000"/>
            <a:alpha val="90000"/>
          </a:schemeClr>
        </a:solidFill>
      </dgm:spPr>
      <dgm:t>
        <a:bodyPr/>
        <a:lstStyle/>
        <a:p>
          <a:pPr algn="ctr"/>
          <a:r>
            <a:rPr lang="en-GB"/>
            <a:t>Awareness of where to go</a:t>
          </a:r>
        </a:p>
      </dgm:t>
    </dgm:pt>
    <dgm:pt modelId="{802EC3AC-CC77-49B4-8129-28D5559011FB}" type="parTrans" cxnId="{A1B1259D-CEC2-4F93-8D33-522C4CD6CD4F}">
      <dgm:prSet/>
      <dgm:spPr/>
      <dgm:t>
        <a:bodyPr/>
        <a:lstStyle/>
        <a:p>
          <a:pPr algn="ctr"/>
          <a:endParaRPr lang="en-GB"/>
        </a:p>
      </dgm:t>
    </dgm:pt>
    <dgm:pt modelId="{47006EA7-7E6C-41AF-9199-FA0431E98EE0}" type="sibTrans" cxnId="{A1B1259D-CEC2-4F93-8D33-522C4CD6CD4F}">
      <dgm:prSet/>
      <dgm:spPr/>
      <dgm:t>
        <a:bodyPr/>
        <a:lstStyle/>
        <a:p>
          <a:pPr algn="ctr"/>
          <a:endParaRPr lang="en-GB"/>
        </a:p>
      </dgm:t>
    </dgm:pt>
    <dgm:pt modelId="{4FF4859D-DA9A-409B-B15D-BFB640A396D6}">
      <dgm:prSet phldrT="[Text]"/>
      <dgm:spPr>
        <a:solidFill>
          <a:schemeClr val="bg2"/>
        </a:solidFill>
      </dgm:spPr>
      <dgm:t>
        <a:bodyPr/>
        <a:lstStyle/>
        <a:p>
          <a:pPr algn="ctr"/>
          <a:r>
            <a:rPr lang="en-GB" b="1"/>
            <a:t>Older people</a:t>
          </a:r>
        </a:p>
      </dgm:t>
    </dgm:pt>
    <dgm:pt modelId="{4641307F-85F2-4584-B3AF-BF9DFE44A43A}" type="parTrans" cxnId="{DEA14F5E-B9EF-4BE3-BA4D-FD20CBB8D17F}">
      <dgm:prSet/>
      <dgm:spPr/>
      <dgm:t>
        <a:bodyPr/>
        <a:lstStyle/>
        <a:p>
          <a:pPr algn="ctr"/>
          <a:endParaRPr lang="en-GB"/>
        </a:p>
      </dgm:t>
    </dgm:pt>
    <dgm:pt modelId="{0F80B96D-21B3-4C11-9489-E8791E675760}" type="sibTrans" cxnId="{DEA14F5E-B9EF-4BE3-BA4D-FD20CBB8D17F}">
      <dgm:prSet/>
      <dgm:spPr/>
      <dgm:t>
        <a:bodyPr/>
        <a:lstStyle/>
        <a:p>
          <a:pPr algn="ctr"/>
          <a:endParaRPr lang="en-GB"/>
        </a:p>
      </dgm:t>
    </dgm:pt>
    <dgm:pt modelId="{58C47825-85EF-4FD9-91A0-0293B1BDE724}">
      <dgm:prSet phldrT="[Text]"/>
      <dgm:spPr>
        <a:solidFill>
          <a:schemeClr val="accent5">
            <a:lumMod val="60000"/>
            <a:lumOff val="40000"/>
            <a:alpha val="90000"/>
          </a:schemeClr>
        </a:solidFill>
      </dgm:spPr>
      <dgm:t>
        <a:bodyPr/>
        <a:lstStyle/>
        <a:p>
          <a:pPr algn="ctr"/>
          <a:r>
            <a:rPr lang="en-GB"/>
            <a:t>Social isolation</a:t>
          </a:r>
        </a:p>
      </dgm:t>
    </dgm:pt>
    <dgm:pt modelId="{EF6977AE-1E6F-4A12-9B39-DDD7691D1DE3}" type="parTrans" cxnId="{9356860F-36A5-4F0E-8723-DF04E3427240}">
      <dgm:prSet/>
      <dgm:spPr/>
      <dgm:t>
        <a:bodyPr/>
        <a:lstStyle/>
        <a:p>
          <a:pPr algn="ctr"/>
          <a:endParaRPr lang="en-GB"/>
        </a:p>
      </dgm:t>
    </dgm:pt>
    <dgm:pt modelId="{94C01CB3-7F02-46C1-8E1A-1FCD8C91BB70}" type="sibTrans" cxnId="{9356860F-36A5-4F0E-8723-DF04E3427240}">
      <dgm:prSet/>
      <dgm:spPr/>
      <dgm:t>
        <a:bodyPr/>
        <a:lstStyle/>
        <a:p>
          <a:pPr algn="ctr"/>
          <a:endParaRPr lang="en-GB"/>
        </a:p>
      </dgm:t>
    </dgm:pt>
    <dgm:pt modelId="{471C0AE8-7587-4487-BE6A-6F487F0A84FA}">
      <dgm:prSet phldrT="[Text]">
        <dgm:style>
          <a:lnRef idx="2">
            <a:schemeClr val="accent1">
              <a:shade val="50000"/>
            </a:schemeClr>
          </a:lnRef>
          <a:fillRef idx="1">
            <a:schemeClr val="accent1"/>
          </a:fillRef>
          <a:effectRef idx="0">
            <a:schemeClr val="accent1"/>
          </a:effectRef>
          <a:fontRef idx="minor">
            <a:schemeClr val="lt1"/>
          </a:fontRef>
        </dgm:style>
      </dgm:prSet>
      <dgm:spPr>
        <a:solidFill>
          <a:schemeClr val="accent4">
            <a:lumMod val="60000"/>
            <a:lumOff val="40000"/>
          </a:schemeClr>
        </a:solidFill>
        <a:ln>
          <a:solidFill>
            <a:schemeClr val="tx1"/>
          </a:solidFill>
        </a:ln>
      </dgm:spPr>
      <dgm:t>
        <a:bodyPr/>
        <a:lstStyle/>
        <a:p>
          <a:pPr algn="ctr"/>
          <a:r>
            <a:rPr lang="en-GB"/>
            <a:t>Risk of injury/ fall</a:t>
          </a:r>
        </a:p>
      </dgm:t>
    </dgm:pt>
    <dgm:pt modelId="{5145A14C-7C6C-4892-9E5B-FD3FB403FE03}" type="parTrans" cxnId="{B5466F1C-D8DE-4C4F-9596-A024E6A76C40}">
      <dgm:prSet/>
      <dgm:spPr/>
      <dgm:t>
        <a:bodyPr/>
        <a:lstStyle/>
        <a:p>
          <a:pPr algn="ctr"/>
          <a:endParaRPr lang="en-GB"/>
        </a:p>
      </dgm:t>
    </dgm:pt>
    <dgm:pt modelId="{C7345D35-37DB-441D-A389-6DE8972DCC12}" type="sibTrans" cxnId="{B5466F1C-D8DE-4C4F-9596-A024E6A76C40}">
      <dgm:prSet/>
      <dgm:spPr/>
      <dgm:t>
        <a:bodyPr/>
        <a:lstStyle/>
        <a:p>
          <a:pPr algn="ctr"/>
          <a:endParaRPr lang="en-GB"/>
        </a:p>
      </dgm:t>
    </dgm:pt>
    <dgm:pt modelId="{9AD7D9D3-E058-450F-8D67-10920F06FAC4}">
      <dgm:prSet phldrT="[Text]">
        <dgm:style>
          <a:lnRef idx="2">
            <a:schemeClr val="accent1">
              <a:shade val="50000"/>
            </a:schemeClr>
          </a:lnRef>
          <a:fillRef idx="1">
            <a:schemeClr val="accent1"/>
          </a:fillRef>
          <a:effectRef idx="0">
            <a:schemeClr val="accent1"/>
          </a:effectRef>
          <a:fontRef idx="minor">
            <a:schemeClr val="lt1"/>
          </a:fontRef>
        </dgm:style>
      </dgm:prSet>
      <dgm:spPr>
        <a:solidFill>
          <a:schemeClr val="accent4">
            <a:lumMod val="60000"/>
            <a:lumOff val="40000"/>
          </a:schemeClr>
        </a:solidFill>
        <a:ln>
          <a:solidFill>
            <a:schemeClr val="tx1"/>
          </a:solidFill>
        </a:ln>
      </dgm:spPr>
      <dgm:t>
        <a:bodyPr/>
        <a:lstStyle/>
        <a:p>
          <a:pPr algn="ctr"/>
          <a:r>
            <a:rPr lang="en-GB"/>
            <a:t>Existing physical health conditions</a:t>
          </a:r>
        </a:p>
      </dgm:t>
    </dgm:pt>
    <dgm:pt modelId="{02A8F64E-E26F-46C5-B60B-9D2CFDD12B79}" type="parTrans" cxnId="{1953B2D7-1B7C-4AF8-8166-59B9C05CDAFE}">
      <dgm:prSet/>
      <dgm:spPr/>
      <dgm:t>
        <a:bodyPr/>
        <a:lstStyle/>
        <a:p>
          <a:pPr algn="ctr"/>
          <a:endParaRPr lang="en-GB"/>
        </a:p>
      </dgm:t>
    </dgm:pt>
    <dgm:pt modelId="{94923F9D-D6CD-41F1-BB35-7B2BE7A00924}" type="sibTrans" cxnId="{1953B2D7-1B7C-4AF8-8166-59B9C05CDAFE}">
      <dgm:prSet/>
      <dgm:spPr/>
      <dgm:t>
        <a:bodyPr/>
        <a:lstStyle/>
        <a:p>
          <a:pPr algn="ctr"/>
          <a:endParaRPr lang="en-GB"/>
        </a:p>
      </dgm:t>
    </dgm:pt>
    <dgm:pt modelId="{3571C62F-E31F-4D0C-89CA-8FDB73DDD8CA}">
      <dgm:prSet phldrT="[Text]"/>
      <dgm:spPr>
        <a:solidFill>
          <a:schemeClr val="accent5">
            <a:lumMod val="60000"/>
            <a:lumOff val="40000"/>
            <a:alpha val="90000"/>
          </a:schemeClr>
        </a:solidFill>
      </dgm:spPr>
      <dgm:t>
        <a:bodyPr/>
        <a:lstStyle/>
        <a:p>
          <a:pPr algn="ctr"/>
          <a:r>
            <a:rPr lang="en-GB"/>
            <a:t>Previous PA habits</a:t>
          </a:r>
        </a:p>
      </dgm:t>
    </dgm:pt>
    <dgm:pt modelId="{66EEBAE6-0F8C-4DE0-B160-34638C0AD59A}" type="parTrans" cxnId="{85F7D09F-4251-4842-8D62-4249C231C01A}">
      <dgm:prSet/>
      <dgm:spPr/>
      <dgm:t>
        <a:bodyPr/>
        <a:lstStyle/>
        <a:p>
          <a:pPr algn="ctr"/>
          <a:endParaRPr lang="en-GB"/>
        </a:p>
      </dgm:t>
    </dgm:pt>
    <dgm:pt modelId="{CE972898-B7CB-4827-A696-1F84C4DD8C0D}" type="sibTrans" cxnId="{85F7D09F-4251-4842-8D62-4249C231C01A}">
      <dgm:prSet/>
      <dgm:spPr/>
      <dgm:t>
        <a:bodyPr/>
        <a:lstStyle/>
        <a:p>
          <a:pPr algn="ctr"/>
          <a:endParaRPr lang="en-GB"/>
        </a:p>
      </dgm:t>
    </dgm:pt>
    <dgm:pt modelId="{FF94F7CA-52D7-43B9-A557-F65A16434016}">
      <dgm:prSet phldrT="[Text]">
        <dgm:style>
          <a:lnRef idx="2">
            <a:schemeClr val="accent1">
              <a:shade val="50000"/>
            </a:schemeClr>
          </a:lnRef>
          <a:fillRef idx="1">
            <a:schemeClr val="accent1"/>
          </a:fillRef>
          <a:effectRef idx="0">
            <a:schemeClr val="accent1"/>
          </a:effectRef>
          <a:fontRef idx="minor">
            <a:schemeClr val="lt1"/>
          </a:fontRef>
        </dgm:style>
      </dgm:prSet>
      <dgm:spPr>
        <a:solidFill>
          <a:schemeClr val="accent4">
            <a:lumMod val="60000"/>
            <a:lumOff val="40000"/>
          </a:schemeClr>
        </a:solidFill>
        <a:ln>
          <a:solidFill>
            <a:schemeClr val="tx1"/>
          </a:solidFill>
        </a:ln>
      </dgm:spPr>
      <dgm:t>
        <a:bodyPr/>
        <a:lstStyle/>
        <a:p>
          <a:pPr algn="ctr"/>
          <a:r>
            <a:rPr lang="en-GB"/>
            <a:t>Unpredictable nature of the LTC</a:t>
          </a:r>
        </a:p>
      </dgm:t>
    </dgm:pt>
    <dgm:pt modelId="{F8780FE5-BEB3-4820-B350-C1FD013416E6}" type="parTrans" cxnId="{50DD8877-71A8-488D-91A6-28643A4E99D3}">
      <dgm:prSet/>
      <dgm:spPr/>
      <dgm:t>
        <a:bodyPr/>
        <a:lstStyle/>
        <a:p>
          <a:pPr algn="ctr"/>
          <a:endParaRPr lang="en-GB"/>
        </a:p>
      </dgm:t>
    </dgm:pt>
    <dgm:pt modelId="{731F632F-320D-4CD5-ABC6-9D0C27C1B293}" type="sibTrans" cxnId="{50DD8877-71A8-488D-91A6-28643A4E99D3}">
      <dgm:prSet/>
      <dgm:spPr/>
      <dgm:t>
        <a:bodyPr/>
        <a:lstStyle/>
        <a:p>
          <a:pPr algn="ctr"/>
          <a:endParaRPr lang="en-GB"/>
        </a:p>
      </dgm:t>
    </dgm:pt>
    <dgm:pt modelId="{777BA245-6A4C-482A-8300-A4E69D16344C}">
      <dgm:prSet phldrT="[Text]"/>
      <dgm:spPr>
        <a:solidFill>
          <a:schemeClr val="bg2">
            <a:alpha val="90000"/>
          </a:schemeClr>
        </a:solidFill>
      </dgm:spPr>
      <dgm:t>
        <a:bodyPr/>
        <a:lstStyle/>
        <a:p>
          <a:pPr algn="ctr" rtl="0"/>
          <a:r>
            <a:rPr lang="en-GB" b="1">
              <a:latin typeface="Arial" panose="020B0604020202020204"/>
            </a:rPr>
            <a:t>Gender (women, transgender</a:t>
          </a:r>
          <a:r>
            <a:rPr lang="en-GB" b="1"/>
            <a:t> and non-binary </a:t>
          </a:r>
          <a:r>
            <a:rPr lang="en-GB" b="1">
              <a:latin typeface="Arial" panose="020B0604020202020204"/>
            </a:rPr>
            <a:t>people)</a:t>
          </a:r>
          <a:endParaRPr lang="en-GB" b="1"/>
        </a:p>
      </dgm:t>
    </dgm:pt>
    <dgm:pt modelId="{13D52307-EE65-4E22-89DB-E97E7BF22A61}" type="parTrans" cxnId="{2B25AB2B-4F97-4B67-AD33-A665D7CC4402}">
      <dgm:prSet/>
      <dgm:spPr/>
      <dgm:t>
        <a:bodyPr/>
        <a:lstStyle/>
        <a:p>
          <a:pPr algn="ctr"/>
          <a:endParaRPr lang="en-GB"/>
        </a:p>
      </dgm:t>
    </dgm:pt>
    <dgm:pt modelId="{B31B9FDD-8D23-47EC-9AF5-16E7CBBCBEC0}" type="sibTrans" cxnId="{2B25AB2B-4F97-4B67-AD33-A665D7CC4402}">
      <dgm:prSet/>
      <dgm:spPr/>
      <dgm:t>
        <a:bodyPr/>
        <a:lstStyle/>
        <a:p>
          <a:pPr algn="ctr"/>
          <a:endParaRPr lang="en-GB"/>
        </a:p>
      </dgm:t>
    </dgm:pt>
    <dgm:pt modelId="{AB5936AB-8416-4545-B7DE-5601D9E1DDEA}">
      <dgm:prSet phldrT="[Text]"/>
      <dgm:spPr>
        <a:solidFill>
          <a:schemeClr val="accent5">
            <a:lumMod val="60000"/>
            <a:lumOff val="40000"/>
            <a:alpha val="90000"/>
          </a:schemeClr>
        </a:solidFill>
      </dgm:spPr>
      <dgm:t>
        <a:bodyPr/>
        <a:lstStyle/>
        <a:p>
          <a:pPr algn="ctr"/>
          <a:r>
            <a:rPr lang="en-GB" b="1"/>
            <a:t>Pregnant/post-partum women </a:t>
          </a:r>
          <a:r>
            <a:rPr lang="en-GB"/>
            <a:t>– tired, time, childcare</a:t>
          </a:r>
        </a:p>
      </dgm:t>
    </dgm:pt>
    <dgm:pt modelId="{AF857B88-EBE4-4D48-A038-97669998A56E}" type="parTrans" cxnId="{161427C0-0379-4325-BB3B-711E1F16A7E0}">
      <dgm:prSet/>
      <dgm:spPr/>
      <dgm:t>
        <a:bodyPr/>
        <a:lstStyle/>
        <a:p>
          <a:pPr algn="ctr"/>
          <a:endParaRPr lang="en-GB"/>
        </a:p>
      </dgm:t>
    </dgm:pt>
    <dgm:pt modelId="{CF8E79B5-25D0-4073-85D9-4942A1191A2D}" type="sibTrans" cxnId="{161427C0-0379-4325-BB3B-711E1F16A7E0}">
      <dgm:prSet/>
      <dgm:spPr/>
      <dgm:t>
        <a:bodyPr/>
        <a:lstStyle/>
        <a:p>
          <a:pPr algn="ctr"/>
          <a:endParaRPr lang="en-GB"/>
        </a:p>
      </dgm:t>
    </dgm:pt>
    <dgm:pt modelId="{BEB02339-D3DF-4FCE-9F35-6E4A0536DE8F}">
      <dgm:prSet phldrT="[Text]"/>
      <dgm:spPr>
        <a:solidFill>
          <a:srgbClr val="FFB267"/>
        </a:solidFill>
      </dgm:spPr>
      <dgm:t>
        <a:bodyPr/>
        <a:lstStyle/>
        <a:p>
          <a:pPr algn="ctr"/>
          <a:r>
            <a:rPr lang="en-GB" b="1"/>
            <a:t>Transgender or non-binary </a:t>
          </a:r>
          <a:r>
            <a:rPr lang="en-GB"/>
            <a:t>- Changing rooms concern</a:t>
          </a:r>
        </a:p>
      </dgm:t>
    </dgm:pt>
    <dgm:pt modelId="{AABA6C37-0207-40F7-B20A-4F89E56E8C18}" type="parTrans" cxnId="{DAA25E41-E0BB-4A51-B7F9-89D04D6FF350}">
      <dgm:prSet/>
      <dgm:spPr/>
      <dgm:t>
        <a:bodyPr/>
        <a:lstStyle/>
        <a:p>
          <a:pPr algn="ctr"/>
          <a:endParaRPr lang="en-GB"/>
        </a:p>
      </dgm:t>
    </dgm:pt>
    <dgm:pt modelId="{826C353C-D377-4B5E-972A-146D8F2A186D}" type="sibTrans" cxnId="{DAA25E41-E0BB-4A51-B7F9-89D04D6FF350}">
      <dgm:prSet/>
      <dgm:spPr/>
      <dgm:t>
        <a:bodyPr/>
        <a:lstStyle/>
        <a:p>
          <a:pPr algn="ctr"/>
          <a:endParaRPr lang="en-GB"/>
        </a:p>
      </dgm:t>
    </dgm:pt>
    <dgm:pt modelId="{9212956C-8FD9-4C90-B5B5-0D1C22CB9E04}">
      <dgm:prSet phldrT="[Text]"/>
      <dgm:spPr>
        <a:solidFill>
          <a:srgbClr val="FFB267">
            <a:alpha val="90000"/>
          </a:srgbClr>
        </a:solidFill>
      </dgm:spPr>
      <dgm:t>
        <a:bodyPr/>
        <a:lstStyle/>
        <a:p>
          <a:pPr algn="ctr"/>
          <a:r>
            <a:rPr lang="en-GB" b="1"/>
            <a:t>Transgender or non-binary </a:t>
          </a:r>
          <a:r>
            <a:rPr lang="en-GB"/>
            <a:t>– Lack of safe spaces</a:t>
          </a:r>
        </a:p>
      </dgm:t>
    </dgm:pt>
    <dgm:pt modelId="{37E543E6-5362-4B6A-84BC-1BFF8ED98442}" type="parTrans" cxnId="{A4F0EA3A-527B-4F20-BF28-D57C721D5AC3}">
      <dgm:prSet/>
      <dgm:spPr/>
      <dgm:t>
        <a:bodyPr/>
        <a:lstStyle/>
        <a:p>
          <a:pPr algn="ctr"/>
          <a:endParaRPr lang="en-GB"/>
        </a:p>
      </dgm:t>
    </dgm:pt>
    <dgm:pt modelId="{9AAC3307-9E07-483D-98F6-C2CBF8262D5E}" type="sibTrans" cxnId="{A4F0EA3A-527B-4F20-BF28-D57C721D5AC3}">
      <dgm:prSet/>
      <dgm:spPr/>
      <dgm:t>
        <a:bodyPr/>
        <a:lstStyle/>
        <a:p>
          <a:pPr algn="ctr"/>
          <a:endParaRPr lang="en-GB"/>
        </a:p>
      </dgm:t>
    </dgm:pt>
    <dgm:pt modelId="{755D22F1-61DE-409D-B72C-C7EAADC9BC93}">
      <dgm:prSet phldrT="[Text]"/>
      <dgm:spPr>
        <a:solidFill>
          <a:schemeClr val="accent5">
            <a:lumMod val="60000"/>
            <a:lumOff val="40000"/>
            <a:alpha val="90000"/>
          </a:schemeClr>
        </a:solidFill>
      </dgm:spPr>
      <dgm:t>
        <a:bodyPr/>
        <a:lstStyle/>
        <a:p>
          <a:pPr algn="ctr"/>
          <a:r>
            <a:rPr lang="en-GB" strike="noStrike"/>
            <a:t>Language and culture</a:t>
          </a:r>
        </a:p>
      </dgm:t>
    </dgm:pt>
    <dgm:pt modelId="{EB61B473-7B8F-4E2D-A92E-5AD78EB52DE6}" type="parTrans" cxnId="{4CEFAE38-2574-4138-94C7-691E91A7B82C}">
      <dgm:prSet/>
      <dgm:spPr/>
      <dgm:t>
        <a:bodyPr/>
        <a:lstStyle/>
        <a:p>
          <a:endParaRPr lang="en-GB"/>
        </a:p>
      </dgm:t>
    </dgm:pt>
    <dgm:pt modelId="{069E96F8-215C-4181-B980-ED219B5D5154}" type="sibTrans" cxnId="{4CEFAE38-2574-4138-94C7-691E91A7B82C}">
      <dgm:prSet/>
      <dgm:spPr/>
      <dgm:t>
        <a:bodyPr/>
        <a:lstStyle/>
        <a:p>
          <a:endParaRPr lang="en-GB"/>
        </a:p>
      </dgm:t>
    </dgm:pt>
    <dgm:pt modelId="{1D9C0846-377A-4351-B66F-FD1D56C9B0F1}">
      <dgm:prSet phldrT="[Text]"/>
      <dgm:spPr>
        <a:solidFill>
          <a:srgbClr val="52ACFF"/>
        </a:solidFill>
      </dgm:spPr>
      <dgm:t>
        <a:bodyPr/>
        <a:lstStyle/>
        <a:p>
          <a:pPr algn="ctr"/>
          <a:r>
            <a:rPr lang="en-GB"/>
            <a:t>Cost</a:t>
          </a:r>
        </a:p>
      </dgm:t>
    </dgm:pt>
    <dgm:pt modelId="{972036A5-9935-49E5-BD6F-B456B5869DAC}" type="parTrans" cxnId="{B3B7B0F2-9D1F-4FDA-B1B7-677D57BCFE9D}">
      <dgm:prSet/>
      <dgm:spPr/>
      <dgm:t>
        <a:bodyPr/>
        <a:lstStyle/>
        <a:p>
          <a:endParaRPr lang="en-GB"/>
        </a:p>
      </dgm:t>
    </dgm:pt>
    <dgm:pt modelId="{1C2D902E-8A57-4EEB-AC93-DF3397B9303C}" type="sibTrans" cxnId="{B3B7B0F2-9D1F-4FDA-B1B7-677D57BCFE9D}">
      <dgm:prSet/>
      <dgm:spPr/>
      <dgm:t>
        <a:bodyPr/>
        <a:lstStyle/>
        <a:p>
          <a:endParaRPr lang="en-GB"/>
        </a:p>
      </dgm:t>
    </dgm:pt>
    <dgm:pt modelId="{98A22B60-D256-422A-9960-B6F890835B96}">
      <dgm:prSet/>
      <dgm:spPr>
        <a:solidFill>
          <a:schemeClr val="bg2">
            <a:alpha val="90000"/>
          </a:schemeClr>
        </a:solidFill>
      </dgm:spPr>
      <dgm:t>
        <a:bodyPr/>
        <a:lstStyle/>
        <a:p>
          <a:r>
            <a:rPr lang="en-GB" b="1"/>
            <a:t>Teenage Girls</a:t>
          </a:r>
        </a:p>
      </dgm:t>
    </dgm:pt>
    <dgm:pt modelId="{ED159297-DA9C-4E17-8BA9-494AD8E69C8D}" type="parTrans" cxnId="{67FB85BB-7A91-4FD0-A720-C1C7F11B4505}">
      <dgm:prSet/>
      <dgm:spPr/>
      <dgm:t>
        <a:bodyPr/>
        <a:lstStyle/>
        <a:p>
          <a:endParaRPr lang="en-GB"/>
        </a:p>
      </dgm:t>
    </dgm:pt>
    <dgm:pt modelId="{2801EDB3-F6D9-4E34-9EE4-EA2CE0A2CF54}" type="sibTrans" cxnId="{67FB85BB-7A91-4FD0-A720-C1C7F11B4505}">
      <dgm:prSet/>
      <dgm:spPr/>
      <dgm:t>
        <a:bodyPr/>
        <a:lstStyle/>
        <a:p>
          <a:endParaRPr lang="en-GB"/>
        </a:p>
      </dgm:t>
    </dgm:pt>
    <dgm:pt modelId="{F681BA35-8228-4C9A-A7F0-A4B68E3637B3}">
      <dgm:prSet phldrT="[Text]"/>
      <dgm:spPr>
        <a:solidFill>
          <a:schemeClr val="accent3">
            <a:lumMod val="60000"/>
            <a:lumOff val="40000"/>
            <a:alpha val="90000"/>
          </a:schemeClr>
        </a:solidFill>
      </dgm:spPr>
      <dgm:t>
        <a:bodyPr/>
        <a:lstStyle/>
        <a:p>
          <a:r>
            <a:rPr lang="en-GB"/>
            <a:t>Safety and harassment</a:t>
          </a:r>
        </a:p>
      </dgm:t>
    </dgm:pt>
    <dgm:pt modelId="{965801F2-F9AD-4724-BCF4-9A7074D69D17}" type="parTrans" cxnId="{42AE96B5-BF3B-46C8-98BF-554675B39D14}">
      <dgm:prSet/>
      <dgm:spPr/>
      <dgm:t>
        <a:bodyPr/>
        <a:lstStyle/>
        <a:p>
          <a:endParaRPr lang="en-GB"/>
        </a:p>
      </dgm:t>
    </dgm:pt>
    <dgm:pt modelId="{9990D463-9602-4BB1-83D2-C54792763176}" type="sibTrans" cxnId="{42AE96B5-BF3B-46C8-98BF-554675B39D14}">
      <dgm:prSet/>
      <dgm:spPr/>
      <dgm:t>
        <a:bodyPr/>
        <a:lstStyle/>
        <a:p>
          <a:endParaRPr lang="en-GB"/>
        </a:p>
      </dgm:t>
    </dgm:pt>
    <dgm:pt modelId="{FCE6B7D6-BD65-4A74-8B88-7B509A4BDAE9}">
      <dgm:prSet>
        <dgm:style>
          <a:lnRef idx="2">
            <a:schemeClr val="accent1">
              <a:shade val="50000"/>
            </a:schemeClr>
          </a:lnRef>
          <a:fillRef idx="1">
            <a:schemeClr val="accent1"/>
          </a:fillRef>
          <a:effectRef idx="0">
            <a:schemeClr val="accent1"/>
          </a:effectRef>
          <a:fontRef idx="minor">
            <a:schemeClr val="lt1"/>
          </a:fontRef>
        </dgm:style>
      </dgm:prSet>
      <dgm:spPr>
        <a:solidFill>
          <a:schemeClr val="accent5">
            <a:lumMod val="60000"/>
            <a:lumOff val="40000"/>
          </a:schemeClr>
        </a:solidFill>
      </dgm:spPr>
      <dgm:t>
        <a:bodyPr/>
        <a:lstStyle/>
        <a:p>
          <a:r>
            <a:rPr lang="en-GB"/>
            <a:t>Body image / self-esteem, “not sporty”</a:t>
          </a:r>
        </a:p>
      </dgm:t>
    </dgm:pt>
    <dgm:pt modelId="{19162267-7FC4-4E49-9B23-D4EB55AE2DC0}" type="parTrans" cxnId="{B0D4FF18-9A6C-4965-B028-9A25B4908EA8}">
      <dgm:prSet/>
      <dgm:spPr/>
      <dgm:t>
        <a:bodyPr/>
        <a:lstStyle/>
        <a:p>
          <a:endParaRPr lang="en-GB"/>
        </a:p>
      </dgm:t>
    </dgm:pt>
    <dgm:pt modelId="{78077795-712E-4F3D-8344-37FA3DAC9F57}" type="sibTrans" cxnId="{B0D4FF18-9A6C-4965-B028-9A25B4908EA8}">
      <dgm:prSet/>
      <dgm:spPr/>
      <dgm:t>
        <a:bodyPr/>
        <a:lstStyle/>
        <a:p>
          <a:endParaRPr lang="en-GB"/>
        </a:p>
      </dgm:t>
    </dgm:pt>
    <dgm:pt modelId="{D7F06104-9153-4596-AED9-BF1198BA28E7}">
      <dgm:prSet phldr="0"/>
      <dgm:spPr>
        <a:solidFill>
          <a:schemeClr val="accent4">
            <a:lumMod val="60000"/>
            <a:lumOff val="40000"/>
          </a:schemeClr>
        </a:solidFill>
      </dgm:spPr>
      <dgm:t>
        <a:bodyPr/>
        <a:lstStyle/>
        <a:p>
          <a:pPr algn="ctr" rtl="0"/>
          <a:r>
            <a:rPr lang="en-GB">
              <a:latin typeface="Arial" panose="020B0604020202020204"/>
            </a:rPr>
            <a:t>Pain and lack of energy</a:t>
          </a:r>
        </a:p>
      </dgm:t>
    </dgm:pt>
    <dgm:pt modelId="{37701AD1-132D-48BC-A7CF-900CD2A59A9B}" type="parTrans" cxnId="{8DE0FF9C-A49A-4D54-BE8B-F6FE431C2E8C}">
      <dgm:prSet/>
      <dgm:spPr/>
      <dgm:t>
        <a:bodyPr/>
        <a:lstStyle/>
        <a:p>
          <a:endParaRPr lang="en-GB"/>
        </a:p>
      </dgm:t>
    </dgm:pt>
    <dgm:pt modelId="{15855899-265A-4C8F-A8D3-E38E38AA8A31}" type="sibTrans" cxnId="{8DE0FF9C-A49A-4D54-BE8B-F6FE431C2E8C}">
      <dgm:prSet/>
      <dgm:spPr/>
      <dgm:t>
        <a:bodyPr/>
        <a:lstStyle/>
        <a:p>
          <a:endParaRPr lang="en-GB"/>
        </a:p>
      </dgm:t>
    </dgm:pt>
    <dgm:pt modelId="{AA38DE93-0EB7-43C6-B57B-3DA1FC1F9866}">
      <dgm:prSet phldr="0"/>
      <dgm:spPr/>
      <dgm:t>
        <a:bodyPr/>
        <a:lstStyle/>
        <a:p>
          <a:pPr rtl="0"/>
          <a:r>
            <a:rPr lang="en-GB">
              <a:latin typeface="Arial" panose="020B0604020202020204"/>
            </a:rPr>
            <a:t>Breathlessness</a:t>
          </a:r>
          <a:endParaRPr lang="en-GB"/>
        </a:p>
      </dgm:t>
    </dgm:pt>
    <dgm:pt modelId="{5DA69CA4-68DC-4B32-BAAC-96A5CBD17E3A}" type="parTrans" cxnId="{7F1D47BF-8E4B-4455-AEB3-96C12AAC8FBE}">
      <dgm:prSet/>
      <dgm:spPr/>
      <dgm:t>
        <a:bodyPr/>
        <a:lstStyle/>
        <a:p>
          <a:endParaRPr lang="en-GB"/>
        </a:p>
      </dgm:t>
    </dgm:pt>
    <dgm:pt modelId="{0FEDD6F0-D8CF-4E43-B07C-26D146FF38B2}" type="sibTrans" cxnId="{7F1D47BF-8E4B-4455-AEB3-96C12AAC8FBE}">
      <dgm:prSet/>
      <dgm:spPr/>
      <dgm:t>
        <a:bodyPr/>
        <a:lstStyle/>
        <a:p>
          <a:endParaRPr lang="en-GB"/>
        </a:p>
      </dgm:t>
    </dgm:pt>
    <dgm:pt modelId="{CA54DF63-38CD-410E-8CEA-136CAAB8016D}">
      <dgm:prSet phldrT="[Text]"/>
      <dgm:spPr>
        <a:solidFill>
          <a:schemeClr val="accent3">
            <a:lumMod val="60000"/>
            <a:lumOff val="40000"/>
            <a:alpha val="90000"/>
          </a:schemeClr>
        </a:solidFill>
      </dgm:spPr>
      <dgm:t>
        <a:bodyPr/>
        <a:lstStyle/>
        <a:p>
          <a:r>
            <a:rPr lang="en-GB" b="1"/>
            <a:t>Midlife women</a:t>
          </a:r>
          <a:r>
            <a:rPr lang="en-GB"/>
            <a:t> – menopausal symptoms, time</a:t>
          </a:r>
        </a:p>
      </dgm:t>
    </dgm:pt>
    <dgm:pt modelId="{AD8491AB-61CB-49AB-B0A1-D28EF1DA0A5E}" type="parTrans" cxnId="{26BB31AF-24CB-4F46-BDB7-D1C1D29BBC70}">
      <dgm:prSet/>
      <dgm:spPr/>
      <dgm:t>
        <a:bodyPr/>
        <a:lstStyle/>
        <a:p>
          <a:endParaRPr lang="en-GB"/>
        </a:p>
      </dgm:t>
    </dgm:pt>
    <dgm:pt modelId="{006A47E2-D7A1-4036-8635-909D99168177}" type="sibTrans" cxnId="{26BB31AF-24CB-4F46-BDB7-D1C1D29BBC70}">
      <dgm:prSet/>
      <dgm:spPr/>
      <dgm:t>
        <a:bodyPr/>
        <a:lstStyle/>
        <a:p>
          <a:endParaRPr lang="en-GB"/>
        </a:p>
      </dgm:t>
    </dgm:pt>
    <dgm:pt modelId="{3B301B85-1F0E-446B-82A5-DAAF526ED024}">
      <dgm:prSet phldrT="[Text]"/>
      <dgm:spPr>
        <a:solidFill>
          <a:schemeClr val="accent5">
            <a:lumMod val="60000"/>
            <a:lumOff val="40000"/>
            <a:alpha val="90000"/>
          </a:schemeClr>
        </a:solidFill>
      </dgm:spPr>
      <dgm:t>
        <a:bodyPr/>
        <a:lstStyle/>
        <a:p>
          <a:pPr algn="ctr"/>
          <a:r>
            <a:rPr lang="en-GB" b="1"/>
            <a:t>Transgender or non-binary </a:t>
          </a:r>
          <a:r>
            <a:rPr lang="en-GB"/>
            <a:t>- Fear of non-acceptance and bullying</a:t>
          </a:r>
        </a:p>
      </dgm:t>
    </dgm:pt>
    <dgm:pt modelId="{AF3538D2-D05D-4EAE-AE36-F80940DEE977}" type="parTrans" cxnId="{958D43A2-6625-479F-AD70-406638891B1A}">
      <dgm:prSet/>
      <dgm:spPr/>
      <dgm:t>
        <a:bodyPr/>
        <a:lstStyle/>
        <a:p>
          <a:endParaRPr lang="en-GB"/>
        </a:p>
      </dgm:t>
    </dgm:pt>
    <dgm:pt modelId="{3B71FEB8-0EC2-417D-895A-B37D281B7DA4}" type="sibTrans" cxnId="{958D43A2-6625-479F-AD70-406638891B1A}">
      <dgm:prSet/>
      <dgm:spPr/>
      <dgm:t>
        <a:bodyPr/>
        <a:lstStyle/>
        <a:p>
          <a:endParaRPr lang="en-GB"/>
        </a:p>
      </dgm:t>
    </dgm:pt>
    <dgm:pt modelId="{AFE921EB-FA4E-4DF1-8444-FE3CABC23486}" type="pres">
      <dgm:prSet presAssocID="{556F0110-DC93-4783-80BA-D5268D6F1A2D}" presName="diagram" presStyleCnt="0">
        <dgm:presLayoutVars>
          <dgm:chPref val="1"/>
          <dgm:dir/>
          <dgm:animOne val="branch"/>
          <dgm:animLvl val="lvl"/>
          <dgm:resizeHandles/>
        </dgm:presLayoutVars>
      </dgm:prSet>
      <dgm:spPr/>
    </dgm:pt>
    <dgm:pt modelId="{120A168C-7575-41F5-A2A9-64BE0463A7AE}" type="pres">
      <dgm:prSet presAssocID="{AAADDC3A-28C4-45DD-9916-CC2AAD4A6AEF}" presName="root" presStyleCnt="0"/>
      <dgm:spPr/>
    </dgm:pt>
    <dgm:pt modelId="{641AE839-F124-4B48-9AF4-D8F373D9482C}" type="pres">
      <dgm:prSet presAssocID="{AAADDC3A-28C4-45DD-9916-CC2AAD4A6AEF}" presName="rootComposite" presStyleCnt="0"/>
      <dgm:spPr/>
    </dgm:pt>
    <dgm:pt modelId="{2FC8C1F3-DA8D-4D74-8DFA-7AE85B151B6D}" type="pres">
      <dgm:prSet presAssocID="{AAADDC3A-28C4-45DD-9916-CC2AAD4A6AEF}" presName="rootText" presStyleLbl="node1" presStyleIdx="0" presStyleCnt="7"/>
      <dgm:spPr/>
    </dgm:pt>
    <dgm:pt modelId="{ED506ED6-694E-4748-A400-CDF75D4D94F0}" type="pres">
      <dgm:prSet presAssocID="{AAADDC3A-28C4-45DD-9916-CC2AAD4A6AEF}" presName="rootConnector" presStyleLbl="node1" presStyleIdx="0" presStyleCnt="7"/>
      <dgm:spPr/>
    </dgm:pt>
    <dgm:pt modelId="{9CA9AE31-2EB4-4A7F-B1DB-9423E972A85E}" type="pres">
      <dgm:prSet presAssocID="{AAADDC3A-28C4-45DD-9916-CC2AAD4A6AEF}" presName="childShape" presStyleCnt="0"/>
      <dgm:spPr/>
    </dgm:pt>
    <dgm:pt modelId="{33C0266D-9043-4D1F-83F8-0FF29B646F83}" type="pres">
      <dgm:prSet presAssocID="{5DA55AB6-0D17-4F91-AA80-96A50C20E946}" presName="Name13" presStyleLbl="parChTrans1D2" presStyleIdx="0" presStyleCnt="27"/>
      <dgm:spPr/>
    </dgm:pt>
    <dgm:pt modelId="{9A1CF225-0F5C-4285-9A60-4EDDFC6D32B6}" type="pres">
      <dgm:prSet presAssocID="{B56DD1EA-DB09-4340-9BF9-2F8A60FACE94}" presName="childText" presStyleLbl="bgAcc1" presStyleIdx="0" presStyleCnt="27">
        <dgm:presLayoutVars>
          <dgm:bulletEnabled val="1"/>
        </dgm:presLayoutVars>
      </dgm:prSet>
      <dgm:spPr/>
    </dgm:pt>
    <dgm:pt modelId="{1FF0FB57-F0A9-4546-A7BA-96583608711B}" type="pres">
      <dgm:prSet presAssocID="{4134A71F-39C4-407F-BF34-CD9892CFDC2A}" presName="Name13" presStyleLbl="parChTrans1D2" presStyleIdx="1" presStyleCnt="27"/>
      <dgm:spPr/>
    </dgm:pt>
    <dgm:pt modelId="{8A9386EC-1901-4794-B41B-CE1F68FAE342}" type="pres">
      <dgm:prSet presAssocID="{041DE128-68FF-477A-86A0-600FEBECF15C}" presName="childText" presStyleLbl="bgAcc1" presStyleIdx="1" presStyleCnt="27">
        <dgm:presLayoutVars>
          <dgm:bulletEnabled val="1"/>
        </dgm:presLayoutVars>
      </dgm:prSet>
      <dgm:spPr/>
    </dgm:pt>
    <dgm:pt modelId="{25999F57-BF3E-4791-A517-1ECF6FA95378}" type="pres">
      <dgm:prSet presAssocID="{934D0410-D060-4833-98CE-8661C2815A6F}" presName="Name13" presStyleLbl="parChTrans1D2" presStyleIdx="2" presStyleCnt="27"/>
      <dgm:spPr/>
    </dgm:pt>
    <dgm:pt modelId="{8CEE4391-BE60-4EE5-BE7C-25F34B9395FE}" type="pres">
      <dgm:prSet presAssocID="{1006ECFD-7487-423B-8F5F-B8FE4B61A55D}" presName="childText" presStyleLbl="bgAcc1" presStyleIdx="2" presStyleCnt="27">
        <dgm:presLayoutVars>
          <dgm:bulletEnabled val="1"/>
        </dgm:presLayoutVars>
      </dgm:prSet>
      <dgm:spPr/>
    </dgm:pt>
    <dgm:pt modelId="{F0D4EC5B-4A3E-4070-B98B-5E96F1364BFB}" type="pres">
      <dgm:prSet presAssocID="{802EC3AC-CC77-49B4-8129-28D5559011FB}" presName="Name13" presStyleLbl="parChTrans1D2" presStyleIdx="3" presStyleCnt="27"/>
      <dgm:spPr/>
    </dgm:pt>
    <dgm:pt modelId="{4D1DE19C-4D7B-4F45-B10F-1522D5350885}" type="pres">
      <dgm:prSet presAssocID="{B5E60BA5-554B-41B5-B86C-E091D5EE98FE}" presName="childText" presStyleLbl="bgAcc1" presStyleIdx="3" presStyleCnt="27">
        <dgm:presLayoutVars>
          <dgm:bulletEnabled val="1"/>
        </dgm:presLayoutVars>
      </dgm:prSet>
      <dgm:spPr/>
    </dgm:pt>
    <dgm:pt modelId="{5356597B-4838-4F32-9C58-AA47130394A0}" type="pres">
      <dgm:prSet presAssocID="{1BBB26EA-3E37-43EB-89FC-F45ABFDAA7F6}" presName="root" presStyleCnt="0"/>
      <dgm:spPr/>
    </dgm:pt>
    <dgm:pt modelId="{06A8696B-D6BA-4FFE-985F-6416484F5314}" type="pres">
      <dgm:prSet presAssocID="{1BBB26EA-3E37-43EB-89FC-F45ABFDAA7F6}" presName="rootComposite" presStyleCnt="0"/>
      <dgm:spPr/>
    </dgm:pt>
    <dgm:pt modelId="{89EE42C9-C2E2-4CED-AE22-C40D64B4154F}" type="pres">
      <dgm:prSet presAssocID="{1BBB26EA-3E37-43EB-89FC-F45ABFDAA7F6}" presName="rootText" presStyleLbl="node1" presStyleIdx="1" presStyleCnt="7"/>
      <dgm:spPr/>
    </dgm:pt>
    <dgm:pt modelId="{4CFEDE2C-7D76-41C7-ADE1-DD1C0D4F941D}" type="pres">
      <dgm:prSet presAssocID="{1BBB26EA-3E37-43EB-89FC-F45ABFDAA7F6}" presName="rootConnector" presStyleLbl="node1" presStyleIdx="1" presStyleCnt="7"/>
      <dgm:spPr/>
    </dgm:pt>
    <dgm:pt modelId="{727B06E7-24E1-4631-AA80-1AC2262C8474}" type="pres">
      <dgm:prSet presAssocID="{1BBB26EA-3E37-43EB-89FC-F45ABFDAA7F6}" presName="childShape" presStyleCnt="0"/>
      <dgm:spPr/>
    </dgm:pt>
    <dgm:pt modelId="{A04EF400-4DEB-46FA-B0E2-516CE890A911}" type="pres">
      <dgm:prSet presAssocID="{44084B01-B2E2-495E-8EE8-82FA059C4A94}" presName="Name13" presStyleLbl="parChTrans1D2" presStyleIdx="4" presStyleCnt="27"/>
      <dgm:spPr/>
    </dgm:pt>
    <dgm:pt modelId="{801BE3D7-04B2-4D3C-AAFE-681BB554424F}" type="pres">
      <dgm:prSet presAssocID="{3913B632-C464-4DD2-BE3C-F9DA9736C1F2}" presName="childText" presStyleLbl="bgAcc1" presStyleIdx="4" presStyleCnt="27">
        <dgm:presLayoutVars>
          <dgm:bulletEnabled val="1"/>
        </dgm:presLayoutVars>
      </dgm:prSet>
      <dgm:spPr/>
    </dgm:pt>
    <dgm:pt modelId="{A389B316-98B9-4F3A-9FAC-4E9444DE6E26}" type="pres">
      <dgm:prSet presAssocID="{EB61B473-7B8F-4E2D-A92E-5AD78EB52DE6}" presName="Name13" presStyleLbl="parChTrans1D2" presStyleIdx="5" presStyleCnt="27"/>
      <dgm:spPr/>
    </dgm:pt>
    <dgm:pt modelId="{58913866-718B-48C1-B5E7-7508CB62C307}" type="pres">
      <dgm:prSet presAssocID="{755D22F1-61DE-409D-B72C-C7EAADC9BC93}" presName="childText" presStyleLbl="bgAcc1" presStyleIdx="5" presStyleCnt="27">
        <dgm:presLayoutVars>
          <dgm:bulletEnabled val="1"/>
        </dgm:presLayoutVars>
      </dgm:prSet>
      <dgm:spPr/>
    </dgm:pt>
    <dgm:pt modelId="{CD0503B6-62E6-43DC-9C82-639E21702CCD}" type="pres">
      <dgm:prSet presAssocID="{10348987-5D36-4915-93A5-2A08E5A42217}" presName="Name13" presStyleLbl="parChTrans1D2" presStyleIdx="6" presStyleCnt="27"/>
      <dgm:spPr/>
    </dgm:pt>
    <dgm:pt modelId="{3835AA68-0998-4ED2-83AE-7F986BCFCC4D}" type="pres">
      <dgm:prSet presAssocID="{2A17E8A9-908F-4DD2-A525-2FC4DD323D74}" presName="childText" presStyleLbl="bgAcc1" presStyleIdx="6" presStyleCnt="27">
        <dgm:presLayoutVars>
          <dgm:bulletEnabled val="1"/>
        </dgm:presLayoutVars>
      </dgm:prSet>
      <dgm:spPr/>
    </dgm:pt>
    <dgm:pt modelId="{51AF7944-237E-4955-95E0-EBC8DD059C99}" type="pres">
      <dgm:prSet presAssocID="{77AC42E2-127A-4A4E-87EA-0332E1238AFA}" presName="root" presStyleCnt="0"/>
      <dgm:spPr/>
    </dgm:pt>
    <dgm:pt modelId="{43CAB0F5-70B5-46B9-A3D2-0C48C9BD6D98}" type="pres">
      <dgm:prSet presAssocID="{77AC42E2-127A-4A4E-87EA-0332E1238AFA}" presName="rootComposite" presStyleCnt="0"/>
      <dgm:spPr/>
    </dgm:pt>
    <dgm:pt modelId="{F07462D1-689A-4672-B112-B8F2B8BA3220}" type="pres">
      <dgm:prSet presAssocID="{77AC42E2-127A-4A4E-87EA-0332E1238AFA}" presName="rootText" presStyleLbl="node1" presStyleIdx="2" presStyleCnt="7"/>
      <dgm:spPr/>
    </dgm:pt>
    <dgm:pt modelId="{3BB34429-78AD-44EB-9BC8-73645CE252A1}" type="pres">
      <dgm:prSet presAssocID="{77AC42E2-127A-4A4E-87EA-0332E1238AFA}" presName="rootConnector" presStyleLbl="node1" presStyleIdx="2" presStyleCnt="7"/>
      <dgm:spPr/>
    </dgm:pt>
    <dgm:pt modelId="{79E49458-20D3-43A5-A9F3-C4D07DE22C49}" type="pres">
      <dgm:prSet presAssocID="{77AC42E2-127A-4A4E-87EA-0332E1238AFA}" presName="childShape" presStyleCnt="0"/>
      <dgm:spPr/>
    </dgm:pt>
    <dgm:pt modelId="{C4DE18BA-98BF-4E40-8A9C-E18EBFACB66A}" type="pres">
      <dgm:prSet presAssocID="{2E5CD6D1-CF77-41F1-852E-B6A21E8345B9}" presName="Name13" presStyleLbl="parChTrans1D2" presStyleIdx="7" presStyleCnt="27"/>
      <dgm:spPr/>
    </dgm:pt>
    <dgm:pt modelId="{04CC4322-E107-45EF-982F-138EB7A157AC}" type="pres">
      <dgm:prSet presAssocID="{DA390C41-DB28-40C8-A127-4E26C4EDCFE8}" presName="childText" presStyleLbl="bgAcc1" presStyleIdx="7" presStyleCnt="27">
        <dgm:presLayoutVars>
          <dgm:bulletEnabled val="1"/>
        </dgm:presLayoutVars>
      </dgm:prSet>
      <dgm:spPr/>
    </dgm:pt>
    <dgm:pt modelId="{E58BF9A5-0028-409D-91C4-BCF49C4EC7F4}" type="pres">
      <dgm:prSet presAssocID="{A3BFFB1F-44CB-46A2-8FCA-B48135C0B6D7}" presName="Name13" presStyleLbl="parChTrans1D2" presStyleIdx="8" presStyleCnt="27"/>
      <dgm:spPr/>
    </dgm:pt>
    <dgm:pt modelId="{C79F3EAA-D560-4709-A3DE-A6E49A658FC4}" type="pres">
      <dgm:prSet presAssocID="{DC9BE8AC-DE16-4517-954A-C27E1A036DAF}" presName="childText" presStyleLbl="bgAcc1" presStyleIdx="8" presStyleCnt="27">
        <dgm:presLayoutVars>
          <dgm:bulletEnabled val="1"/>
        </dgm:presLayoutVars>
      </dgm:prSet>
      <dgm:spPr/>
    </dgm:pt>
    <dgm:pt modelId="{C7165C58-44BA-43E6-B179-779C42EEB014}" type="pres">
      <dgm:prSet presAssocID="{0C4E324F-6052-4463-B381-827E65C655AA}" presName="Name13" presStyleLbl="parChTrans1D2" presStyleIdx="9" presStyleCnt="27"/>
      <dgm:spPr/>
    </dgm:pt>
    <dgm:pt modelId="{2B74E882-8D3B-4AA0-B02A-8724236C3536}" type="pres">
      <dgm:prSet presAssocID="{C169D13B-7421-4019-B361-7DFD141145B8}" presName="childText" presStyleLbl="bgAcc1" presStyleIdx="9" presStyleCnt="27">
        <dgm:presLayoutVars>
          <dgm:bulletEnabled val="1"/>
        </dgm:presLayoutVars>
      </dgm:prSet>
      <dgm:spPr/>
    </dgm:pt>
    <dgm:pt modelId="{BCBD0F0E-DEA7-4591-B918-AB930F9A132E}" type="pres">
      <dgm:prSet presAssocID="{37701AD1-132D-48BC-A7CF-900CD2A59A9B}" presName="Name13" presStyleLbl="parChTrans1D2" presStyleIdx="10" presStyleCnt="27"/>
      <dgm:spPr/>
    </dgm:pt>
    <dgm:pt modelId="{D5305650-907A-430E-A635-0456149050A7}" type="pres">
      <dgm:prSet presAssocID="{D7F06104-9153-4596-AED9-BF1198BA28E7}" presName="childText" presStyleLbl="bgAcc1" presStyleIdx="10" presStyleCnt="27">
        <dgm:presLayoutVars>
          <dgm:bulletEnabled val="1"/>
        </dgm:presLayoutVars>
      </dgm:prSet>
      <dgm:spPr/>
    </dgm:pt>
    <dgm:pt modelId="{A4032E47-1EC5-4279-B79C-3066811C5EAE}" type="pres">
      <dgm:prSet presAssocID="{972036A5-9935-49E5-BD6F-B456B5869DAC}" presName="Name13" presStyleLbl="parChTrans1D2" presStyleIdx="11" presStyleCnt="27"/>
      <dgm:spPr/>
    </dgm:pt>
    <dgm:pt modelId="{D6827A57-242F-4516-B289-761190273F31}" type="pres">
      <dgm:prSet presAssocID="{1D9C0846-377A-4351-B66F-FD1D56C9B0F1}" presName="childText" presStyleLbl="bgAcc1" presStyleIdx="11" presStyleCnt="27">
        <dgm:presLayoutVars>
          <dgm:bulletEnabled val="1"/>
        </dgm:presLayoutVars>
      </dgm:prSet>
      <dgm:spPr/>
    </dgm:pt>
    <dgm:pt modelId="{3B965328-D156-423E-BD1C-C94D322549DE}" type="pres">
      <dgm:prSet presAssocID="{C59C0E90-DE0B-411D-ACAB-7518E58E510C}" presName="root" presStyleCnt="0"/>
      <dgm:spPr/>
    </dgm:pt>
    <dgm:pt modelId="{07CA57B4-9FD9-4B5F-9830-97845EFD4423}" type="pres">
      <dgm:prSet presAssocID="{C59C0E90-DE0B-411D-ACAB-7518E58E510C}" presName="rootComposite" presStyleCnt="0"/>
      <dgm:spPr/>
    </dgm:pt>
    <dgm:pt modelId="{EBBD011C-1DFA-49BB-8284-911E39B5F2A9}" type="pres">
      <dgm:prSet presAssocID="{C59C0E90-DE0B-411D-ACAB-7518E58E510C}" presName="rootText" presStyleLbl="node1" presStyleIdx="3" presStyleCnt="7"/>
      <dgm:spPr/>
    </dgm:pt>
    <dgm:pt modelId="{2EA6DDD7-94D2-4B90-99F6-F4D2C122148C}" type="pres">
      <dgm:prSet presAssocID="{C59C0E90-DE0B-411D-ACAB-7518E58E510C}" presName="rootConnector" presStyleLbl="node1" presStyleIdx="3" presStyleCnt="7"/>
      <dgm:spPr/>
    </dgm:pt>
    <dgm:pt modelId="{745BDA57-5822-4B54-8BF8-E5A172AA4258}" type="pres">
      <dgm:prSet presAssocID="{C59C0E90-DE0B-411D-ACAB-7518E58E510C}" presName="childShape" presStyleCnt="0"/>
      <dgm:spPr/>
    </dgm:pt>
    <dgm:pt modelId="{10C617F4-1F6B-4F80-9005-65EC81E57FF8}" type="pres">
      <dgm:prSet presAssocID="{4CD604FF-72EB-4D7F-8023-1E72EFF39B68}" presName="Name13" presStyleLbl="parChTrans1D2" presStyleIdx="12" presStyleCnt="27"/>
      <dgm:spPr/>
    </dgm:pt>
    <dgm:pt modelId="{88A63F21-0C8F-40E8-9677-1B5FE0D26B6D}" type="pres">
      <dgm:prSet presAssocID="{1D6B4DE2-5A1D-40A2-92AD-75398EFDB527}" presName="childText" presStyleLbl="bgAcc1" presStyleIdx="12" presStyleCnt="27">
        <dgm:presLayoutVars>
          <dgm:bulletEnabled val="1"/>
        </dgm:presLayoutVars>
      </dgm:prSet>
      <dgm:spPr/>
    </dgm:pt>
    <dgm:pt modelId="{2052A9CB-7EDA-49B7-B91F-E909DCAB5729}" type="pres">
      <dgm:prSet presAssocID="{5DA69CA4-68DC-4B32-BAAC-96A5CBD17E3A}" presName="Name13" presStyleLbl="parChTrans1D2" presStyleIdx="13" presStyleCnt="27"/>
      <dgm:spPr/>
    </dgm:pt>
    <dgm:pt modelId="{6F3E32A7-DF67-4251-8039-DBC6EAEF39A7}" type="pres">
      <dgm:prSet presAssocID="{AA38DE93-0EB7-43C6-B57B-3DA1FC1F9866}" presName="childText" presStyleLbl="bgAcc1" presStyleIdx="13" presStyleCnt="27">
        <dgm:presLayoutVars>
          <dgm:bulletEnabled val="1"/>
        </dgm:presLayoutVars>
      </dgm:prSet>
      <dgm:spPr>
        <a:solidFill>
          <a:schemeClr val="accent4">
            <a:lumMod val="60000"/>
            <a:lumOff val="40000"/>
          </a:schemeClr>
        </a:solidFill>
      </dgm:spPr>
    </dgm:pt>
    <dgm:pt modelId="{64E1BCA3-EC1C-4CF5-96EE-0754431E0CB8}" type="pres">
      <dgm:prSet presAssocID="{F493975D-7EEF-47CD-9B7A-E91079348839}" presName="Name13" presStyleLbl="parChTrans1D2" presStyleIdx="14" presStyleCnt="27"/>
      <dgm:spPr/>
    </dgm:pt>
    <dgm:pt modelId="{0659B49C-BCFA-4955-8292-42CC1CED1653}" type="pres">
      <dgm:prSet presAssocID="{E22B6178-83E7-4C46-9C22-C2A3650D976E}" presName="childText" presStyleLbl="bgAcc1" presStyleIdx="14" presStyleCnt="27">
        <dgm:presLayoutVars>
          <dgm:bulletEnabled val="1"/>
        </dgm:presLayoutVars>
      </dgm:prSet>
      <dgm:spPr/>
    </dgm:pt>
    <dgm:pt modelId="{A92ED7D3-4EAD-4DB8-9130-349AA8B73DED}" type="pres">
      <dgm:prSet presAssocID="{F8780FE5-BEB3-4820-B350-C1FD013416E6}" presName="Name13" presStyleLbl="parChTrans1D2" presStyleIdx="15" presStyleCnt="27"/>
      <dgm:spPr/>
    </dgm:pt>
    <dgm:pt modelId="{82627813-57DE-4A88-82AA-DD52BAB05398}" type="pres">
      <dgm:prSet presAssocID="{FF94F7CA-52D7-43B9-A557-F65A16434016}" presName="childText" presStyleLbl="bgAcc1" presStyleIdx="15" presStyleCnt="27">
        <dgm:presLayoutVars>
          <dgm:bulletEnabled val="1"/>
        </dgm:presLayoutVars>
      </dgm:prSet>
      <dgm:spPr/>
    </dgm:pt>
    <dgm:pt modelId="{28FA83B8-63C2-48B1-8B0C-4BBE9944C801}" type="pres">
      <dgm:prSet presAssocID="{4FF4859D-DA9A-409B-B15D-BFB640A396D6}" presName="root" presStyleCnt="0"/>
      <dgm:spPr/>
    </dgm:pt>
    <dgm:pt modelId="{A8EB2743-E9F6-4D36-806A-862E70D6D281}" type="pres">
      <dgm:prSet presAssocID="{4FF4859D-DA9A-409B-B15D-BFB640A396D6}" presName="rootComposite" presStyleCnt="0"/>
      <dgm:spPr/>
    </dgm:pt>
    <dgm:pt modelId="{76E3F623-2766-43D0-87DF-B816C4032D7E}" type="pres">
      <dgm:prSet presAssocID="{4FF4859D-DA9A-409B-B15D-BFB640A396D6}" presName="rootText" presStyleLbl="node1" presStyleIdx="4" presStyleCnt="7"/>
      <dgm:spPr/>
    </dgm:pt>
    <dgm:pt modelId="{0B8F26A5-513A-4EBD-8D75-FD9CAD596B7A}" type="pres">
      <dgm:prSet presAssocID="{4FF4859D-DA9A-409B-B15D-BFB640A396D6}" presName="rootConnector" presStyleLbl="node1" presStyleIdx="4" presStyleCnt="7"/>
      <dgm:spPr/>
    </dgm:pt>
    <dgm:pt modelId="{A39D481A-419C-4C3C-AA15-65E4D3119262}" type="pres">
      <dgm:prSet presAssocID="{4FF4859D-DA9A-409B-B15D-BFB640A396D6}" presName="childShape" presStyleCnt="0"/>
      <dgm:spPr/>
    </dgm:pt>
    <dgm:pt modelId="{5BFC9A5D-96D5-468A-83CC-AEEEE765534C}" type="pres">
      <dgm:prSet presAssocID="{EF6977AE-1E6F-4A12-9B39-DDD7691D1DE3}" presName="Name13" presStyleLbl="parChTrans1D2" presStyleIdx="16" presStyleCnt="27"/>
      <dgm:spPr/>
    </dgm:pt>
    <dgm:pt modelId="{8AB57689-FDF6-4E92-A0C9-80B6CFF23C8A}" type="pres">
      <dgm:prSet presAssocID="{58C47825-85EF-4FD9-91A0-0293B1BDE724}" presName="childText" presStyleLbl="bgAcc1" presStyleIdx="16" presStyleCnt="27">
        <dgm:presLayoutVars>
          <dgm:bulletEnabled val="1"/>
        </dgm:presLayoutVars>
      </dgm:prSet>
      <dgm:spPr/>
    </dgm:pt>
    <dgm:pt modelId="{B6BEC5F8-6A33-499D-AFAE-0004F5412EB0}" type="pres">
      <dgm:prSet presAssocID="{5145A14C-7C6C-4892-9E5B-FD3FB403FE03}" presName="Name13" presStyleLbl="parChTrans1D2" presStyleIdx="17" presStyleCnt="27"/>
      <dgm:spPr/>
    </dgm:pt>
    <dgm:pt modelId="{4E50BDE5-5B86-47D1-B67F-77D691851778}" type="pres">
      <dgm:prSet presAssocID="{471C0AE8-7587-4487-BE6A-6F487F0A84FA}" presName="childText" presStyleLbl="bgAcc1" presStyleIdx="17" presStyleCnt="27">
        <dgm:presLayoutVars>
          <dgm:bulletEnabled val="1"/>
        </dgm:presLayoutVars>
      </dgm:prSet>
      <dgm:spPr/>
    </dgm:pt>
    <dgm:pt modelId="{359B5698-41E2-4DD0-B69D-229A2876C38A}" type="pres">
      <dgm:prSet presAssocID="{02A8F64E-E26F-46C5-B60B-9D2CFDD12B79}" presName="Name13" presStyleLbl="parChTrans1D2" presStyleIdx="18" presStyleCnt="27"/>
      <dgm:spPr/>
    </dgm:pt>
    <dgm:pt modelId="{295BDBAF-FC11-400B-9C36-DF813F4CCB96}" type="pres">
      <dgm:prSet presAssocID="{9AD7D9D3-E058-450F-8D67-10920F06FAC4}" presName="childText" presStyleLbl="bgAcc1" presStyleIdx="18" presStyleCnt="27">
        <dgm:presLayoutVars>
          <dgm:bulletEnabled val="1"/>
        </dgm:presLayoutVars>
      </dgm:prSet>
      <dgm:spPr/>
    </dgm:pt>
    <dgm:pt modelId="{CC425AAB-2658-4AC6-B5DD-3B6A12E62F45}" type="pres">
      <dgm:prSet presAssocID="{66EEBAE6-0F8C-4DE0-B160-34638C0AD59A}" presName="Name13" presStyleLbl="parChTrans1D2" presStyleIdx="19" presStyleCnt="27"/>
      <dgm:spPr/>
    </dgm:pt>
    <dgm:pt modelId="{412D3402-FF4A-4510-B416-18CF714C4C64}" type="pres">
      <dgm:prSet presAssocID="{3571C62F-E31F-4D0C-89CA-8FDB73DDD8CA}" presName="childText" presStyleLbl="bgAcc1" presStyleIdx="19" presStyleCnt="27">
        <dgm:presLayoutVars>
          <dgm:bulletEnabled val="1"/>
        </dgm:presLayoutVars>
      </dgm:prSet>
      <dgm:spPr/>
    </dgm:pt>
    <dgm:pt modelId="{6116D89F-9E0F-4856-A735-FE3EA07A9FC2}" type="pres">
      <dgm:prSet presAssocID="{777BA245-6A4C-482A-8300-A4E69D16344C}" presName="root" presStyleCnt="0"/>
      <dgm:spPr/>
    </dgm:pt>
    <dgm:pt modelId="{EC28D6BD-126A-4B18-96AA-9E4B3E1123B3}" type="pres">
      <dgm:prSet presAssocID="{777BA245-6A4C-482A-8300-A4E69D16344C}" presName="rootComposite" presStyleCnt="0"/>
      <dgm:spPr/>
    </dgm:pt>
    <dgm:pt modelId="{696F298B-28A7-4866-B059-EFF048280845}" type="pres">
      <dgm:prSet presAssocID="{777BA245-6A4C-482A-8300-A4E69D16344C}" presName="rootText" presStyleLbl="node1" presStyleIdx="5" presStyleCnt="7" custLinFactNeighborX="338"/>
      <dgm:spPr/>
    </dgm:pt>
    <dgm:pt modelId="{BF5C96D2-23BF-4F5D-AE58-CC4A2C799BB6}" type="pres">
      <dgm:prSet presAssocID="{777BA245-6A4C-482A-8300-A4E69D16344C}" presName="rootConnector" presStyleLbl="node1" presStyleIdx="5" presStyleCnt="7"/>
      <dgm:spPr/>
    </dgm:pt>
    <dgm:pt modelId="{4ABFDC00-5A37-4C6C-B9B7-B393C9B245B0}" type="pres">
      <dgm:prSet presAssocID="{777BA245-6A4C-482A-8300-A4E69D16344C}" presName="childShape" presStyleCnt="0"/>
      <dgm:spPr/>
    </dgm:pt>
    <dgm:pt modelId="{C8B9FA87-18F6-4C0E-8716-8B978301ED05}" type="pres">
      <dgm:prSet presAssocID="{AF857B88-EBE4-4D48-A038-97669998A56E}" presName="Name13" presStyleLbl="parChTrans1D2" presStyleIdx="20" presStyleCnt="27"/>
      <dgm:spPr/>
    </dgm:pt>
    <dgm:pt modelId="{088FF989-CFE9-40B8-977D-6FC38D48AFF2}" type="pres">
      <dgm:prSet presAssocID="{AB5936AB-8416-4545-B7DE-5601D9E1DDEA}" presName="childText" presStyleLbl="bgAcc1" presStyleIdx="20" presStyleCnt="27" custLinFactNeighborX="2211" custLinFactNeighborY="-3523">
        <dgm:presLayoutVars>
          <dgm:bulletEnabled val="1"/>
        </dgm:presLayoutVars>
      </dgm:prSet>
      <dgm:spPr/>
    </dgm:pt>
    <dgm:pt modelId="{0C3CC512-D7B2-41C6-8DE3-2050FCF4A7BE}" type="pres">
      <dgm:prSet presAssocID="{AD8491AB-61CB-49AB-B0A1-D28EF1DA0A5E}" presName="Name13" presStyleLbl="parChTrans1D2" presStyleIdx="21" presStyleCnt="27"/>
      <dgm:spPr/>
    </dgm:pt>
    <dgm:pt modelId="{DC4D5363-E9EB-4937-8574-AB137110E1FF}" type="pres">
      <dgm:prSet presAssocID="{CA54DF63-38CD-410E-8CEA-136CAAB8016D}" presName="childText" presStyleLbl="bgAcc1" presStyleIdx="21" presStyleCnt="27">
        <dgm:presLayoutVars>
          <dgm:bulletEnabled val="1"/>
        </dgm:presLayoutVars>
      </dgm:prSet>
      <dgm:spPr/>
    </dgm:pt>
    <dgm:pt modelId="{1C125FFF-AF1A-4959-A9EC-3CDC489F6FEE}" type="pres">
      <dgm:prSet presAssocID="{AF3538D2-D05D-4EAE-AE36-F80940DEE977}" presName="Name13" presStyleLbl="parChTrans1D2" presStyleIdx="22" presStyleCnt="27"/>
      <dgm:spPr/>
    </dgm:pt>
    <dgm:pt modelId="{E3F40C4F-1E03-460A-AFAE-39717B12CFB2}" type="pres">
      <dgm:prSet presAssocID="{3B301B85-1F0E-446B-82A5-DAAF526ED024}" presName="childText" presStyleLbl="bgAcc1" presStyleIdx="22" presStyleCnt="27">
        <dgm:presLayoutVars>
          <dgm:bulletEnabled val="1"/>
        </dgm:presLayoutVars>
      </dgm:prSet>
      <dgm:spPr/>
    </dgm:pt>
    <dgm:pt modelId="{362E4876-A8EF-49C6-8A6D-47AC34824270}" type="pres">
      <dgm:prSet presAssocID="{AABA6C37-0207-40F7-B20A-4F89E56E8C18}" presName="Name13" presStyleLbl="parChTrans1D2" presStyleIdx="23" presStyleCnt="27"/>
      <dgm:spPr/>
    </dgm:pt>
    <dgm:pt modelId="{304C3794-9190-4EE2-90AD-51C45AFCC581}" type="pres">
      <dgm:prSet presAssocID="{BEB02339-D3DF-4FCE-9F35-6E4A0536DE8F}" presName="childText" presStyleLbl="bgAcc1" presStyleIdx="23" presStyleCnt="27">
        <dgm:presLayoutVars>
          <dgm:bulletEnabled val="1"/>
        </dgm:presLayoutVars>
      </dgm:prSet>
      <dgm:spPr/>
    </dgm:pt>
    <dgm:pt modelId="{27103CED-DFC3-466C-B519-7D0ED8387E13}" type="pres">
      <dgm:prSet presAssocID="{37E543E6-5362-4B6A-84BC-1BFF8ED98442}" presName="Name13" presStyleLbl="parChTrans1D2" presStyleIdx="24" presStyleCnt="27"/>
      <dgm:spPr/>
    </dgm:pt>
    <dgm:pt modelId="{47D8C57F-89F6-49B5-A90C-8F33CE30929C}" type="pres">
      <dgm:prSet presAssocID="{9212956C-8FD9-4C90-B5B5-0D1C22CB9E04}" presName="childText" presStyleLbl="bgAcc1" presStyleIdx="24" presStyleCnt="27">
        <dgm:presLayoutVars>
          <dgm:bulletEnabled val="1"/>
        </dgm:presLayoutVars>
      </dgm:prSet>
      <dgm:spPr/>
    </dgm:pt>
    <dgm:pt modelId="{E948DFBA-9F19-4D05-BA5B-F3B237E0DD10}" type="pres">
      <dgm:prSet presAssocID="{98A22B60-D256-422A-9960-B6F890835B96}" presName="root" presStyleCnt="0"/>
      <dgm:spPr/>
    </dgm:pt>
    <dgm:pt modelId="{A06AFDDC-1072-4056-A404-194A86C07199}" type="pres">
      <dgm:prSet presAssocID="{98A22B60-D256-422A-9960-B6F890835B96}" presName="rootComposite" presStyleCnt="0"/>
      <dgm:spPr/>
    </dgm:pt>
    <dgm:pt modelId="{C76DEEE9-04AD-4B13-B45C-36971CA9A18F}" type="pres">
      <dgm:prSet presAssocID="{98A22B60-D256-422A-9960-B6F890835B96}" presName="rootText" presStyleLbl="node1" presStyleIdx="6" presStyleCnt="7"/>
      <dgm:spPr/>
    </dgm:pt>
    <dgm:pt modelId="{3016D6F3-239F-4647-A546-BE96FEDA974A}" type="pres">
      <dgm:prSet presAssocID="{98A22B60-D256-422A-9960-B6F890835B96}" presName="rootConnector" presStyleLbl="node1" presStyleIdx="6" presStyleCnt="7"/>
      <dgm:spPr/>
    </dgm:pt>
    <dgm:pt modelId="{8D415CB3-4FAE-4CAD-81B8-6E5AF7604EBE}" type="pres">
      <dgm:prSet presAssocID="{98A22B60-D256-422A-9960-B6F890835B96}" presName="childShape" presStyleCnt="0"/>
      <dgm:spPr/>
    </dgm:pt>
    <dgm:pt modelId="{EDAC60E6-38B9-4741-929B-FAE50C8C6FBC}" type="pres">
      <dgm:prSet presAssocID="{965801F2-F9AD-4724-BCF4-9A7074D69D17}" presName="Name13" presStyleLbl="parChTrans1D2" presStyleIdx="25" presStyleCnt="27"/>
      <dgm:spPr/>
    </dgm:pt>
    <dgm:pt modelId="{89256F46-BA69-4FC6-9F2D-2287E625E6CB}" type="pres">
      <dgm:prSet presAssocID="{F681BA35-8228-4C9A-A7F0-A4B68E3637B3}" presName="childText" presStyleLbl="bgAcc1" presStyleIdx="25" presStyleCnt="27">
        <dgm:presLayoutVars>
          <dgm:bulletEnabled val="1"/>
        </dgm:presLayoutVars>
      </dgm:prSet>
      <dgm:spPr/>
    </dgm:pt>
    <dgm:pt modelId="{962D6DEC-9AAF-40EA-AEE2-D14B71C40BC8}" type="pres">
      <dgm:prSet presAssocID="{19162267-7FC4-4E49-9B23-D4EB55AE2DC0}" presName="Name13" presStyleLbl="parChTrans1D2" presStyleIdx="26" presStyleCnt="27"/>
      <dgm:spPr/>
    </dgm:pt>
    <dgm:pt modelId="{E8069F1E-F104-4C1A-86ED-ECAFA22874EA}" type="pres">
      <dgm:prSet presAssocID="{FCE6B7D6-BD65-4A74-8B88-7B509A4BDAE9}" presName="childText" presStyleLbl="bgAcc1" presStyleIdx="26" presStyleCnt="27">
        <dgm:presLayoutVars>
          <dgm:bulletEnabled val="1"/>
        </dgm:presLayoutVars>
      </dgm:prSet>
      <dgm:spPr/>
    </dgm:pt>
  </dgm:ptLst>
  <dgm:cxnLst>
    <dgm:cxn modelId="{8ACEA500-772D-4620-ADED-114CFB954B8C}" type="presOf" srcId="{3B301B85-1F0E-446B-82A5-DAAF526ED024}" destId="{E3F40C4F-1E03-460A-AFAE-39717B12CFB2}" srcOrd="0" destOrd="0" presId="urn:microsoft.com/office/officeart/2005/8/layout/hierarchy3"/>
    <dgm:cxn modelId="{FE352407-387E-492C-B879-CC469C007B2D}" type="presOf" srcId="{1006ECFD-7487-423B-8F5F-B8FE4B61A55D}" destId="{8CEE4391-BE60-4EE5-BE7C-25F34B9395FE}" srcOrd="0" destOrd="0" presId="urn:microsoft.com/office/officeart/2005/8/layout/hierarchy3"/>
    <dgm:cxn modelId="{31544E07-5027-464D-8C2C-07F59E42AB01}" srcId="{77AC42E2-127A-4A4E-87EA-0332E1238AFA}" destId="{C169D13B-7421-4019-B361-7DFD141145B8}" srcOrd="2" destOrd="0" parTransId="{0C4E324F-6052-4463-B381-827E65C655AA}" sibTransId="{F3D3BAAB-0388-400F-B077-911B6C053D40}"/>
    <dgm:cxn modelId="{9356860F-36A5-4F0E-8723-DF04E3427240}" srcId="{4FF4859D-DA9A-409B-B15D-BFB640A396D6}" destId="{58C47825-85EF-4FD9-91A0-0293B1BDE724}" srcOrd="0" destOrd="0" parTransId="{EF6977AE-1E6F-4A12-9B39-DDD7691D1DE3}" sibTransId="{94C01CB3-7F02-46C1-8E1A-1FCD8C91BB70}"/>
    <dgm:cxn modelId="{96878E0F-B10B-4CE9-8DE2-DE749CE6DA4B}" type="presOf" srcId="{02A8F64E-E26F-46C5-B60B-9D2CFDD12B79}" destId="{359B5698-41E2-4DD0-B69D-229A2876C38A}" srcOrd="0" destOrd="0" presId="urn:microsoft.com/office/officeart/2005/8/layout/hierarchy3"/>
    <dgm:cxn modelId="{1CCED312-354F-4BF8-952F-8066824738FB}" type="presOf" srcId="{EF6977AE-1E6F-4A12-9B39-DDD7691D1DE3}" destId="{5BFC9A5D-96D5-468A-83CC-AEEEE765534C}" srcOrd="0" destOrd="0" presId="urn:microsoft.com/office/officeart/2005/8/layout/hierarchy3"/>
    <dgm:cxn modelId="{B0D4FF18-9A6C-4965-B028-9A25B4908EA8}" srcId="{98A22B60-D256-422A-9960-B6F890835B96}" destId="{FCE6B7D6-BD65-4A74-8B88-7B509A4BDAE9}" srcOrd="1" destOrd="0" parTransId="{19162267-7FC4-4E49-9B23-D4EB55AE2DC0}" sibTransId="{78077795-712E-4F3D-8344-37FA3DAC9F57}"/>
    <dgm:cxn modelId="{E97D111B-5F3B-472D-9727-0FB768AE2E43}" type="presOf" srcId="{934D0410-D060-4833-98CE-8661C2815A6F}" destId="{25999F57-BF3E-4791-A517-1ECF6FA95378}" srcOrd="0" destOrd="0" presId="urn:microsoft.com/office/officeart/2005/8/layout/hierarchy3"/>
    <dgm:cxn modelId="{54B0651B-2CD2-4888-AE88-B9AA6C036D48}" type="presOf" srcId="{AAADDC3A-28C4-45DD-9916-CC2AAD4A6AEF}" destId="{2FC8C1F3-DA8D-4D74-8DFA-7AE85B151B6D}" srcOrd="0" destOrd="0" presId="urn:microsoft.com/office/officeart/2005/8/layout/hierarchy3"/>
    <dgm:cxn modelId="{B5466F1C-D8DE-4C4F-9596-A024E6A76C40}" srcId="{4FF4859D-DA9A-409B-B15D-BFB640A396D6}" destId="{471C0AE8-7587-4487-BE6A-6F487F0A84FA}" srcOrd="1" destOrd="0" parTransId="{5145A14C-7C6C-4892-9E5B-FD3FB403FE03}" sibTransId="{C7345D35-37DB-441D-A389-6DE8972DCC12}"/>
    <dgm:cxn modelId="{565F3322-A206-43EB-A08F-5C9227D8FBED}" type="presOf" srcId="{98A22B60-D256-422A-9960-B6F890835B96}" destId="{C76DEEE9-04AD-4B13-B45C-36971CA9A18F}" srcOrd="0" destOrd="0" presId="urn:microsoft.com/office/officeart/2005/8/layout/hierarchy3"/>
    <dgm:cxn modelId="{50AE0423-40D8-41FE-9C35-F3BF60383F17}" type="presOf" srcId="{1D6B4DE2-5A1D-40A2-92AD-75398EFDB527}" destId="{88A63F21-0C8F-40E8-9677-1B5FE0D26B6D}" srcOrd="0" destOrd="0" presId="urn:microsoft.com/office/officeart/2005/8/layout/hierarchy3"/>
    <dgm:cxn modelId="{48DE9026-0B1E-4256-BC3E-B6930C9A905E}" type="presOf" srcId="{5DA55AB6-0D17-4F91-AA80-96A50C20E946}" destId="{33C0266D-9043-4D1F-83F8-0FF29B646F83}" srcOrd="0" destOrd="0" presId="urn:microsoft.com/office/officeart/2005/8/layout/hierarchy3"/>
    <dgm:cxn modelId="{1131E327-C6A2-474C-B591-5D2C91DE5316}" type="presOf" srcId="{44084B01-B2E2-495E-8EE8-82FA059C4A94}" destId="{A04EF400-4DEB-46FA-B0E2-516CE890A911}" srcOrd="0" destOrd="0" presId="urn:microsoft.com/office/officeart/2005/8/layout/hierarchy3"/>
    <dgm:cxn modelId="{2B25AB2B-4F97-4B67-AD33-A665D7CC4402}" srcId="{556F0110-DC93-4783-80BA-D5268D6F1A2D}" destId="{777BA245-6A4C-482A-8300-A4E69D16344C}" srcOrd="5" destOrd="0" parTransId="{13D52307-EE65-4E22-89DB-E97E7BF22A61}" sibTransId="{B31B9FDD-8D23-47EC-9AF5-16E7CBBCBEC0}"/>
    <dgm:cxn modelId="{601BDF2C-EE0D-45E1-9D7E-C265BF3360BB}" type="presOf" srcId="{66EEBAE6-0F8C-4DE0-B160-34638C0AD59A}" destId="{CC425AAB-2658-4AC6-B5DD-3B6A12E62F45}" srcOrd="0" destOrd="0" presId="urn:microsoft.com/office/officeart/2005/8/layout/hierarchy3"/>
    <dgm:cxn modelId="{8C5C1C2E-AA62-41CF-831F-9CD9810E6B3C}" type="presOf" srcId="{37E543E6-5362-4B6A-84BC-1BFF8ED98442}" destId="{27103CED-DFC3-466C-B519-7D0ED8387E13}" srcOrd="0" destOrd="0" presId="urn:microsoft.com/office/officeart/2005/8/layout/hierarchy3"/>
    <dgm:cxn modelId="{C4F85031-E5E8-4623-9E7B-D4F592821163}" type="presOf" srcId="{9212956C-8FD9-4C90-B5B5-0D1C22CB9E04}" destId="{47D8C57F-89F6-49B5-A90C-8F33CE30929C}" srcOrd="0" destOrd="0" presId="urn:microsoft.com/office/officeart/2005/8/layout/hierarchy3"/>
    <dgm:cxn modelId="{5DD92434-6D62-4221-88A0-70525B45B81A}" type="presOf" srcId="{AD8491AB-61CB-49AB-B0A1-D28EF1DA0A5E}" destId="{0C3CC512-D7B2-41C6-8DE3-2050FCF4A7BE}" srcOrd="0" destOrd="0" presId="urn:microsoft.com/office/officeart/2005/8/layout/hierarchy3"/>
    <dgm:cxn modelId="{2810EF34-1523-4434-94DB-A12E97C72605}" type="presOf" srcId="{3571C62F-E31F-4D0C-89CA-8FDB73DDD8CA}" destId="{412D3402-FF4A-4510-B416-18CF714C4C64}" srcOrd="0" destOrd="0" presId="urn:microsoft.com/office/officeart/2005/8/layout/hierarchy3"/>
    <dgm:cxn modelId="{4CEFAE38-2574-4138-94C7-691E91A7B82C}" srcId="{1BBB26EA-3E37-43EB-89FC-F45ABFDAA7F6}" destId="{755D22F1-61DE-409D-B72C-C7EAADC9BC93}" srcOrd="1" destOrd="0" parTransId="{EB61B473-7B8F-4E2D-A92E-5AD78EB52DE6}" sibTransId="{069E96F8-215C-4181-B980-ED219B5D5154}"/>
    <dgm:cxn modelId="{F7BD0D3A-0D27-4F99-B6F5-4F42DBA641F6}" type="presOf" srcId="{BEB02339-D3DF-4FCE-9F35-6E4A0536DE8F}" destId="{304C3794-9190-4EE2-90AD-51C45AFCC581}" srcOrd="0" destOrd="0" presId="urn:microsoft.com/office/officeart/2005/8/layout/hierarchy3"/>
    <dgm:cxn modelId="{A4F0EA3A-527B-4F20-BF28-D57C721D5AC3}" srcId="{777BA245-6A4C-482A-8300-A4E69D16344C}" destId="{9212956C-8FD9-4C90-B5B5-0D1C22CB9E04}" srcOrd="4" destOrd="0" parTransId="{37E543E6-5362-4B6A-84BC-1BFF8ED98442}" sibTransId="{9AAC3307-9E07-483D-98F6-C2CBF8262D5E}"/>
    <dgm:cxn modelId="{BED73E3B-DD5D-4604-9883-C6325E54EE2D}" type="presOf" srcId="{FCE6B7D6-BD65-4A74-8B88-7B509A4BDAE9}" destId="{E8069F1E-F104-4C1A-86ED-ECAFA22874EA}" srcOrd="0" destOrd="0" presId="urn:microsoft.com/office/officeart/2005/8/layout/hierarchy3"/>
    <dgm:cxn modelId="{F35CB940-20D6-4538-8422-F3D0BD16FAA1}" type="presOf" srcId="{5145A14C-7C6C-4892-9E5B-FD3FB403FE03}" destId="{B6BEC5F8-6A33-499D-AFAE-0004F5412EB0}" srcOrd="0" destOrd="0" presId="urn:microsoft.com/office/officeart/2005/8/layout/hierarchy3"/>
    <dgm:cxn modelId="{BC3E095E-EBB2-45A3-90CA-F7396D921573}" type="presOf" srcId="{4FF4859D-DA9A-409B-B15D-BFB640A396D6}" destId="{0B8F26A5-513A-4EBD-8D75-FD9CAD596B7A}" srcOrd="1" destOrd="0" presId="urn:microsoft.com/office/officeart/2005/8/layout/hierarchy3"/>
    <dgm:cxn modelId="{DEA14F5E-B9EF-4BE3-BA4D-FD20CBB8D17F}" srcId="{556F0110-DC93-4783-80BA-D5268D6F1A2D}" destId="{4FF4859D-DA9A-409B-B15D-BFB640A396D6}" srcOrd="4" destOrd="0" parTransId="{4641307F-85F2-4584-B3AF-BF9DFE44A43A}" sibTransId="{0F80B96D-21B3-4C11-9489-E8791E675760}"/>
    <dgm:cxn modelId="{DAA25E41-E0BB-4A51-B7F9-89D04D6FF350}" srcId="{777BA245-6A4C-482A-8300-A4E69D16344C}" destId="{BEB02339-D3DF-4FCE-9F35-6E4A0536DE8F}" srcOrd="3" destOrd="0" parTransId="{AABA6C37-0207-40F7-B20A-4F89E56E8C18}" sibTransId="{826C353C-D377-4B5E-972A-146D8F2A186D}"/>
    <dgm:cxn modelId="{DDB54A61-BBFB-48EB-AC16-4ED9C33C9288}" type="presOf" srcId="{1BBB26EA-3E37-43EB-89FC-F45ABFDAA7F6}" destId="{89EE42C9-C2E2-4CED-AE22-C40D64B4154F}" srcOrd="0" destOrd="0" presId="urn:microsoft.com/office/officeart/2005/8/layout/hierarchy3"/>
    <dgm:cxn modelId="{47D47F41-67BB-454F-AEF2-73EC9093E700}" type="presOf" srcId="{AA38DE93-0EB7-43C6-B57B-3DA1FC1F9866}" destId="{6F3E32A7-DF67-4251-8039-DBC6EAEF39A7}" srcOrd="0" destOrd="0" presId="urn:microsoft.com/office/officeart/2005/8/layout/hierarchy3"/>
    <dgm:cxn modelId="{1539F543-E4D5-4D8F-924F-CD95FB1EFD89}" srcId="{1BBB26EA-3E37-43EB-89FC-F45ABFDAA7F6}" destId="{2A17E8A9-908F-4DD2-A525-2FC4DD323D74}" srcOrd="2" destOrd="0" parTransId="{10348987-5D36-4915-93A5-2A08E5A42217}" sibTransId="{457E2607-CADD-4C37-BDA2-44E57D29ADFA}"/>
    <dgm:cxn modelId="{DE2DF064-14BF-44C3-AC91-C2D33A136A83}" type="presOf" srcId="{C169D13B-7421-4019-B361-7DFD141145B8}" destId="{2B74E882-8D3B-4AA0-B02A-8724236C3536}" srcOrd="0" destOrd="0" presId="urn:microsoft.com/office/officeart/2005/8/layout/hierarchy3"/>
    <dgm:cxn modelId="{70CA7966-1345-4D3F-BBB1-C68914FBC3E3}" type="presOf" srcId="{AABA6C37-0207-40F7-B20A-4F89E56E8C18}" destId="{362E4876-A8EF-49C6-8A6D-47AC34824270}" srcOrd="0" destOrd="0" presId="urn:microsoft.com/office/officeart/2005/8/layout/hierarchy3"/>
    <dgm:cxn modelId="{4DE9B546-95DD-4DCF-B313-4291837CF711}" type="presOf" srcId="{37701AD1-132D-48BC-A7CF-900CD2A59A9B}" destId="{BCBD0F0E-DEA7-4591-B918-AB930F9A132E}" srcOrd="0" destOrd="0" presId="urn:microsoft.com/office/officeart/2005/8/layout/hierarchy3"/>
    <dgm:cxn modelId="{7C19E146-9DDB-4BD0-8913-F794BC8DFE23}" type="presOf" srcId="{C59C0E90-DE0B-411D-ACAB-7518E58E510C}" destId="{2EA6DDD7-94D2-4B90-99F6-F4D2C122148C}" srcOrd="1" destOrd="0" presId="urn:microsoft.com/office/officeart/2005/8/layout/hierarchy3"/>
    <dgm:cxn modelId="{07F32168-8A45-47FF-97D5-ED8D5D14B029}" srcId="{C59C0E90-DE0B-411D-ACAB-7518E58E510C}" destId="{E22B6178-83E7-4C46-9C22-C2A3650D976E}" srcOrd="2" destOrd="0" parTransId="{F493975D-7EEF-47CD-9B7A-E91079348839}" sibTransId="{0A672FF5-E4F6-41F5-BEAC-318D9A175F25}"/>
    <dgm:cxn modelId="{EA08F368-7B65-44EA-9C71-D3F8567A0F9C}" type="presOf" srcId="{E22B6178-83E7-4C46-9C22-C2A3650D976E}" destId="{0659B49C-BCFA-4955-8292-42CC1CED1653}" srcOrd="0" destOrd="0" presId="urn:microsoft.com/office/officeart/2005/8/layout/hierarchy3"/>
    <dgm:cxn modelId="{FAA8B74A-9BAF-4C9F-B9DE-997BC5BF0557}" type="presOf" srcId="{F681BA35-8228-4C9A-A7F0-A4B68E3637B3}" destId="{89256F46-BA69-4FC6-9F2D-2287E625E6CB}" srcOrd="0" destOrd="0" presId="urn:microsoft.com/office/officeart/2005/8/layout/hierarchy3"/>
    <dgm:cxn modelId="{17302B6B-F363-4F77-8DBA-339E3D06C4EE}" srcId="{556F0110-DC93-4783-80BA-D5268D6F1A2D}" destId="{AAADDC3A-28C4-45DD-9916-CC2AAD4A6AEF}" srcOrd="0" destOrd="0" parTransId="{7C83E66E-5D88-457C-93D8-99F6D320DBD5}" sibTransId="{54172BC4-D21A-4938-B50D-803E9809E039}"/>
    <dgm:cxn modelId="{91EBAC4B-0646-4906-8BBD-179A13EB8C47}" srcId="{C59C0E90-DE0B-411D-ACAB-7518E58E510C}" destId="{1D6B4DE2-5A1D-40A2-92AD-75398EFDB527}" srcOrd="0" destOrd="0" parTransId="{4CD604FF-72EB-4D7F-8023-1E72EFF39B68}" sibTransId="{D968A07A-F7EA-4D9B-8DF7-D0502F69361F}"/>
    <dgm:cxn modelId="{F070654F-0362-4AF7-9FA5-F73D4874AB26}" type="presOf" srcId="{DC9BE8AC-DE16-4517-954A-C27E1A036DAF}" destId="{C79F3EAA-D560-4709-A3DE-A6E49A658FC4}" srcOrd="0" destOrd="0" presId="urn:microsoft.com/office/officeart/2005/8/layout/hierarchy3"/>
    <dgm:cxn modelId="{C2BF514F-DD03-4D71-BD7A-315C47B12313}" type="presOf" srcId="{777BA245-6A4C-482A-8300-A4E69D16344C}" destId="{696F298B-28A7-4866-B059-EFF048280845}" srcOrd="0" destOrd="0" presId="urn:microsoft.com/office/officeart/2005/8/layout/hierarchy3"/>
    <dgm:cxn modelId="{46A8AA6F-CB9B-4926-844F-00F8ED909CEF}" type="presOf" srcId="{58C47825-85EF-4FD9-91A0-0293B1BDE724}" destId="{8AB57689-FDF6-4E92-A0C9-80B6CFF23C8A}" srcOrd="0" destOrd="0" presId="urn:microsoft.com/office/officeart/2005/8/layout/hierarchy3"/>
    <dgm:cxn modelId="{E9E00350-309B-4EF9-BFEE-516C340EE4D4}" type="presOf" srcId="{77AC42E2-127A-4A4E-87EA-0332E1238AFA}" destId="{3BB34429-78AD-44EB-9BC8-73645CE252A1}" srcOrd="1" destOrd="0" presId="urn:microsoft.com/office/officeart/2005/8/layout/hierarchy3"/>
    <dgm:cxn modelId="{F8A03970-A493-41AB-A2E6-6D3BA7632794}" type="presOf" srcId="{C59C0E90-DE0B-411D-ACAB-7518E58E510C}" destId="{EBBD011C-1DFA-49BB-8284-911E39B5F2A9}" srcOrd="0" destOrd="0" presId="urn:microsoft.com/office/officeart/2005/8/layout/hierarchy3"/>
    <dgm:cxn modelId="{61506351-841F-4A1E-B5C3-CBFAD445921A}" type="presOf" srcId="{2A17E8A9-908F-4DD2-A525-2FC4DD323D74}" destId="{3835AA68-0998-4ED2-83AE-7F986BCFCC4D}" srcOrd="0" destOrd="0" presId="urn:microsoft.com/office/officeart/2005/8/layout/hierarchy3"/>
    <dgm:cxn modelId="{6513D555-3480-4219-86C9-F6224436188C}" type="presOf" srcId="{EB61B473-7B8F-4E2D-A92E-5AD78EB52DE6}" destId="{A389B316-98B9-4F3A-9FAC-4E9444DE6E26}" srcOrd="0" destOrd="0" presId="urn:microsoft.com/office/officeart/2005/8/layout/hierarchy3"/>
    <dgm:cxn modelId="{CCD97176-049C-4FA0-8C6C-6668F50F688B}" type="presOf" srcId="{AF3538D2-D05D-4EAE-AE36-F80940DEE977}" destId="{1C125FFF-AF1A-4959-A9EC-3CDC489F6FEE}" srcOrd="0" destOrd="0" presId="urn:microsoft.com/office/officeart/2005/8/layout/hierarchy3"/>
    <dgm:cxn modelId="{CB034C77-9BBF-4297-A9A2-A560E7CF1C02}" type="presOf" srcId="{965801F2-F9AD-4724-BCF4-9A7074D69D17}" destId="{EDAC60E6-38B9-4741-929B-FAE50C8C6FBC}" srcOrd="0" destOrd="0" presId="urn:microsoft.com/office/officeart/2005/8/layout/hierarchy3"/>
    <dgm:cxn modelId="{50DD8877-71A8-488D-91A6-28643A4E99D3}" srcId="{C59C0E90-DE0B-411D-ACAB-7518E58E510C}" destId="{FF94F7CA-52D7-43B9-A557-F65A16434016}" srcOrd="3" destOrd="0" parTransId="{F8780FE5-BEB3-4820-B350-C1FD013416E6}" sibTransId="{731F632F-320D-4CD5-ABC6-9D0C27C1B293}"/>
    <dgm:cxn modelId="{497DEE58-27C3-4025-83D6-4023C0B74184}" srcId="{AAADDC3A-28C4-45DD-9916-CC2AAD4A6AEF}" destId="{B56DD1EA-DB09-4340-9BF9-2F8A60FACE94}" srcOrd="0" destOrd="0" parTransId="{5DA55AB6-0D17-4F91-AA80-96A50C20E946}" sibTransId="{A79EAB97-2CFD-4960-8421-1EEBD4CDCE3F}"/>
    <dgm:cxn modelId="{E47D2E80-F963-4E49-A1FD-D73EFF37AEE3}" type="presOf" srcId="{10348987-5D36-4915-93A5-2A08E5A42217}" destId="{CD0503B6-62E6-43DC-9C82-639E21702CCD}" srcOrd="0" destOrd="0" presId="urn:microsoft.com/office/officeart/2005/8/layout/hierarchy3"/>
    <dgm:cxn modelId="{6C87D982-28E6-4B08-B7E1-68125A5AD8FC}" type="presOf" srcId="{4CD604FF-72EB-4D7F-8023-1E72EFF39B68}" destId="{10C617F4-1F6B-4F80-9005-65EC81E57FF8}" srcOrd="0" destOrd="0" presId="urn:microsoft.com/office/officeart/2005/8/layout/hierarchy3"/>
    <dgm:cxn modelId="{F2683785-C133-4E9E-BCC8-25468270F1B4}" srcId="{77AC42E2-127A-4A4E-87EA-0332E1238AFA}" destId="{DC9BE8AC-DE16-4517-954A-C27E1A036DAF}" srcOrd="1" destOrd="0" parTransId="{A3BFFB1F-44CB-46A2-8FCA-B48135C0B6D7}" sibTransId="{3ACDC574-C685-41CF-A7E1-E15E7D1EE822}"/>
    <dgm:cxn modelId="{B9C1A989-4E2F-45B3-8331-1A0320D2B66F}" srcId="{AAADDC3A-28C4-45DD-9916-CC2AAD4A6AEF}" destId="{041DE128-68FF-477A-86A0-600FEBECF15C}" srcOrd="1" destOrd="0" parTransId="{4134A71F-39C4-407F-BF34-CD9892CFDC2A}" sibTransId="{A3E52857-E5F0-4B68-99F5-29BFEB813EF3}"/>
    <dgm:cxn modelId="{4F9EAF92-6E4F-41BD-8E88-8D23E891B0C7}" type="presOf" srcId="{802EC3AC-CC77-49B4-8129-28D5559011FB}" destId="{F0D4EC5B-4A3E-4070-B98B-5E96F1364BFB}" srcOrd="0" destOrd="0" presId="urn:microsoft.com/office/officeart/2005/8/layout/hierarchy3"/>
    <dgm:cxn modelId="{B06A5694-7AA8-4FDD-8787-36F422678224}" type="presOf" srcId="{77AC42E2-127A-4A4E-87EA-0332E1238AFA}" destId="{F07462D1-689A-4672-B112-B8F2B8BA3220}" srcOrd="0" destOrd="0" presId="urn:microsoft.com/office/officeart/2005/8/layout/hierarchy3"/>
    <dgm:cxn modelId="{8DE0FF9C-A49A-4D54-BE8B-F6FE431C2E8C}" srcId="{77AC42E2-127A-4A4E-87EA-0332E1238AFA}" destId="{D7F06104-9153-4596-AED9-BF1198BA28E7}" srcOrd="3" destOrd="0" parTransId="{37701AD1-132D-48BC-A7CF-900CD2A59A9B}" sibTransId="{15855899-265A-4C8F-A8D3-E38E38AA8A31}"/>
    <dgm:cxn modelId="{A1B1259D-CEC2-4F93-8D33-522C4CD6CD4F}" srcId="{AAADDC3A-28C4-45DD-9916-CC2AAD4A6AEF}" destId="{B5E60BA5-554B-41B5-B86C-E091D5EE98FE}" srcOrd="3" destOrd="0" parTransId="{802EC3AC-CC77-49B4-8129-28D5559011FB}" sibTransId="{47006EA7-7E6C-41AF-9199-FA0431E98EE0}"/>
    <dgm:cxn modelId="{229A8A9E-277D-48EC-858C-08B9B04D7F08}" type="presOf" srcId="{471C0AE8-7587-4487-BE6A-6F487F0A84FA}" destId="{4E50BDE5-5B86-47D1-B67F-77D691851778}" srcOrd="0" destOrd="0" presId="urn:microsoft.com/office/officeart/2005/8/layout/hierarchy3"/>
    <dgm:cxn modelId="{85F7D09F-4251-4842-8D62-4249C231C01A}" srcId="{4FF4859D-DA9A-409B-B15D-BFB640A396D6}" destId="{3571C62F-E31F-4D0C-89CA-8FDB73DDD8CA}" srcOrd="3" destOrd="0" parTransId="{66EEBAE6-0F8C-4DE0-B160-34638C0AD59A}" sibTransId="{CE972898-B7CB-4827-A696-1F84C4DD8C0D}"/>
    <dgm:cxn modelId="{958D43A2-6625-479F-AD70-406638891B1A}" srcId="{777BA245-6A4C-482A-8300-A4E69D16344C}" destId="{3B301B85-1F0E-446B-82A5-DAAF526ED024}" srcOrd="2" destOrd="0" parTransId="{AF3538D2-D05D-4EAE-AE36-F80940DEE977}" sibTransId="{3B71FEB8-0EC2-417D-895A-B37D281B7DA4}"/>
    <dgm:cxn modelId="{72D85DA3-6623-49FF-8EFD-9E2F79F05C88}" type="presOf" srcId="{972036A5-9935-49E5-BD6F-B456B5869DAC}" destId="{A4032E47-1EC5-4279-B79C-3066811C5EAE}" srcOrd="0" destOrd="0" presId="urn:microsoft.com/office/officeart/2005/8/layout/hierarchy3"/>
    <dgm:cxn modelId="{184E87A4-0147-4406-BC0E-642D4F91B030}" type="presOf" srcId="{DA390C41-DB28-40C8-A127-4E26C4EDCFE8}" destId="{04CC4322-E107-45EF-982F-138EB7A157AC}" srcOrd="0" destOrd="0" presId="urn:microsoft.com/office/officeart/2005/8/layout/hierarchy3"/>
    <dgm:cxn modelId="{DB177AA7-93E9-4384-AD8A-DA67E04F8FE4}" type="presOf" srcId="{AF857B88-EBE4-4D48-A038-97669998A56E}" destId="{C8B9FA87-18F6-4C0E-8716-8B978301ED05}" srcOrd="0" destOrd="0" presId="urn:microsoft.com/office/officeart/2005/8/layout/hierarchy3"/>
    <dgm:cxn modelId="{0D4A00A9-38B8-4022-B26A-5046C2F280F6}" type="presOf" srcId="{AB5936AB-8416-4545-B7DE-5601D9E1DDEA}" destId="{088FF989-CFE9-40B8-977D-6FC38D48AFF2}" srcOrd="0" destOrd="0" presId="urn:microsoft.com/office/officeart/2005/8/layout/hierarchy3"/>
    <dgm:cxn modelId="{CBEE31AA-2A3C-4E79-A1FF-B0BCEF290794}" srcId="{556F0110-DC93-4783-80BA-D5268D6F1A2D}" destId="{1BBB26EA-3E37-43EB-89FC-F45ABFDAA7F6}" srcOrd="1" destOrd="0" parTransId="{AFD3EF2C-C41B-4C29-AE29-EBABE28CA63E}" sibTransId="{E7610926-4552-4431-ACC3-EBB03156247B}"/>
    <dgm:cxn modelId="{74A96CAE-7D4A-456B-BB9E-1087D4F599DB}" type="presOf" srcId="{755D22F1-61DE-409D-B72C-C7EAADC9BC93}" destId="{58913866-718B-48C1-B5E7-7508CB62C307}" srcOrd="0" destOrd="0" presId="urn:microsoft.com/office/officeart/2005/8/layout/hierarchy3"/>
    <dgm:cxn modelId="{26BB31AF-24CB-4F46-BDB7-D1C1D29BBC70}" srcId="{777BA245-6A4C-482A-8300-A4E69D16344C}" destId="{CA54DF63-38CD-410E-8CEA-136CAAB8016D}" srcOrd="1" destOrd="0" parTransId="{AD8491AB-61CB-49AB-B0A1-D28EF1DA0A5E}" sibTransId="{006A47E2-D7A1-4036-8635-909D99168177}"/>
    <dgm:cxn modelId="{E5457EAF-0852-42FD-9DD9-58153A275CB4}" srcId="{77AC42E2-127A-4A4E-87EA-0332E1238AFA}" destId="{DA390C41-DB28-40C8-A127-4E26C4EDCFE8}" srcOrd="0" destOrd="0" parTransId="{2E5CD6D1-CF77-41F1-852E-B6A21E8345B9}" sibTransId="{8E8FB3DA-4BA3-43F6-AFF4-0774FEA61B23}"/>
    <dgm:cxn modelId="{42AE96B5-BF3B-46C8-98BF-554675B39D14}" srcId="{98A22B60-D256-422A-9960-B6F890835B96}" destId="{F681BA35-8228-4C9A-A7F0-A4B68E3637B3}" srcOrd="0" destOrd="0" parTransId="{965801F2-F9AD-4724-BCF4-9A7074D69D17}" sibTransId="{9990D463-9602-4BB1-83D2-C54792763176}"/>
    <dgm:cxn modelId="{F75323B6-3792-4A6F-9343-E04F3B747F9E}" type="presOf" srcId="{1BBB26EA-3E37-43EB-89FC-F45ABFDAA7F6}" destId="{4CFEDE2C-7D76-41C7-ADE1-DD1C0D4F941D}" srcOrd="1" destOrd="0" presId="urn:microsoft.com/office/officeart/2005/8/layout/hierarchy3"/>
    <dgm:cxn modelId="{F22CA6B8-1B0E-44FC-B7F9-CF7A3E74BBAF}" srcId="{556F0110-DC93-4783-80BA-D5268D6F1A2D}" destId="{77AC42E2-127A-4A4E-87EA-0332E1238AFA}" srcOrd="2" destOrd="0" parTransId="{D0A1A761-ABCD-49E0-9C54-77538DAECACD}" sibTransId="{C8975B6B-B218-48E0-9AC9-6E43980DA891}"/>
    <dgm:cxn modelId="{67FB85BB-7A91-4FD0-A720-C1C7F11B4505}" srcId="{556F0110-DC93-4783-80BA-D5268D6F1A2D}" destId="{98A22B60-D256-422A-9960-B6F890835B96}" srcOrd="6" destOrd="0" parTransId="{ED159297-DA9C-4E17-8BA9-494AD8E69C8D}" sibTransId="{2801EDB3-F6D9-4E34-9EE4-EA2CE0A2CF54}"/>
    <dgm:cxn modelId="{9711D4BD-8BDD-4BB9-ACFB-9817228909EA}" type="presOf" srcId="{4134A71F-39C4-407F-BF34-CD9892CFDC2A}" destId="{1FF0FB57-F0A9-4546-A7BA-96583608711B}" srcOrd="0" destOrd="0" presId="urn:microsoft.com/office/officeart/2005/8/layout/hierarchy3"/>
    <dgm:cxn modelId="{7F1D47BF-8E4B-4455-AEB3-96C12AAC8FBE}" srcId="{C59C0E90-DE0B-411D-ACAB-7518E58E510C}" destId="{AA38DE93-0EB7-43C6-B57B-3DA1FC1F9866}" srcOrd="1" destOrd="0" parTransId="{5DA69CA4-68DC-4B32-BAAC-96A5CBD17E3A}" sibTransId="{0FEDD6F0-D8CF-4E43-B07C-26D146FF38B2}"/>
    <dgm:cxn modelId="{161427C0-0379-4325-BB3B-711E1F16A7E0}" srcId="{777BA245-6A4C-482A-8300-A4E69D16344C}" destId="{AB5936AB-8416-4545-B7DE-5601D9E1DDEA}" srcOrd="0" destOrd="0" parTransId="{AF857B88-EBE4-4D48-A038-97669998A56E}" sibTransId="{CF8E79B5-25D0-4073-85D9-4942A1191A2D}"/>
    <dgm:cxn modelId="{9AE969C1-2C59-43BE-9A6F-F1AFF962979C}" srcId="{AAADDC3A-28C4-45DD-9916-CC2AAD4A6AEF}" destId="{1006ECFD-7487-423B-8F5F-B8FE4B61A55D}" srcOrd="2" destOrd="0" parTransId="{934D0410-D060-4833-98CE-8661C2815A6F}" sibTransId="{51279B53-3EA1-412C-B7BE-A05D3F84A1BA}"/>
    <dgm:cxn modelId="{BA589FC1-C501-45A7-84B1-FEBC43584326}" type="presOf" srcId="{556F0110-DC93-4783-80BA-D5268D6F1A2D}" destId="{AFE921EB-FA4E-4DF1-8444-FE3CABC23486}" srcOrd="0" destOrd="0" presId="urn:microsoft.com/office/officeart/2005/8/layout/hierarchy3"/>
    <dgm:cxn modelId="{1618A8C3-0758-45C2-8C0C-6991BAA712F9}" type="presOf" srcId="{777BA245-6A4C-482A-8300-A4E69D16344C}" destId="{BF5C96D2-23BF-4F5D-AE58-CC4A2C799BB6}" srcOrd="1" destOrd="0" presId="urn:microsoft.com/office/officeart/2005/8/layout/hierarchy3"/>
    <dgm:cxn modelId="{C997A3C5-94BF-4E7B-8F6F-839EB065E7E9}" type="presOf" srcId="{AAADDC3A-28C4-45DD-9916-CC2AAD4A6AEF}" destId="{ED506ED6-694E-4748-A400-CDF75D4D94F0}" srcOrd="1" destOrd="0" presId="urn:microsoft.com/office/officeart/2005/8/layout/hierarchy3"/>
    <dgm:cxn modelId="{CBD2E1C6-C8EF-4890-BBB4-F773CA5F03AE}" type="presOf" srcId="{98A22B60-D256-422A-9960-B6F890835B96}" destId="{3016D6F3-239F-4647-A546-BE96FEDA974A}" srcOrd="1" destOrd="0" presId="urn:microsoft.com/office/officeart/2005/8/layout/hierarchy3"/>
    <dgm:cxn modelId="{312D48C8-6719-4125-BB0A-ECEB2CEEA86A}" type="presOf" srcId="{B56DD1EA-DB09-4340-9BF9-2F8A60FACE94}" destId="{9A1CF225-0F5C-4285-9A60-4EDDFC6D32B6}" srcOrd="0" destOrd="0" presId="urn:microsoft.com/office/officeart/2005/8/layout/hierarchy3"/>
    <dgm:cxn modelId="{8BDBF0CB-4421-4327-8C62-AC9DFD10E01B}" type="presOf" srcId="{4FF4859D-DA9A-409B-B15D-BFB640A396D6}" destId="{76E3F623-2766-43D0-87DF-B816C4032D7E}" srcOrd="0" destOrd="0" presId="urn:microsoft.com/office/officeart/2005/8/layout/hierarchy3"/>
    <dgm:cxn modelId="{0DA6E7CE-FDF7-45FD-92F9-D3B93450FAEA}" type="presOf" srcId="{A3BFFB1F-44CB-46A2-8FCA-B48135C0B6D7}" destId="{E58BF9A5-0028-409D-91C4-BCF49C4EC7F4}" srcOrd="0" destOrd="0" presId="urn:microsoft.com/office/officeart/2005/8/layout/hierarchy3"/>
    <dgm:cxn modelId="{FF5E55D0-787E-45AB-B393-A0B83E5EE378}" type="presOf" srcId="{B5E60BA5-554B-41B5-B86C-E091D5EE98FE}" destId="{4D1DE19C-4D7B-4F45-B10F-1522D5350885}" srcOrd="0" destOrd="0" presId="urn:microsoft.com/office/officeart/2005/8/layout/hierarchy3"/>
    <dgm:cxn modelId="{ED8286D1-5620-4FEA-8D18-3D50A44169BA}" type="presOf" srcId="{F8780FE5-BEB3-4820-B350-C1FD013416E6}" destId="{A92ED7D3-4EAD-4DB8-9130-349AA8B73DED}" srcOrd="0" destOrd="0" presId="urn:microsoft.com/office/officeart/2005/8/layout/hierarchy3"/>
    <dgm:cxn modelId="{C4D994D1-D61E-4FBC-8093-E0185F363DD6}" type="presOf" srcId="{FF94F7CA-52D7-43B9-A557-F65A16434016}" destId="{82627813-57DE-4A88-82AA-DD52BAB05398}" srcOrd="0" destOrd="0" presId="urn:microsoft.com/office/officeart/2005/8/layout/hierarchy3"/>
    <dgm:cxn modelId="{044EA5D6-CC37-47A5-9114-E2EFA88273C6}" type="presOf" srcId="{CA54DF63-38CD-410E-8CEA-136CAAB8016D}" destId="{DC4D5363-E9EB-4937-8574-AB137110E1FF}" srcOrd="0" destOrd="0" presId="urn:microsoft.com/office/officeart/2005/8/layout/hierarchy3"/>
    <dgm:cxn modelId="{1953B2D7-1B7C-4AF8-8166-59B9C05CDAFE}" srcId="{4FF4859D-DA9A-409B-B15D-BFB640A396D6}" destId="{9AD7D9D3-E058-450F-8D67-10920F06FAC4}" srcOrd="2" destOrd="0" parTransId="{02A8F64E-E26F-46C5-B60B-9D2CFDD12B79}" sibTransId="{94923F9D-D6CD-41F1-BB35-7B2BE7A00924}"/>
    <dgm:cxn modelId="{AFD83EDE-D89B-4496-B147-13C27C23F512}" type="presOf" srcId="{0C4E324F-6052-4463-B381-827E65C655AA}" destId="{C7165C58-44BA-43E6-B179-779C42EEB014}" srcOrd="0" destOrd="0" presId="urn:microsoft.com/office/officeart/2005/8/layout/hierarchy3"/>
    <dgm:cxn modelId="{48958EE1-BA0C-4B35-972C-1387D63080EF}" type="presOf" srcId="{D7F06104-9153-4596-AED9-BF1198BA28E7}" destId="{D5305650-907A-430E-A635-0456149050A7}" srcOrd="0" destOrd="0" presId="urn:microsoft.com/office/officeart/2005/8/layout/hierarchy3"/>
    <dgm:cxn modelId="{C78FA6EA-C36B-49AF-A326-6C04593DA9A3}" type="presOf" srcId="{9AD7D9D3-E058-450F-8D67-10920F06FAC4}" destId="{295BDBAF-FC11-400B-9C36-DF813F4CCB96}" srcOrd="0" destOrd="0" presId="urn:microsoft.com/office/officeart/2005/8/layout/hierarchy3"/>
    <dgm:cxn modelId="{7543B0ED-96D4-4CCC-89A2-D4CFA97293E8}" type="presOf" srcId="{5DA69CA4-68DC-4B32-BAAC-96A5CBD17E3A}" destId="{2052A9CB-7EDA-49B7-B91F-E909DCAB5729}" srcOrd="0" destOrd="0" presId="urn:microsoft.com/office/officeart/2005/8/layout/hierarchy3"/>
    <dgm:cxn modelId="{EB7ACDED-22CC-444D-B685-D58E814848C0}" type="presOf" srcId="{3913B632-C464-4DD2-BE3C-F9DA9736C1F2}" destId="{801BE3D7-04B2-4D3C-AAFE-681BB554424F}" srcOrd="0" destOrd="0" presId="urn:microsoft.com/office/officeart/2005/8/layout/hierarchy3"/>
    <dgm:cxn modelId="{6587DDED-0512-4078-A3E5-8D08B4266968}" type="presOf" srcId="{19162267-7FC4-4E49-9B23-D4EB55AE2DC0}" destId="{962D6DEC-9AAF-40EA-AEE2-D14B71C40BC8}" srcOrd="0" destOrd="0" presId="urn:microsoft.com/office/officeart/2005/8/layout/hierarchy3"/>
    <dgm:cxn modelId="{B3B7B0F2-9D1F-4FDA-B1B7-677D57BCFE9D}" srcId="{77AC42E2-127A-4A4E-87EA-0332E1238AFA}" destId="{1D9C0846-377A-4351-B66F-FD1D56C9B0F1}" srcOrd="4" destOrd="0" parTransId="{972036A5-9935-49E5-BD6F-B456B5869DAC}" sibTransId="{1C2D902E-8A57-4EEB-AC93-DF3397B9303C}"/>
    <dgm:cxn modelId="{15F2B4F4-3AB8-4289-A6A5-6E59EED2E9CE}" srcId="{1BBB26EA-3E37-43EB-89FC-F45ABFDAA7F6}" destId="{3913B632-C464-4DD2-BE3C-F9DA9736C1F2}" srcOrd="0" destOrd="0" parTransId="{44084B01-B2E2-495E-8EE8-82FA059C4A94}" sibTransId="{A34857A6-02D0-46B9-9DAF-9F8DE718D683}"/>
    <dgm:cxn modelId="{EF81CAF6-083B-4BBC-8B58-28470DB1B752}" type="presOf" srcId="{1D9C0846-377A-4351-B66F-FD1D56C9B0F1}" destId="{D6827A57-242F-4516-B289-761190273F31}" srcOrd="0" destOrd="0" presId="urn:microsoft.com/office/officeart/2005/8/layout/hierarchy3"/>
    <dgm:cxn modelId="{CCB76EF8-73F3-49DD-99D8-85F56293A32F}" type="presOf" srcId="{2E5CD6D1-CF77-41F1-852E-B6A21E8345B9}" destId="{C4DE18BA-98BF-4E40-8A9C-E18EBFACB66A}" srcOrd="0" destOrd="0" presId="urn:microsoft.com/office/officeart/2005/8/layout/hierarchy3"/>
    <dgm:cxn modelId="{1CF424FB-4F9D-4266-9788-598BD231479D}" srcId="{556F0110-DC93-4783-80BA-D5268D6F1A2D}" destId="{C59C0E90-DE0B-411D-ACAB-7518E58E510C}" srcOrd="3" destOrd="0" parTransId="{27C203E8-4161-4BE7-849D-9F78FBDF4C6D}" sibTransId="{FE3323B9-FC89-44D5-8F83-29F6C11F40F9}"/>
    <dgm:cxn modelId="{188D43FB-83E8-44F4-99BB-5DACBC17C655}" type="presOf" srcId="{F493975D-7EEF-47CD-9B7A-E91079348839}" destId="{64E1BCA3-EC1C-4CF5-96EE-0754431E0CB8}" srcOrd="0" destOrd="0" presId="urn:microsoft.com/office/officeart/2005/8/layout/hierarchy3"/>
    <dgm:cxn modelId="{A4D5FDFB-1071-4A84-B7DC-F29946275C10}" type="presOf" srcId="{041DE128-68FF-477A-86A0-600FEBECF15C}" destId="{8A9386EC-1901-4794-B41B-CE1F68FAE342}" srcOrd="0" destOrd="0" presId="urn:microsoft.com/office/officeart/2005/8/layout/hierarchy3"/>
    <dgm:cxn modelId="{59945074-FB23-403C-A876-24586849B41F}" type="presParOf" srcId="{AFE921EB-FA4E-4DF1-8444-FE3CABC23486}" destId="{120A168C-7575-41F5-A2A9-64BE0463A7AE}" srcOrd="0" destOrd="0" presId="urn:microsoft.com/office/officeart/2005/8/layout/hierarchy3"/>
    <dgm:cxn modelId="{3EEBE60F-A99F-45BB-82F8-3A72E1557921}" type="presParOf" srcId="{120A168C-7575-41F5-A2A9-64BE0463A7AE}" destId="{641AE839-F124-4B48-9AF4-D8F373D9482C}" srcOrd="0" destOrd="0" presId="urn:microsoft.com/office/officeart/2005/8/layout/hierarchy3"/>
    <dgm:cxn modelId="{C28E052F-D354-4148-8E91-A6F3F3321222}" type="presParOf" srcId="{641AE839-F124-4B48-9AF4-D8F373D9482C}" destId="{2FC8C1F3-DA8D-4D74-8DFA-7AE85B151B6D}" srcOrd="0" destOrd="0" presId="urn:microsoft.com/office/officeart/2005/8/layout/hierarchy3"/>
    <dgm:cxn modelId="{DE0B71BB-1846-42A3-AAC0-8EFD49E737F0}" type="presParOf" srcId="{641AE839-F124-4B48-9AF4-D8F373D9482C}" destId="{ED506ED6-694E-4748-A400-CDF75D4D94F0}" srcOrd="1" destOrd="0" presId="urn:microsoft.com/office/officeart/2005/8/layout/hierarchy3"/>
    <dgm:cxn modelId="{2E1E3379-7260-44D1-971F-502C731DD647}" type="presParOf" srcId="{120A168C-7575-41F5-A2A9-64BE0463A7AE}" destId="{9CA9AE31-2EB4-4A7F-B1DB-9423E972A85E}" srcOrd="1" destOrd="0" presId="urn:microsoft.com/office/officeart/2005/8/layout/hierarchy3"/>
    <dgm:cxn modelId="{3D1DAF37-48A1-4A8F-854C-48327025B8F9}" type="presParOf" srcId="{9CA9AE31-2EB4-4A7F-B1DB-9423E972A85E}" destId="{33C0266D-9043-4D1F-83F8-0FF29B646F83}" srcOrd="0" destOrd="0" presId="urn:microsoft.com/office/officeart/2005/8/layout/hierarchy3"/>
    <dgm:cxn modelId="{413E2196-D04D-4C86-991A-3D12855BC250}" type="presParOf" srcId="{9CA9AE31-2EB4-4A7F-B1DB-9423E972A85E}" destId="{9A1CF225-0F5C-4285-9A60-4EDDFC6D32B6}" srcOrd="1" destOrd="0" presId="urn:microsoft.com/office/officeart/2005/8/layout/hierarchy3"/>
    <dgm:cxn modelId="{F3793F10-925A-49C1-B22B-DC64E02814B2}" type="presParOf" srcId="{9CA9AE31-2EB4-4A7F-B1DB-9423E972A85E}" destId="{1FF0FB57-F0A9-4546-A7BA-96583608711B}" srcOrd="2" destOrd="0" presId="urn:microsoft.com/office/officeart/2005/8/layout/hierarchy3"/>
    <dgm:cxn modelId="{0C66060C-1A7B-4116-AE2C-86BBD152455D}" type="presParOf" srcId="{9CA9AE31-2EB4-4A7F-B1DB-9423E972A85E}" destId="{8A9386EC-1901-4794-B41B-CE1F68FAE342}" srcOrd="3" destOrd="0" presId="urn:microsoft.com/office/officeart/2005/8/layout/hierarchy3"/>
    <dgm:cxn modelId="{4F51EEFA-D551-4C09-B693-C2CF08E956AB}" type="presParOf" srcId="{9CA9AE31-2EB4-4A7F-B1DB-9423E972A85E}" destId="{25999F57-BF3E-4791-A517-1ECF6FA95378}" srcOrd="4" destOrd="0" presId="urn:microsoft.com/office/officeart/2005/8/layout/hierarchy3"/>
    <dgm:cxn modelId="{2FB8B346-7119-4B95-B26D-30860787E613}" type="presParOf" srcId="{9CA9AE31-2EB4-4A7F-B1DB-9423E972A85E}" destId="{8CEE4391-BE60-4EE5-BE7C-25F34B9395FE}" srcOrd="5" destOrd="0" presId="urn:microsoft.com/office/officeart/2005/8/layout/hierarchy3"/>
    <dgm:cxn modelId="{C72A8FEE-DCE7-43B7-BA73-C6D1A3C51DC7}" type="presParOf" srcId="{9CA9AE31-2EB4-4A7F-B1DB-9423E972A85E}" destId="{F0D4EC5B-4A3E-4070-B98B-5E96F1364BFB}" srcOrd="6" destOrd="0" presId="urn:microsoft.com/office/officeart/2005/8/layout/hierarchy3"/>
    <dgm:cxn modelId="{EC177D63-B8E6-4E05-8A6C-FD896A6D9832}" type="presParOf" srcId="{9CA9AE31-2EB4-4A7F-B1DB-9423E972A85E}" destId="{4D1DE19C-4D7B-4F45-B10F-1522D5350885}" srcOrd="7" destOrd="0" presId="urn:microsoft.com/office/officeart/2005/8/layout/hierarchy3"/>
    <dgm:cxn modelId="{B8B30CE3-DC68-4788-A93D-B454C86C7F18}" type="presParOf" srcId="{AFE921EB-FA4E-4DF1-8444-FE3CABC23486}" destId="{5356597B-4838-4F32-9C58-AA47130394A0}" srcOrd="1" destOrd="0" presId="urn:microsoft.com/office/officeart/2005/8/layout/hierarchy3"/>
    <dgm:cxn modelId="{EBB3DAED-DE73-46A4-903D-ED781A379FF5}" type="presParOf" srcId="{5356597B-4838-4F32-9C58-AA47130394A0}" destId="{06A8696B-D6BA-4FFE-985F-6416484F5314}" srcOrd="0" destOrd="0" presId="urn:microsoft.com/office/officeart/2005/8/layout/hierarchy3"/>
    <dgm:cxn modelId="{E460C500-FFFA-4FBE-900A-AE53C3099DC0}" type="presParOf" srcId="{06A8696B-D6BA-4FFE-985F-6416484F5314}" destId="{89EE42C9-C2E2-4CED-AE22-C40D64B4154F}" srcOrd="0" destOrd="0" presId="urn:microsoft.com/office/officeart/2005/8/layout/hierarchy3"/>
    <dgm:cxn modelId="{EEE6CFFD-016A-40EC-9834-661F4BF88A58}" type="presParOf" srcId="{06A8696B-D6BA-4FFE-985F-6416484F5314}" destId="{4CFEDE2C-7D76-41C7-ADE1-DD1C0D4F941D}" srcOrd="1" destOrd="0" presId="urn:microsoft.com/office/officeart/2005/8/layout/hierarchy3"/>
    <dgm:cxn modelId="{E2D2117E-B73D-446B-91AA-C43BD47FA233}" type="presParOf" srcId="{5356597B-4838-4F32-9C58-AA47130394A0}" destId="{727B06E7-24E1-4631-AA80-1AC2262C8474}" srcOrd="1" destOrd="0" presId="urn:microsoft.com/office/officeart/2005/8/layout/hierarchy3"/>
    <dgm:cxn modelId="{088F42C2-5CE9-4705-963F-0EC35A15E2D5}" type="presParOf" srcId="{727B06E7-24E1-4631-AA80-1AC2262C8474}" destId="{A04EF400-4DEB-46FA-B0E2-516CE890A911}" srcOrd="0" destOrd="0" presId="urn:microsoft.com/office/officeart/2005/8/layout/hierarchy3"/>
    <dgm:cxn modelId="{D3EC8C90-726E-421C-9DA0-35F48CF767F4}" type="presParOf" srcId="{727B06E7-24E1-4631-AA80-1AC2262C8474}" destId="{801BE3D7-04B2-4D3C-AAFE-681BB554424F}" srcOrd="1" destOrd="0" presId="urn:microsoft.com/office/officeart/2005/8/layout/hierarchy3"/>
    <dgm:cxn modelId="{6129D78C-A822-4F05-9DEA-CAC3DAB840B6}" type="presParOf" srcId="{727B06E7-24E1-4631-AA80-1AC2262C8474}" destId="{A389B316-98B9-4F3A-9FAC-4E9444DE6E26}" srcOrd="2" destOrd="0" presId="urn:microsoft.com/office/officeart/2005/8/layout/hierarchy3"/>
    <dgm:cxn modelId="{3EC07EA9-CDF3-4DA8-B0F8-6CD6F8D36E41}" type="presParOf" srcId="{727B06E7-24E1-4631-AA80-1AC2262C8474}" destId="{58913866-718B-48C1-B5E7-7508CB62C307}" srcOrd="3" destOrd="0" presId="urn:microsoft.com/office/officeart/2005/8/layout/hierarchy3"/>
    <dgm:cxn modelId="{EC015462-A8E0-4B08-A298-9CD690D378AC}" type="presParOf" srcId="{727B06E7-24E1-4631-AA80-1AC2262C8474}" destId="{CD0503B6-62E6-43DC-9C82-639E21702CCD}" srcOrd="4" destOrd="0" presId="urn:microsoft.com/office/officeart/2005/8/layout/hierarchy3"/>
    <dgm:cxn modelId="{7770CF13-EA71-4E98-B7F0-B01B3FADE0C1}" type="presParOf" srcId="{727B06E7-24E1-4631-AA80-1AC2262C8474}" destId="{3835AA68-0998-4ED2-83AE-7F986BCFCC4D}" srcOrd="5" destOrd="0" presId="urn:microsoft.com/office/officeart/2005/8/layout/hierarchy3"/>
    <dgm:cxn modelId="{D496EDCB-639A-4021-AF65-B821D7901F84}" type="presParOf" srcId="{AFE921EB-FA4E-4DF1-8444-FE3CABC23486}" destId="{51AF7944-237E-4955-95E0-EBC8DD059C99}" srcOrd="2" destOrd="0" presId="urn:microsoft.com/office/officeart/2005/8/layout/hierarchy3"/>
    <dgm:cxn modelId="{AB377EDE-7BCC-4ACE-9DA3-58EC9C8FDF27}" type="presParOf" srcId="{51AF7944-237E-4955-95E0-EBC8DD059C99}" destId="{43CAB0F5-70B5-46B9-A3D2-0C48C9BD6D98}" srcOrd="0" destOrd="0" presId="urn:microsoft.com/office/officeart/2005/8/layout/hierarchy3"/>
    <dgm:cxn modelId="{12C046CC-8B87-4A11-AD10-58CA7A064A11}" type="presParOf" srcId="{43CAB0F5-70B5-46B9-A3D2-0C48C9BD6D98}" destId="{F07462D1-689A-4672-B112-B8F2B8BA3220}" srcOrd="0" destOrd="0" presId="urn:microsoft.com/office/officeart/2005/8/layout/hierarchy3"/>
    <dgm:cxn modelId="{02D3ED02-A05A-419F-9219-CE737FC917D0}" type="presParOf" srcId="{43CAB0F5-70B5-46B9-A3D2-0C48C9BD6D98}" destId="{3BB34429-78AD-44EB-9BC8-73645CE252A1}" srcOrd="1" destOrd="0" presId="urn:microsoft.com/office/officeart/2005/8/layout/hierarchy3"/>
    <dgm:cxn modelId="{F4BC008B-D6D4-404E-AC82-A9BBE6E2037C}" type="presParOf" srcId="{51AF7944-237E-4955-95E0-EBC8DD059C99}" destId="{79E49458-20D3-43A5-A9F3-C4D07DE22C49}" srcOrd="1" destOrd="0" presId="urn:microsoft.com/office/officeart/2005/8/layout/hierarchy3"/>
    <dgm:cxn modelId="{40823ECC-B485-47A5-B973-2DE13530DC46}" type="presParOf" srcId="{79E49458-20D3-43A5-A9F3-C4D07DE22C49}" destId="{C4DE18BA-98BF-4E40-8A9C-E18EBFACB66A}" srcOrd="0" destOrd="0" presId="urn:microsoft.com/office/officeart/2005/8/layout/hierarchy3"/>
    <dgm:cxn modelId="{B38BA855-2B35-4387-830F-84DE7D460F12}" type="presParOf" srcId="{79E49458-20D3-43A5-A9F3-C4D07DE22C49}" destId="{04CC4322-E107-45EF-982F-138EB7A157AC}" srcOrd="1" destOrd="0" presId="urn:microsoft.com/office/officeart/2005/8/layout/hierarchy3"/>
    <dgm:cxn modelId="{FAAB4FD6-EC46-40C7-882C-8A6826DF8F6A}" type="presParOf" srcId="{79E49458-20D3-43A5-A9F3-C4D07DE22C49}" destId="{E58BF9A5-0028-409D-91C4-BCF49C4EC7F4}" srcOrd="2" destOrd="0" presId="urn:microsoft.com/office/officeart/2005/8/layout/hierarchy3"/>
    <dgm:cxn modelId="{1766D792-43AC-469B-BB18-85333887F997}" type="presParOf" srcId="{79E49458-20D3-43A5-A9F3-C4D07DE22C49}" destId="{C79F3EAA-D560-4709-A3DE-A6E49A658FC4}" srcOrd="3" destOrd="0" presId="urn:microsoft.com/office/officeart/2005/8/layout/hierarchy3"/>
    <dgm:cxn modelId="{D334B215-2284-4DBD-85A2-48881FAB1FFB}" type="presParOf" srcId="{79E49458-20D3-43A5-A9F3-C4D07DE22C49}" destId="{C7165C58-44BA-43E6-B179-779C42EEB014}" srcOrd="4" destOrd="0" presId="urn:microsoft.com/office/officeart/2005/8/layout/hierarchy3"/>
    <dgm:cxn modelId="{CC5EDCBD-9B49-4CEB-A84F-1A27EBC2BA2B}" type="presParOf" srcId="{79E49458-20D3-43A5-A9F3-C4D07DE22C49}" destId="{2B74E882-8D3B-4AA0-B02A-8724236C3536}" srcOrd="5" destOrd="0" presId="urn:microsoft.com/office/officeart/2005/8/layout/hierarchy3"/>
    <dgm:cxn modelId="{230B955A-2F95-4EFC-B9F9-41197CD363D4}" type="presParOf" srcId="{79E49458-20D3-43A5-A9F3-C4D07DE22C49}" destId="{BCBD0F0E-DEA7-4591-B918-AB930F9A132E}" srcOrd="6" destOrd="0" presId="urn:microsoft.com/office/officeart/2005/8/layout/hierarchy3"/>
    <dgm:cxn modelId="{5804010A-7D95-4FE7-975D-95FE32A745A0}" type="presParOf" srcId="{79E49458-20D3-43A5-A9F3-C4D07DE22C49}" destId="{D5305650-907A-430E-A635-0456149050A7}" srcOrd="7" destOrd="0" presId="urn:microsoft.com/office/officeart/2005/8/layout/hierarchy3"/>
    <dgm:cxn modelId="{3C32E8EA-6779-45F9-B0CB-8246D4CFCAAD}" type="presParOf" srcId="{79E49458-20D3-43A5-A9F3-C4D07DE22C49}" destId="{A4032E47-1EC5-4279-B79C-3066811C5EAE}" srcOrd="8" destOrd="0" presId="urn:microsoft.com/office/officeart/2005/8/layout/hierarchy3"/>
    <dgm:cxn modelId="{486E5353-6EF8-4406-8A86-9AE203C83C44}" type="presParOf" srcId="{79E49458-20D3-43A5-A9F3-C4D07DE22C49}" destId="{D6827A57-242F-4516-B289-761190273F31}" srcOrd="9" destOrd="0" presId="urn:microsoft.com/office/officeart/2005/8/layout/hierarchy3"/>
    <dgm:cxn modelId="{31DF7DEF-AFEC-4A94-9FFD-FDA805A6FEC0}" type="presParOf" srcId="{AFE921EB-FA4E-4DF1-8444-FE3CABC23486}" destId="{3B965328-D156-423E-BD1C-C94D322549DE}" srcOrd="3" destOrd="0" presId="urn:microsoft.com/office/officeart/2005/8/layout/hierarchy3"/>
    <dgm:cxn modelId="{77FF0067-9013-46C7-AE38-2ED9B68395F1}" type="presParOf" srcId="{3B965328-D156-423E-BD1C-C94D322549DE}" destId="{07CA57B4-9FD9-4B5F-9830-97845EFD4423}" srcOrd="0" destOrd="0" presId="urn:microsoft.com/office/officeart/2005/8/layout/hierarchy3"/>
    <dgm:cxn modelId="{5770D5B9-F38B-46BF-950A-7350B21C2831}" type="presParOf" srcId="{07CA57B4-9FD9-4B5F-9830-97845EFD4423}" destId="{EBBD011C-1DFA-49BB-8284-911E39B5F2A9}" srcOrd="0" destOrd="0" presId="urn:microsoft.com/office/officeart/2005/8/layout/hierarchy3"/>
    <dgm:cxn modelId="{7363CEA4-E5E8-42ED-97AC-E70B2AFEB6CB}" type="presParOf" srcId="{07CA57B4-9FD9-4B5F-9830-97845EFD4423}" destId="{2EA6DDD7-94D2-4B90-99F6-F4D2C122148C}" srcOrd="1" destOrd="0" presId="urn:microsoft.com/office/officeart/2005/8/layout/hierarchy3"/>
    <dgm:cxn modelId="{3CCACA2B-8DEE-4FC9-94F7-AEB58A067C6D}" type="presParOf" srcId="{3B965328-D156-423E-BD1C-C94D322549DE}" destId="{745BDA57-5822-4B54-8BF8-E5A172AA4258}" srcOrd="1" destOrd="0" presId="urn:microsoft.com/office/officeart/2005/8/layout/hierarchy3"/>
    <dgm:cxn modelId="{BE115B4E-86B4-483A-9800-C22110BAB093}" type="presParOf" srcId="{745BDA57-5822-4B54-8BF8-E5A172AA4258}" destId="{10C617F4-1F6B-4F80-9005-65EC81E57FF8}" srcOrd="0" destOrd="0" presId="urn:microsoft.com/office/officeart/2005/8/layout/hierarchy3"/>
    <dgm:cxn modelId="{46C0976A-D178-491D-A597-4BB345E050FD}" type="presParOf" srcId="{745BDA57-5822-4B54-8BF8-E5A172AA4258}" destId="{88A63F21-0C8F-40E8-9677-1B5FE0D26B6D}" srcOrd="1" destOrd="0" presId="urn:microsoft.com/office/officeart/2005/8/layout/hierarchy3"/>
    <dgm:cxn modelId="{5DA6CEF3-8149-4A75-A886-975D800056AA}" type="presParOf" srcId="{745BDA57-5822-4B54-8BF8-E5A172AA4258}" destId="{2052A9CB-7EDA-49B7-B91F-E909DCAB5729}" srcOrd="2" destOrd="0" presId="urn:microsoft.com/office/officeart/2005/8/layout/hierarchy3"/>
    <dgm:cxn modelId="{D09C1CD2-49EC-48A0-A7F9-588EC9BDC610}" type="presParOf" srcId="{745BDA57-5822-4B54-8BF8-E5A172AA4258}" destId="{6F3E32A7-DF67-4251-8039-DBC6EAEF39A7}" srcOrd="3" destOrd="0" presId="urn:microsoft.com/office/officeart/2005/8/layout/hierarchy3"/>
    <dgm:cxn modelId="{12B50521-2D3C-46A2-A64A-6EF81634E597}" type="presParOf" srcId="{745BDA57-5822-4B54-8BF8-E5A172AA4258}" destId="{64E1BCA3-EC1C-4CF5-96EE-0754431E0CB8}" srcOrd="4" destOrd="0" presId="urn:microsoft.com/office/officeart/2005/8/layout/hierarchy3"/>
    <dgm:cxn modelId="{9BCE1CC1-2FF9-4436-8428-98DB8882E15B}" type="presParOf" srcId="{745BDA57-5822-4B54-8BF8-E5A172AA4258}" destId="{0659B49C-BCFA-4955-8292-42CC1CED1653}" srcOrd="5" destOrd="0" presId="urn:microsoft.com/office/officeart/2005/8/layout/hierarchy3"/>
    <dgm:cxn modelId="{6882B6B1-E60E-4BEF-93E9-C5A897F5CC8A}" type="presParOf" srcId="{745BDA57-5822-4B54-8BF8-E5A172AA4258}" destId="{A92ED7D3-4EAD-4DB8-9130-349AA8B73DED}" srcOrd="6" destOrd="0" presId="urn:microsoft.com/office/officeart/2005/8/layout/hierarchy3"/>
    <dgm:cxn modelId="{7161DF95-A10B-43FD-8BF8-F9D55C902DF2}" type="presParOf" srcId="{745BDA57-5822-4B54-8BF8-E5A172AA4258}" destId="{82627813-57DE-4A88-82AA-DD52BAB05398}" srcOrd="7" destOrd="0" presId="urn:microsoft.com/office/officeart/2005/8/layout/hierarchy3"/>
    <dgm:cxn modelId="{01090559-46CF-496F-BCF4-FB4A17EB3C49}" type="presParOf" srcId="{AFE921EB-FA4E-4DF1-8444-FE3CABC23486}" destId="{28FA83B8-63C2-48B1-8B0C-4BBE9944C801}" srcOrd="4" destOrd="0" presId="urn:microsoft.com/office/officeart/2005/8/layout/hierarchy3"/>
    <dgm:cxn modelId="{1F1C60E2-0041-4A15-BF1B-FC6DFFC0111C}" type="presParOf" srcId="{28FA83B8-63C2-48B1-8B0C-4BBE9944C801}" destId="{A8EB2743-E9F6-4D36-806A-862E70D6D281}" srcOrd="0" destOrd="0" presId="urn:microsoft.com/office/officeart/2005/8/layout/hierarchy3"/>
    <dgm:cxn modelId="{73D5A8EE-1EE2-4D95-B165-B86EAB735ADA}" type="presParOf" srcId="{A8EB2743-E9F6-4D36-806A-862E70D6D281}" destId="{76E3F623-2766-43D0-87DF-B816C4032D7E}" srcOrd="0" destOrd="0" presId="urn:microsoft.com/office/officeart/2005/8/layout/hierarchy3"/>
    <dgm:cxn modelId="{D35BE8AB-6EA3-4699-ADBE-2C6E8889B8DE}" type="presParOf" srcId="{A8EB2743-E9F6-4D36-806A-862E70D6D281}" destId="{0B8F26A5-513A-4EBD-8D75-FD9CAD596B7A}" srcOrd="1" destOrd="0" presId="urn:microsoft.com/office/officeart/2005/8/layout/hierarchy3"/>
    <dgm:cxn modelId="{E5EB9547-D9F1-4301-B2FF-38EAA173ADD5}" type="presParOf" srcId="{28FA83B8-63C2-48B1-8B0C-4BBE9944C801}" destId="{A39D481A-419C-4C3C-AA15-65E4D3119262}" srcOrd="1" destOrd="0" presId="urn:microsoft.com/office/officeart/2005/8/layout/hierarchy3"/>
    <dgm:cxn modelId="{A59034E4-146C-4BC0-BDBF-038CDB825C44}" type="presParOf" srcId="{A39D481A-419C-4C3C-AA15-65E4D3119262}" destId="{5BFC9A5D-96D5-468A-83CC-AEEEE765534C}" srcOrd="0" destOrd="0" presId="urn:microsoft.com/office/officeart/2005/8/layout/hierarchy3"/>
    <dgm:cxn modelId="{1E99B3F3-9DFF-441E-B5EF-0E7FC3651CDA}" type="presParOf" srcId="{A39D481A-419C-4C3C-AA15-65E4D3119262}" destId="{8AB57689-FDF6-4E92-A0C9-80B6CFF23C8A}" srcOrd="1" destOrd="0" presId="urn:microsoft.com/office/officeart/2005/8/layout/hierarchy3"/>
    <dgm:cxn modelId="{5D0D223D-A2A3-43B7-9B08-49294D9918A5}" type="presParOf" srcId="{A39D481A-419C-4C3C-AA15-65E4D3119262}" destId="{B6BEC5F8-6A33-499D-AFAE-0004F5412EB0}" srcOrd="2" destOrd="0" presId="urn:microsoft.com/office/officeart/2005/8/layout/hierarchy3"/>
    <dgm:cxn modelId="{044E0798-7398-4DDC-BA1B-21FD5A1F8BCF}" type="presParOf" srcId="{A39D481A-419C-4C3C-AA15-65E4D3119262}" destId="{4E50BDE5-5B86-47D1-B67F-77D691851778}" srcOrd="3" destOrd="0" presId="urn:microsoft.com/office/officeart/2005/8/layout/hierarchy3"/>
    <dgm:cxn modelId="{3709955E-D19C-4E86-B25A-2D7C660EA89D}" type="presParOf" srcId="{A39D481A-419C-4C3C-AA15-65E4D3119262}" destId="{359B5698-41E2-4DD0-B69D-229A2876C38A}" srcOrd="4" destOrd="0" presId="urn:microsoft.com/office/officeart/2005/8/layout/hierarchy3"/>
    <dgm:cxn modelId="{86F35C91-5C8D-4E45-A366-1C525DC2A419}" type="presParOf" srcId="{A39D481A-419C-4C3C-AA15-65E4D3119262}" destId="{295BDBAF-FC11-400B-9C36-DF813F4CCB96}" srcOrd="5" destOrd="0" presId="urn:microsoft.com/office/officeart/2005/8/layout/hierarchy3"/>
    <dgm:cxn modelId="{23686C24-7E24-443E-A68C-795D0B3946DD}" type="presParOf" srcId="{A39D481A-419C-4C3C-AA15-65E4D3119262}" destId="{CC425AAB-2658-4AC6-B5DD-3B6A12E62F45}" srcOrd="6" destOrd="0" presId="urn:microsoft.com/office/officeart/2005/8/layout/hierarchy3"/>
    <dgm:cxn modelId="{C23524C2-4150-4D93-9290-FB530AD01ACF}" type="presParOf" srcId="{A39D481A-419C-4C3C-AA15-65E4D3119262}" destId="{412D3402-FF4A-4510-B416-18CF714C4C64}" srcOrd="7" destOrd="0" presId="urn:microsoft.com/office/officeart/2005/8/layout/hierarchy3"/>
    <dgm:cxn modelId="{FF815D7A-F155-40A0-A9C2-BFA5B143743C}" type="presParOf" srcId="{AFE921EB-FA4E-4DF1-8444-FE3CABC23486}" destId="{6116D89F-9E0F-4856-A735-FE3EA07A9FC2}" srcOrd="5" destOrd="0" presId="urn:microsoft.com/office/officeart/2005/8/layout/hierarchy3"/>
    <dgm:cxn modelId="{BE6017BC-77A5-4068-B4BE-B0E28FAF12B8}" type="presParOf" srcId="{6116D89F-9E0F-4856-A735-FE3EA07A9FC2}" destId="{EC28D6BD-126A-4B18-96AA-9E4B3E1123B3}" srcOrd="0" destOrd="0" presId="urn:microsoft.com/office/officeart/2005/8/layout/hierarchy3"/>
    <dgm:cxn modelId="{BC117CB4-38B8-46A6-89AB-C6B6A0EE6502}" type="presParOf" srcId="{EC28D6BD-126A-4B18-96AA-9E4B3E1123B3}" destId="{696F298B-28A7-4866-B059-EFF048280845}" srcOrd="0" destOrd="0" presId="urn:microsoft.com/office/officeart/2005/8/layout/hierarchy3"/>
    <dgm:cxn modelId="{60A56178-AAD9-4A51-A24E-50784456F137}" type="presParOf" srcId="{EC28D6BD-126A-4B18-96AA-9E4B3E1123B3}" destId="{BF5C96D2-23BF-4F5D-AE58-CC4A2C799BB6}" srcOrd="1" destOrd="0" presId="urn:microsoft.com/office/officeart/2005/8/layout/hierarchy3"/>
    <dgm:cxn modelId="{577C91D8-0119-4A1C-9251-B52828EB18DF}" type="presParOf" srcId="{6116D89F-9E0F-4856-A735-FE3EA07A9FC2}" destId="{4ABFDC00-5A37-4C6C-B9B7-B393C9B245B0}" srcOrd="1" destOrd="0" presId="urn:microsoft.com/office/officeart/2005/8/layout/hierarchy3"/>
    <dgm:cxn modelId="{00AD5E56-5C74-4371-95C9-4C3DB89CBC51}" type="presParOf" srcId="{4ABFDC00-5A37-4C6C-B9B7-B393C9B245B0}" destId="{C8B9FA87-18F6-4C0E-8716-8B978301ED05}" srcOrd="0" destOrd="0" presId="urn:microsoft.com/office/officeart/2005/8/layout/hierarchy3"/>
    <dgm:cxn modelId="{D573D11A-33FE-4C14-9D20-B26EEDCF350C}" type="presParOf" srcId="{4ABFDC00-5A37-4C6C-B9B7-B393C9B245B0}" destId="{088FF989-CFE9-40B8-977D-6FC38D48AFF2}" srcOrd="1" destOrd="0" presId="urn:microsoft.com/office/officeart/2005/8/layout/hierarchy3"/>
    <dgm:cxn modelId="{0CB15868-D601-44A0-BC4D-3895DF1FD6D4}" type="presParOf" srcId="{4ABFDC00-5A37-4C6C-B9B7-B393C9B245B0}" destId="{0C3CC512-D7B2-41C6-8DE3-2050FCF4A7BE}" srcOrd="2" destOrd="0" presId="urn:microsoft.com/office/officeart/2005/8/layout/hierarchy3"/>
    <dgm:cxn modelId="{485170D1-FF94-49BD-BE34-7AEAB535B146}" type="presParOf" srcId="{4ABFDC00-5A37-4C6C-B9B7-B393C9B245B0}" destId="{DC4D5363-E9EB-4937-8574-AB137110E1FF}" srcOrd="3" destOrd="0" presId="urn:microsoft.com/office/officeart/2005/8/layout/hierarchy3"/>
    <dgm:cxn modelId="{95D91655-0C28-48D6-8966-09166AA7C93D}" type="presParOf" srcId="{4ABFDC00-5A37-4C6C-B9B7-B393C9B245B0}" destId="{1C125FFF-AF1A-4959-A9EC-3CDC489F6FEE}" srcOrd="4" destOrd="0" presId="urn:microsoft.com/office/officeart/2005/8/layout/hierarchy3"/>
    <dgm:cxn modelId="{A04A8EE7-26BD-4DFF-AC60-20B060650FD8}" type="presParOf" srcId="{4ABFDC00-5A37-4C6C-B9B7-B393C9B245B0}" destId="{E3F40C4F-1E03-460A-AFAE-39717B12CFB2}" srcOrd="5" destOrd="0" presId="urn:microsoft.com/office/officeart/2005/8/layout/hierarchy3"/>
    <dgm:cxn modelId="{0A4B8DA7-D78A-4689-A76D-A00D51EBED57}" type="presParOf" srcId="{4ABFDC00-5A37-4C6C-B9B7-B393C9B245B0}" destId="{362E4876-A8EF-49C6-8A6D-47AC34824270}" srcOrd="6" destOrd="0" presId="urn:microsoft.com/office/officeart/2005/8/layout/hierarchy3"/>
    <dgm:cxn modelId="{406F6766-E354-4498-9C55-13BFAA4AF140}" type="presParOf" srcId="{4ABFDC00-5A37-4C6C-B9B7-B393C9B245B0}" destId="{304C3794-9190-4EE2-90AD-51C45AFCC581}" srcOrd="7" destOrd="0" presId="urn:microsoft.com/office/officeart/2005/8/layout/hierarchy3"/>
    <dgm:cxn modelId="{4F629598-5FD4-430C-A5F2-5D68B048C41B}" type="presParOf" srcId="{4ABFDC00-5A37-4C6C-B9B7-B393C9B245B0}" destId="{27103CED-DFC3-466C-B519-7D0ED8387E13}" srcOrd="8" destOrd="0" presId="urn:microsoft.com/office/officeart/2005/8/layout/hierarchy3"/>
    <dgm:cxn modelId="{CDAE8281-3A5B-46E3-996E-AA67D84C11C8}" type="presParOf" srcId="{4ABFDC00-5A37-4C6C-B9B7-B393C9B245B0}" destId="{47D8C57F-89F6-49B5-A90C-8F33CE30929C}" srcOrd="9" destOrd="0" presId="urn:microsoft.com/office/officeart/2005/8/layout/hierarchy3"/>
    <dgm:cxn modelId="{FF0443E2-4F84-46C7-BF35-58E1593BCD0A}" type="presParOf" srcId="{AFE921EB-FA4E-4DF1-8444-FE3CABC23486}" destId="{E948DFBA-9F19-4D05-BA5B-F3B237E0DD10}" srcOrd="6" destOrd="0" presId="urn:microsoft.com/office/officeart/2005/8/layout/hierarchy3"/>
    <dgm:cxn modelId="{E3D119F1-A81C-4BEC-A794-105D3AC58E47}" type="presParOf" srcId="{E948DFBA-9F19-4D05-BA5B-F3B237E0DD10}" destId="{A06AFDDC-1072-4056-A404-194A86C07199}" srcOrd="0" destOrd="0" presId="urn:microsoft.com/office/officeart/2005/8/layout/hierarchy3"/>
    <dgm:cxn modelId="{750D9083-66AC-4EE7-83A8-F30AEDBB660F}" type="presParOf" srcId="{A06AFDDC-1072-4056-A404-194A86C07199}" destId="{C76DEEE9-04AD-4B13-B45C-36971CA9A18F}" srcOrd="0" destOrd="0" presId="urn:microsoft.com/office/officeart/2005/8/layout/hierarchy3"/>
    <dgm:cxn modelId="{CC062E5D-F599-4BBF-A0B9-F4FDA07518BE}" type="presParOf" srcId="{A06AFDDC-1072-4056-A404-194A86C07199}" destId="{3016D6F3-239F-4647-A546-BE96FEDA974A}" srcOrd="1" destOrd="0" presId="urn:microsoft.com/office/officeart/2005/8/layout/hierarchy3"/>
    <dgm:cxn modelId="{8579E9CE-C71C-45C5-9CBD-2E51DEE11E7B}" type="presParOf" srcId="{E948DFBA-9F19-4D05-BA5B-F3B237E0DD10}" destId="{8D415CB3-4FAE-4CAD-81B8-6E5AF7604EBE}" srcOrd="1" destOrd="0" presId="urn:microsoft.com/office/officeart/2005/8/layout/hierarchy3"/>
    <dgm:cxn modelId="{7ED5C008-5B5F-473C-ABE4-4B3F2FC63B63}" type="presParOf" srcId="{8D415CB3-4FAE-4CAD-81B8-6E5AF7604EBE}" destId="{EDAC60E6-38B9-4741-929B-FAE50C8C6FBC}" srcOrd="0" destOrd="0" presId="urn:microsoft.com/office/officeart/2005/8/layout/hierarchy3"/>
    <dgm:cxn modelId="{17FE83AC-374D-43A8-9146-DFF262793FB2}" type="presParOf" srcId="{8D415CB3-4FAE-4CAD-81B8-6E5AF7604EBE}" destId="{89256F46-BA69-4FC6-9F2D-2287E625E6CB}" srcOrd="1" destOrd="0" presId="urn:microsoft.com/office/officeart/2005/8/layout/hierarchy3"/>
    <dgm:cxn modelId="{0753518A-8806-427F-8039-2E32F3495F22}" type="presParOf" srcId="{8D415CB3-4FAE-4CAD-81B8-6E5AF7604EBE}" destId="{962D6DEC-9AAF-40EA-AEE2-D14B71C40BC8}" srcOrd="2" destOrd="0" presId="urn:microsoft.com/office/officeart/2005/8/layout/hierarchy3"/>
    <dgm:cxn modelId="{4E958347-FDB9-4FCE-9663-85B05A9A5041}" type="presParOf" srcId="{8D415CB3-4FAE-4CAD-81B8-6E5AF7604EBE}" destId="{E8069F1E-F104-4C1A-86ED-ECAFA22874EA}" srcOrd="3" destOrd="0" presId="urn:microsoft.com/office/officeart/2005/8/layout/hierarchy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FD01B83-B5E2-4BF8-9785-07982848CAF0}" type="doc">
      <dgm:prSet loTypeId="urn:microsoft.com/office/officeart/2005/8/layout/list1" loCatId="list" qsTypeId="urn:microsoft.com/office/officeart/2005/8/quickstyle/simple1" qsCatId="simple" csTypeId="urn:microsoft.com/office/officeart/2005/8/colors/accent1_5" csCatId="accent1" phldr="1"/>
      <dgm:spPr/>
      <dgm:t>
        <a:bodyPr/>
        <a:lstStyle/>
        <a:p>
          <a:endParaRPr lang="en-GB"/>
        </a:p>
      </dgm:t>
    </dgm:pt>
    <dgm:pt modelId="{FB89A902-90F4-4F68-933C-6EBE1B7F502A}">
      <dgm:prSet custT="1"/>
      <dgm:spPr/>
      <dgm:t>
        <a:bodyPr/>
        <a:lstStyle/>
        <a:p>
          <a:r>
            <a:rPr lang="en-GB" sz="1200" b="1"/>
            <a:t>Active travel</a:t>
          </a:r>
        </a:p>
      </dgm:t>
    </dgm:pt>
    <dgm:pt modelId="{B26A0973-D054-4221-99C0-60C6F3AF4B59}" type="parTrans" cxnId="{7FCA8C70-9735-479C-963A-4CFFB5C1D53F}">
      <dgm:prSet/>
      <dgm:spPr/>
      <dgm:t>
        <a:bodyPr/>
        <a:lstStyle/>
        <a:p>
          <a:endParaRPr lang="en-GB"/>
        </a:p>
      </dgm:t>
    </dgm:pt>
    <dgm:pt modelId="{1726090D-741A-439A-8C1C-A0552775045C}" type="sibTrans" cxnId="{7FCA8C70-9735-479C-963A-4CFFB5C1D53F}">
      <dgm:prSet/>
      <dgm:spPr/>
      <dgm:t>
        <a:bodyPr/>
        <a:lstStyle/>
        <a:p>
          <a:endParaRPr lang="en-GB"/>
        </a:p>
      </dgm:t>
    </dgm:pt>
    <dgm:pt modelId="{098B7154-7D2F-4AAC-BB45-4B98762374F4}">
      <dgm:prSet custT="1"/>
      <dgm:spPr/>
      <dgm:t>
        <a:bodyPr/>
        <a:lstStyle/>
        <a:p>
          <a:r>
            <a:rPr lang="en-GB" sz="1100"/>
            <a:t>Enabling businesses to promote active travel; social prescribing programme to promote walking and cycling. </a:t>
          </a:r>
          <a:r>
            <a:rPr lang="en-GB" sz="1100" u="sng"/>
            <a:t>Owner:</a:t>
          </a:r>
          <a:r>
            <a:rPr lang="en-GB" sz="1100" u="none"/>
            <a:t> </a:t>
          </a:r>
          <a:r>
            <a:rPr lang="en-GB" sz="1100" b="1"/>
            <a:t>DfT &amp; Active Travel England</a:t>
          </a:r>
        </a:p>
      </dgm:t>
    </dgm:pt>
    <dgm:pt modelId="{00B3FC7E-BCAF-4480-AFD7-131DF94E266A}" type="parTrans" cxnId="{492D92D1-B87C-48B7-995E-A28B5C47A871}">
      <dgm:prSet/>
      <dgm:spPr/>
      <dgm:t>
        <a:bodyPr/>
        <a:lstStyle/>
        <a:p>
          <a:endParaRPr lang="en-GB"/>
        </a:p>
      </dgm:t>
    </dgm:pt>
    <dgm:pt modelId="{4E568F85-EE7D-4948-9EBE-7A4F9E7A7447}" type="sibTrans" cxnId="{492D92D1-B87C-48B7-995E-A28B5C47A871}">
      <dgm:prSet/>
      <dgm:spPr/>
      <dgm:t>
        <a:bodyPr/>
        <a:lstStyle/>
        <a:p>
          <a:endParaRPr lang="en-GB"/>
        </a:p>
      </dgm:t>
    </dgm:pt>
    <dgm:pt modelId="{0D9A0525-DEE0-4218-9AFF-5F8EE62CAD52}">
      <dgm:prSet custT="1"/>
      <dgm:spPr/>
      <dgm:t>
        <a:bodyPr/>
        <a:lstStyle/>
        <a:p>
          <a:r>
            <a:rPr lang="en-GB" sz="1100"/>
            <a:t>Implementation of </a:t>
          </a:r>
          <a:r>
            <a:rPr lang="en-GB" sz="1100" b="1"/>
            <a:t>Gear Change Strategy </a:t>
          </a:r>
          <a:r>
            <a:rPr lang="en-GB" sz="1100"/>
            <a:t>to help improve the cycling environment and infrastructure and encourage and enable people to cycle. </a:t>
          </a:r>
          <a:r>
            <a:rPr lang="en-GB" sz="1100" u="sng"/>
            <a:t>Owner:</a:t>
          </a:r>
          <a:r>
            <a:rPr lang="en-GB" sz="1100" u="none"/>
            <a:t> </a:t>
          </a:r>
          <a:r>
            <a:rPr lang="en-GB" sz="1100" b="1"/>
            <a:t>DfT</a:t>
          </a:r>
        </a:p>
      </dgm:t>
    </dgm:pt>
    <dgm:pt modelId="{6FFF1B92-2282-4E2E-9997-FBAB663790BE}" type="parTrans" cxnId="{E242DEE8-B4FB-4058-8B32-2BAEFAC3E20C}">
      <dgm:prSet/>
      <dgm:spPr/>
      <dgm:t>
        <a:bodyPr/>
        <a:lstStyle/>
        <a:p>
          <a:endParaRPr lang="en-GB"/>
        </a:p>
      </dgm:t>
    </dgm:pt>
    <dgm:pt modelId="{2370EC62-C3EA-4199-A7DD-55EAFFF661D2}" type="sibTrans" cxnId="{E242DEE8-B4FB-4058-8B32-2BAEFAC3E20C}">
      <dgm:prSet/>
      <dgm:spPr/>
      <dgm:t>
        <a:bodyPr/>
        <a:lstStyle/>
        <a:p>
          <a:endParaRPr lang="en-GB"/>
        </a:p>
      </dgm:t>
    </dgm:pt>
    <dgm:pt modelId="{B05FB7BB-1D05-471D-BF5B-DDA02B7BC669}">
      <dgm:prSet custT="1"/>
      <dgm:spPr/>
      <dgm:t>
        <a:bodyPr/>
        <a:lstStyle/>
        <a:p>
          <a:r>
            <a:rPr lang="en-GB" sz="1200" b="1"/>
            <a:t>Active design and planning</a:t>
          </a:r>
        </a:p>
      </dgm:t>
    </dgm:pt>
    <dgm:pt modelId="{340E24E9-A75E-47C4-95DB-273F27EBD953}" type="parTrans" cxnId="{1687F634-B723-4B63-BE4F-6415A981A7E3}">
      <dgm:prSet/>
      <dgm:spPr/>
      <dgm:t>
        <a:bodyPr/>
        <a:lstStyle/>
        <a:p>
          <a:endParaRPr lang="en-GB"/>
        </a:p>
      </dgm:t>
    </dgm:pt>
    <dgm:pt modelId="{6123094A-0C97-4AE6-9610-141BF43FEBBF}" type="sibTrans" cxnId="{1687F634-B723-4B63-BE4F-6415A981A7E3}">
      <dgm:prSet/>
      <dgm:spPr/>
      <dgm:t>
        <a:bodyPr/>
        <a:lstStyle/>
        <a:p>
          <a:endParaRPr lang="en-GB"/>
        </a:p>
      </dgm:t>
    </dgm:pt>
    <dgm:pt modelId="{74474C62-75E7-45EB-8C56-50F9A03E1EE2}">
      <dgm:prSet custT="1"/>
      <dgm:spPr/>
      <dgm:t>
        <a:bodyPr/>
        <a:lstStyle/>
        <a:p>
          <a:r>
            <a:rPr lang="en-GB" sz="1100"/>
            <a:t>Access to open spaces, sports facilities and promotion of walking, cycling and public transport through National Planning Policy Framework and guidance. </a:t>
          </a:r>
          <a:r>
            <a:rPr lang="en-GB" sz="1100" u="sng"/>
            <a:t>Owner:</a:t>
          </a:r>
          <a:r>
            <a:rPr lang="en-GB" sz="1100"/>
            <a:t> </a:t>
          </a:r>
          <a:r>
            <a:rPr lang="en-GB" sz="1100" b="1"/>
            <a:t>DLUHC</a:t>
          </a:r>
        </a:p>
      </dgm:t>
    </dgm:pt>
    <dgm:pt modelId="{35046091-E0CC-4EC7-8402-9054751BE62C}" type="parTrans" cxnId="{2E8FEE94-805C-4C51-91F4-7F94EEA2105F}">
      <dgm:prSet/>
      <dgm:spPr/>
      <dgm:t>
        <a:bodyPr/>
        <a:lstStyle/>
        <a:p>
          <a:endParaRPr lang="en-GB"/>
        </a:p>
      </dgm:t>
    </dgm:pt>
    <dgm:pt modelId="{D93042DF-CDA7-42FC-A3F8-8149072C65DD}" type="sibTrans" cxnId="{2E8FEE94-805C-4C51-91F4-7F94EEA2105F}">
      <dgm:prSet/>
      <dgm:spPr/>
      <dgm:t>
        <a:bodyPr/>
        <a:lstStyle/>
        <a:p>
          <a:endParaRPr lang="en-GB"/>
        </a:p>
      </dgm:t>
    </dgm:pt>
    <dgm:pt modelId="{FB06322B-AB64-40F8-B3DD-66C322ED6DA0}">
      <dgm:prSet phldrT="[Text]" custT="1"/>
      <dgm:spPr/>
      <dgm:t>
        <a:bodyPr/>
        <a:lstStyle/>
        <a:p>
          <a:r>
            <a:rPr lang="en-GB" sz="1200" b="1"/>
            <a:t>Workplaces</a:t>
          </a:r>
        </a:p>
      </dgm:t>
    </dgm:pt>
    <dgm:pt modelId="{664CC89F-83F7-496E-8977-72C828B56250}" type="parTrans" cxnId="{4B65A658-F1AB-4210-80F5-D4DE01155034}">
      <dgm:prSet/>
      <dgm:spPr/>
      <dgm:t>
        <a:bodyPr/>
        <a:lstStyle/>
        <a:p>
          <a:endParaRPr lang="en-GB"/>
        </a:p>
      </dgm:t>
    </dgm:pt>
    <dgm:pt modelId="{282261D4-2C8E-4352-AF05-54E9CD631F61}" type="sibTrans" cxnId="{4B65A658-F1AB-4210-80F5-D4DE01155034}">
      <dgm:prSet/>
      <dgm:spPr/>
      <dgm:t>
        <a:bodyPr/>
        <a:lstStyle/>
        <a:p>
          <a:endParaRPr lang="en-GB"/>
        </a:p>
      </dgm:t>
    </dgm:pt>
    <dgm:pt modelId="{7308A163-BECD-4C40-9255-5C37107C8EAD}">
      <dgm:prSet phldrT="[Text]"/>
      <dgm:spPr/>
      <dgm:t>
        <a:bodyPr/>
        <a:lstStyle/>
        <a:p>
          <a:r>
            <a:rPr lang="en-GB"/>
            <a:t>The Joint Work and Health Unit promote evidence to improve practice to support health of workforce; </a:t>
          </a:r>
          <a:r>
            <a:rPr lang="en-GB" b="1">
              <a:solidFill>
                <a:srgbClr val="7C5CB2"/>
              </a:solidFill>
            </a:rPr>
            <a:t>includes specific action on MSK, integration of physical activity into heathy workplace programmes.</a:t>
          </a:r>
          <a:r>
            <a:rPr lang="en-GB">
              <a:solidFill>
                <a:srgbClr val="7C5CB2"/>
              </a:solidFill>
            </a:rPr>
            <a:t> </a:t>
          </a:r>
          <a:r>
            <a:rPr lang="en-GB" u="sng"/>
            <a:t>Owner:</a:t>
          </a:r>
          <a:r>
            <a:rPr lang="en-GB"/>
            <a:t> </a:t>
          </a:r>
          <a:r>
            <a:rPr lang="en-GB" b="1"/>
            <a:t>DHSC with DWP</a:t>
          </a:r>
        </a:p>
      </dgm:t>
    </dgm:pt>
    <dgm:pt modelId="{D268E3AF-7A58-4D9F-A95B-E782C2044FCC}" type="parTrans" cxnId="{9503ACC3-4C8A-4767-808A-AA0F71C800BE}">
      <dgm:prSet/>
      <dgm:spPr/>
      <dgm:t>
        <a:bodyPr/>
        <a:lstStyle/>
        <a:p>
          <a:endParaRPr lang="en-GB"/>
        </a:p>
      </dgm:t>
    </dgm:pt>
    <dgm:pt modelId="{5819AF62-A623-4C9E-A905-DFD9F512CB32}" type="sibTrans" cxnId="{9503ACC3-4C8A-4767-808A-AA0F71C800BE}">
      <dgm:prSet/>
      <dgm:spPr/>
      <dgm:t>
        <a:bodyPr/>
        <a:lstStyle/>
        <a:p>
          <a:endParaRPr lang="en-GB"/>
        </a:p>
      </dgm:t>
    </dgm:pt>
    <dgm:pt modelId="{B78246EE-7CEA-4503-A3E5-81B5E589609E}">
      <dgm:prSet phldr="0"/>
      <dgm:spPr/>
      <dgm:t>
        <a:bodyPr/>
        <a:lstStyle/>
        <a:p>
          <a:pPr rtl="0"/>
          <a:r>
            <a:rPr lang="en-GB" b="1"/>
            <a:t>Sport and recreation for all</a:t>
          </a:r>
          <a:endParaRPr lang="en-US" b="1"/>
        </a:p>
      </dgm:t>
    </dgm:pt>
    <dgm:pt modelId="{513045BA-B308-4B8A-87DD-49C9BA45F254}" type="parTrans" cxnId="{1B61380A-A67A-4852-8FE4-9FE63189D53F}">
      <dgm:prSet/>
      <dgm:spPr/>
      <dgm:t>
        <a:bodyPr/>
        <a:lstStyle/>
        <a:p>
          <a:endParaRPr lang="en-GB"/>
        </a:p>
      </dgm:t>
    </dgm:pt>
    <dgm:pt modelId="{36B877FD-1308-4232-9CCF-727AD4D0AE42}" type="sibTrans" cxnId="{1B61380A-A67A-4852-8FE4-9FE63189D53F}">
      <dgm:prSet/>
      <dgm:spPr/>
      <dgm:t>
        <a:bodyPr/>
        <a:lstStyle/>
        <a:p>
          <a:endParaRPr lang="en-GB"/>
        </a:p>
      </dgm:t>
    </dgm:pt>
    <dgm:pt modelId="{9FF651F2-1FF6-4625-A4F3-3C1E19051F9F}">
      <dgm:prSet phldr="0"/>
      <dgm:spPr/>
      <dgm:t>
        <a:bodyPr/>
        <a:lstStyle/>
        <a:p>
          <a:r>
            <a:rPr lang="en-GB" b="0"/>
            <a:t>Green social pilot to promote nature &amp; green space. </a:t>
          </a:r>
          <a:r>
            <a:rPr lang="en-GB" b="0" u="sng"/>
            <a:t>Owner</a:t>
          </a:r>
          <a:r>
            <a:rPr lang="en-GB" b="0"/>
            <a:t>: </a:t>
          </a:r>
          <a:r>
            <a:rPr lang="en-GB" b="1"/>
            <a:t>Defra</a:t>
          </a:r>
          <a:endParaRPr lang="en-US" b="1"/>
        </a:p>
      </dgm:t>
    </dgm:pt>
    <dgm:pt modelId="{4375E313-5EA8-4961-ACD0-EB624954C071}" type="parTrans" cxnId="{1A53443B-2146-43D3-9A07-1E3DC4C49EF0}">
      <dgm:prSet/>
      <dgm:spPr/>
      <dgm:t>
        <a:bodyPr/>
        <a:lstStyle/>
        <a:p>
          <a:endParaRPr lang="en-GB"/>
        </a:p>
      </dgm:t>
    </dgm:pt>
    <dgm:pt modelId="{20FF25DF-3730-4EE8-ADDF-6E6B8E1E8B02}" type="sibTrans" cxnId="{1A53443B-2146-43D3-9A07-1E3DC4C49EF0}">
      <dgm:prSet/>
      <dgm:spPr/>
      <dgm:t>
        <a:bodyPr/>
        <a:lstStyle/>
        <a:p>
          <a:endParaRPr lang="en-GB"/>
        </a:p>
      </dgm:t>
    </dgm:pt>
    <dgm:pt modelId="{212FE401-95C6-4975-B1D3-143DAA78B663}">
      <dgm:prSet phldr="0"/>
      <dgm:spPr/>
      <dgm:t>
        <a:bodyPr/>
        <a:lstStyle/>
        <a:p>
          <a:r>
            <a:rPr lang="en-GB" b="0"/>
            <a:t>Development of an </a:t>
          </a:r>
          <a:r>
            <a:rPr lang="en-GB" b="1"/>
            <a:t>across-government sport strategy </a:t>
          </a:r>
          <a:r>
            <a:rPr lang="en-GB" b="0"/>
            <a:t>recognising the importance of sport and physical activity; investment in sports facilities. </a:t>
          </a:r>
          <a:r>
            <a:rPr lang="en-GB" b="0" u="sng"/>
            <a:t>Owner</a:t>
          </a:r>
          <a:r>
            <a:rPr lang="en-GB" b="0"/>
            <a:t>: </a:t>
          </a:r>
          <a:r>
            <a:rPr lang="en-GB" b="1"/>
            <a:t>DCMS</a:t>
          </a:r>
        </a:p>
      </dgm:t>
    </dgm:pt>
    <dgm:pt modelId="{A89A8C8B-D96C-4CD8-8398-083772EB64A8}" type="parTrans" cxnId="{1E502D74-734F-4B3D-B60C-E377B34574DD}">
      <dgm:prSet/>
      <dgm:spPr/>
      <dgm:t>
        <a:bodyPr/>
        <a:lstStyle/>
        <a:p>
          <a:endParaRPr lang="en-GB"/>
        </a:p>
      </dgm:t>
    </dgm:pt>
    <dgm:pt modelId="{60AA25AD-2E9B-4CDF-9F20-F857F0D6F6C8}" type="sibTrans" cxnId="{1E502D74-734F-4B3D-B60C-E377B34574DD}">
      <dgm:prSet/>
      <dgm:spPr/>
      <dgm:t>
        <a:bodyPr/>
        <a:lstStyle/>
        <a:p>
          <a:endParaRPr lang="en-GB"/>
        </a:p>
      </dgm:t>
    </dgm:pt>
    <dgm:pt modelId="{BB016CFC-1D0F-41CF-A840-B15119D90C66}" type="pres">
      <dgm:prSet presAssocID="{1FD01B83-B5E2-4BF8-9785-07982848CAF0}" presName="linear" presStyleCnt="0">
        <dgm:presLayoutVars>
          <dgm:dir/>
          <dgm:animLvl val="lvl"/>
          <dgm:resizeHandles val="exact"/>
        </dgm:presLayoutVars>
      </dgm:prSet>
      <dgm:spPr/>
    </dgm:pt>
    <dgm:pt modelId="{59918B6A-D7F8-4124-BA0B-E3A6E19461CE}" type="pres">
      <dgm:prSet presAssocID="{FB89A902-90F4-4F68-933C-6EBE1B7F502A}" presName="parentLin" presStyleCnt="0"/>
      <dgm:spPr/>
    </dgm:pt>
    <dgm:pt modelId="{9073CF7E-D799-45A6-A72E-7D7DB5CB7572}" type="pres">
      <dgm:prSet presAssocID="{FB89A902-90F4-4F68-933C-6EBE1B7F502A}" presName="parentLeftMargin" presStyleLbl="node1" presStyleIdx="0" presStyleCnt="4"/>
      <dgm:spPr/>
    </dgm:pt>
    <dgm:pt modelId="{EAD059D1-BE39-4BEC-8592-14360FAA6E68}" type="pres">
      <dgm:prSet presAssocID="{FB89A902-90F4-4F68-933C-6EBE1B7F502A}" presName="parentText" presStyleLbl="node1" presStyleIdx="0" presStyleCnt="4">
        <dgm:presLayoutVars>
          <dgm:chMax val="0"/>
          <dgm:bulletEnabled val="1"/>
        </dgm:presLayoutVars>
      </dgm:prSet>
      <dgm:spPr/>
    </dgm:pt>
    <dgm:pt modelId="{07E44536-8A27-41D7-B7E8-EEDFE7BF0F07}" type="pres">
      <dgm:prSet presAssocID="{FB89A902-90F4-4F68-933C-6EBE1B7F502A}" presName="negativeSpace" presStyleCnt="0"/>
      <dgm:spPr/>
    </dgm:pt>
    <dgm:pt modelId="{45C243BB-F63D-4B3A-8F91-0607AFD53131}" type="pres">
      <dgm:prSet presAssocID="{FB89A902-90F4-4F68-933C-6EBE1B7F502A}" presName="childText" presStyleLbl="conFgAcc1" presStyleIdx="0" presStyleCnt="4">
        <dgm:presLayoutVars>
          <dgm:bulletEnabled val="1"/>
        </dgm:presLayoutVars>
      </dgm:prSet>
      <dgm:spPr/>
    </dgm:pt>
    <dgm:pt modelId="{A8670D16-30C7-46F8-8877-73EB9FF1F854}" type="pres">
      <dgm:prSet presAssocID="{1726090D-741A-439A-8C1C-A0552775045C}" presName="spaceBetweenRectangles" presStyleCnt="0"/>
      <dgm:spPr/>
    </dgm:pt>
    <dgm:pt modelId="{9E59766B-FC04-4A6D-ABEF-C732DD40D66E}" type="pres">
      <dgm:prSet presAssocID="{B05FB7BB-1D05-471D-BF5B-DDA02B7BC669}" presName="parentLin" presStyleCnt="0"/>
      <dgm:spPr/>
    </dgm:pt>
    <dgm:pt modelId="{F0D0EB0B-8F8D-4984-A39C-FF21D55244F2}" type="pres">
      <dgm:prSet presAssocID="{B05FB7BB-1D05-471D-BF5B-DDA02B7BC669}" presName="parentLeftMargin" presStyleLbl="node1" presStyleIdx="0" presStyleCnt="4"/>
      <dgm:spPr/>
    </dgm:pt>
    <dgm:pt modelId="{1D8B9574-5C19-492D-9BDF-957672B94EA8}" type="pres">
      <dgm:prSet presAssocID="{B05FB7BB-1D05-471D-BF5B-DDA02B7BC669}" presName="parentText" presStyleLbl="node1" presStyleIdx="1" presStyleCnt="4">
        <dgm:presLayoutVars>
          <dgm:chMax val="0"/>
          <dgm:bulletEnabled val="1"/>
        </dgm:presLayoutVars>
      </dgm:prSet>
      <dgm:spPr/>
    </dgm:pt>
    <dgm:pt modelId="{2B52B106-7AB1-4EB4-B95C-B921BB800B33}" type="pres">
      <dgm:prSet presAssocID="{B05FB7BB-1D05-471D-BF5B-DDA02B7BC669}" presName="negativeSpace" presStyleCnt="0"/>
      <dgm:spPr/>
    </dgm:pt>
    <dgm:pt modelId="{8E6AFA95-14DC-46C0-8489-7BF6CF0DEFE8}" type="pres">
      <dgm:prSet presAssocID="{B05FB7BB-1D05-471D-BF5B-DDA02B7BC669}" presName="childText" presStyleLbl="conFgAcc1" presStyleIdx="1" presStyleCnt="4">
        <dgm:presLayoutVars>
          <dgm:bulletEnabled val="1"/>
        </dgm:presLayoutVars>
      </dgm:prSet>
      <dgm:spPr/>
    </dgm:pt>
    <dgm:pt modelId="{0EB67537-2EDC-46F0-BFB1-46A924C4CE45}" type="pres">
      <dgm:prSet presAssocID="{6123094A-0C97-4AE6-9610-141BF43FEBBF}" presName="spaceBetweenRectangles" presStyleCnt="0"/>
      <dgm:spPr/>
    </dgm:pt>
    <dgm:pt modelId="{9E9CD2DA-598A-44D5-AC80-390CD44E9B68}" type="pres">
      <dgm:prSet presAssocID="{FB06322B-AB64-40F8-B3DD-66C322ED6DA0}" presName="parentLin" presStyleCnt="0"/>
      <dgm:spPr/>
    </dgm:pt>
    <dgm:pt modelId="{230E6E6C-E19F-4345-BEE4-8FD120D42E98}" type="pres">
      <dgm:prSet presAssocID="{FB06322B-AB64-40F8-B3DD-66C322ED6DA0}" presName="parentLeftMargin" presStyleLbl="node1" presStyleIdx="1" presStyleCnt="4"/>
      <dgm:spPr/>
    </dgm:pt>
    <dgm:pt modelId="{E854A745-A266-4EBA-B536-AA30105A3293}" type="pres">
      <dgm:prSet presAssocID="{FB06322B-AB64-40F8-B3DD-66C322ED6DA0}" presName="parentText" presStyleLbl="node1" presStyleIdx="2" presStyleCnt="4">
        <dgm:presLayoutVars>
          <dgm:chMax val="0"/>
          <dgm:bulletEnabled val="1"/>
        </dgm:presLayoutVars>
      </dgm:prSet>
      <dgm:spPr/>
    </dgm:pt>
    <dgm:pt modelId="{BA447B8C-4F15-498C-9404-06A61B4CA084}" type="pres">
      <dgm:prSet presAssocID="{FB06322B-AB64-40F8-B3DD-66C322ED6DA0}" presName="negativeSpace" presStyleCnt="0"/>
      <dgm:spPr/>
    </dgm:pt>
    <dgm:pt modelId="{5799CC1A-D8EA-473B-A812-57AF526695F2}" type="pres">
      <dgm:prSet presAssocID="{FB06322B-AB64-40F8-B3DD-66C322ED6DA0}" presName="childText" presStyleLbl="conFgAcc1" presStyleIdx="2" presStyleCnt="4">
        <dgm:presLayoutVars>
          <dgm:bulletEnabled val="1"/>
        </dgm:presLayoutVars>
      </dgm:prSet>
      <dgm:spPr/>
    </dgm:pt>
    <dgm:pt modelId="{68E0B294-B8AB-4DB0-948D-F0CA0BE3E2AE}" type="pres">
      <dgm:prSet presAssocID="{282261D4-2C8E-4352-AF05-54E9CD631F61}" presName="spaceBetweenRectangles" presStyleCnt="0"/>
      <dgm:spPr/>
    </dgm:pt>
    <dgm:pt modelId="{6563B73A-20B5-4814-918C-A8BCA853088D}" type="pres">
      <dgm:prSet presAssocID="{B78246EE-7CEA-4503-A3E5-81B5E589609E}" presName="parentLin" presStyleCnt="0"/>
      <dgm:spPr/>
    </dgm:pt>
    <dgm:pt modelId="{9CD13CF8-7AD0-43A3-8112-A8B2D0BB66FA}" type="pres">
      <dgm:prSet presAssocID="{B78246EE-7CEA-4503-A3E5-81B5E589609E}" presName="parentLeftMargin" presStyleLbl="node1" presStyleIdx="2" presStyleCnt="4"/>
      <dgm:spPr/>
    </dgm:pt>
    <dgm:pt modelId="{AF4F1D4E-15E6-4313-8AB8-FFBCD21C807E}" type="pres">
      <dgm:prSet presAssocID="{B78246EE-7CEA-4503-A3E5-81B5E589609E}" presName="parentText" presStyleLbl="node1" presStyleIdx="3" presStyleCnt="4">
        <dgm:presLayoutVars>
          <dgm:chMax val="0"/>
          <dgm:bulletEnabled val="1"/>
        </dgm:presLayoutVars>
      </dgm:prSet>
      <dgm:spPr/>
    </dgm:pt>
    <dgm:pt modelId="{543C125B-4585-40F9-AB9D-E11BBDF11CBB}" type="pres">
      <dgm:prSet presAssocID="{B78246EE-7CEA-4503-A3E5-81B5E589609E}" presName="negativeSpace" presStyleCnt="0"/>
      <dgm:spPr/>
    </dgm:pt>
    <dgm:pt modelId="{6D89D2BC-90FA-40A3-848F-679C8308C5E7}" type="pres">
      <dgm:prSet presAssocID="{B78246EE-7CEA-4503-A3E5-81B5E589609E}" presName="childText" presStyleLbl="conFgAcc1" presStyleIdx="3" presStyleCnt="4">
        <dgm:presLayoutVars>
          <dgm:bulletEnabled val="1"/>
        </dgm:presLayoutVars>
      </dgm:prSet>
      <dgm:spPr/>
    </dgm:pt>
  </dgm:ptLst>
  <dgm:cxnLst>
    <dgm:cxn modelId="{1B61380A-A67A-4852-8FE4-9FE63189D53F}" srcId="{1FD01B83-B5E2-4BF8-9785-07982848CAF0}" destId="{B78246EE-7CEA-4503-A3E5-81B5E589609E}" srcOrd="3" destOrd="0" parTransId="{513045BA-B308-4B8A-87DD-49C9BA45F254}" sibTransId="{36B877FD-1308-4232-9CCF-727AD4D0AE42}"/>
    <dgm:cxn modelId="{C8FCCC10-3BC7-4A4B-A248-567041D07B23}" type="presOf" srcId="{1FD01B83-B5E2-4BF8-9785-07982848CAF0}" destId="{BB016CFC-1D0F-41CF-A840-B15119D90C66}" srcOrd="0" destOrd="0" presId="urn:microsoft.com/office/officeart/2005/8/layout/list1"/>
    <dgm:cxn modelId="{C2A0E423-AE3E-44FE-A8AB-A457B41EB816}" type="presOf" srcId="{B05FB7BB-1D05-471D-BF5B-DDA02B7BC669}" destId="{1D8B9574-5C19-492D-9BDF-957672B94EA8}" srcOrd="1" destOrd="0" presId="urn:microsoft.com/office/officeart/2005/8/layout/list1"/>
    <dgm:cxn modelId="{1687F634-B723-4B63-BE4F-6415A981A7E3}" srcId="{1FD01B83-B5E2-4BF8-9785-07982848CAF0}" destId="{B05FB7BB-1D05-471D-BF5B-DDA02B7BC669}" srcOrd="1" destOrd="0" parTransId="{340E24E9-A75E-47C4-95DB-273F27EBD953}" sibTransId="{6123094A-0C97-4AE6-9610-141BF43FEBBF}"/>
    <dgm:cxn modelId="{1A53443B-2146-43D3-9A07-1E3DC4C49EF0}" srcId="{B78246EE-7CEA-4503-A3E5-81B5E589609E}" destId="{9FF651F2-1FF6-4625-A4F3-3C1E19051F9F}" srcOrd="0" destOrd="0" parTransId="{4375E313-5EA8-4961-ACD0-EB624954C071}" sibTransId="{20FF25DF-3730-4EE8-ADDF-6E6B8E1E8B02}"/>
    <dgm:cxn modelId="{547B4C3F-EE25-42BA-9219-79A942F5B2AA}" type="presOf" srcId="{0D9A0525-DEE0-4218-9AFF-5F8EE62CAD52}" destId="{45C243BB-F63D-4B3A-8F91-0607AFD53131}" srcOrd="0" destOrd="1" presId="urn:microsoft.com/office/officeart/2005/8/layout/list1"/>
    <dgm:cxn modelId="{7AD22B5C-8D28-485E-9D1D-7DA5F16DAD6F}" type="presOf" srcId="{74474C62-75E7-45EB-8C56-50F9A03E1EE2}" destId="{8E6AFA95-14DC-46C0-8489-7BF6CF0DEFE8}" srcOrd="0" destOrd="0" presId="urn:microsoft.com/office/officeart/2005/8/layout/list1"/>
    <dgm:cxn modelId="{6D6F9043-B4F9-486F-9F32-4AA9AFA1DE2F}" type="presOf" srcId="{B05FB7BB-1D05-471D-BF5B-DDA02B7BC669}" destId="{F0D0EB0B-8F8D-4984-A39C-FF21D55244F2}" srcOrd="0" destOrd="0" presId="urn:microsoft.com/office/officeart/2005/8/layout/list1"/>
    <dgm:cxn modelId="{AB9D0B6D-75E3-4FA0-B7F2-AAE75ECED696}" type="presOf" srcId="{098B7154-7D2F-4AAC-BB45-4B98762374F4}" destId="{45C243BB-F63D-4B3A-8F91-0607AFD53131}" srcOrd="0" destOrd="0" presId="urn:microsoft.com/office/officeart/2005/8/layout/list1"/>
    <dgm:cxn modelId="{7FCA8C70-9735-479C-963A-4CFFB5C1D53F}" srcId="{1FD01B83-B5E2-4BF8-9785-07982848CAF0}" destId="{FB89A902-90F4-4F68-933C-6EBE1B7F502A}" srcOrd="0" destOrd="0" parTransId="{B26A0973-D054-4221-99C0-60C6F3AF4B59}" sibTransId="{1726090D-741A-439A-8C1C-A0552775045C}"/>
    <dgm:cxn modelId="{1E502D74-734F-4B3D-B60C-E377B34574DD}" srcId="{B78246EE-7CEA-4503-A3E5-81B5E589609E}" destId="{212FE401-95C6-4975-B1D3-143DAA78B663}" srcOrd="1" destOrd="0" parTransId="{A89A8C8B-D96C-4CD8-8398-083772EB64A8}" sibTransId="{60AA25AD-2E9B-4CDF-9F20-F857F0D6F6C8}"/>
    <dgm:cxn modelId="{4B65A658-F1AB-4210-80F5-D4DE01155034}" srcId="{1FD01B83-B5E2-4BF8-9785-07982848CAF0}" destId="{FB06322B-AB64-40F8-B3DD-66C322ED6DA0}" srcOrd="2" destOrd="0" parTransId="{664CC89F-83F7-496E-8977-72C828B56250}" sibTransId="{282261D4-2C8E-4352-AF05-54E9CD631F61}"/>
    <dgm:cxn modelId="{2E8FEE94-805C-4C51-91F4-7F94EEA2105F}" srcId="{B05FB7BB-1D05-471D-BF5B-DDA02B7BC669}" destId="{74474C62-75E7-45EB-8C56-50F9A03E1EE2}" srcOrd="0" destOrd="0" parTransId="{35046091-E0CC-4EC7-8402-9054751BE62C}" sibTransId="{D93042DF-CDA7-42FC-A3F8-8149072C65DD}"/>
    <dgm:cxn modelId="{74F4F996-EE3C-49AF-9407-EE7CB4DBE147}" type="presOf" srcId="{212FE401-95C6-4975-B1D3-143DAA78B663}" destId="{6D89D2BC-90FA-40A3-848F-679C8308C5E7}" srcOrd="0" destOrd="1" presId="urn:microsoft.com/office/officeart/2005/8/layout/list1"/>
    <dgm:cxn modelId="{D39D5EA5-1053-4725-B8CB-3801DC38AC18}" type="presOf" srcId="{B78246EE-7CEA-4503-A3E5-81B5E589609E}" destId="{9CD13CF8-7AD0-43A3-8112-A8B2D0BB66FA}" srcOrd="0" destOrd="0" presId="urn:microsoft.com/office/officeart/2005/8/layout/list1"/>
    <dgm:cxn modelId="{BECF86A5-7503-46D5-B795-FAA116B0F0BF}" type="presOf" srcId="{FB06322B-AB64-40F8-B3DD-66C322ED6DA0}" destId="{E854A745-A266-4EBA-B536-AA30105A3293}" srcOrd="1" destOrd="0" presId="urn:microsoft.com/office/officeart/2005/8/layout/list1"/>
    <dgm:cxn modelId="{9129A2B5-0559-4E52-BE24-B377EE5AA34C}" type="presOf" srcId="{FB89A902-90F4-4F68-933C-6EBE1B7F502A}" destId="{9073CF7E-D799-45A6-A72E-7D7DB5CB7572}" srcOrd="0" destOrd="0" presId="urn:microsoft.com/office/officeart/2005/8/layout/list1"/>
    <dgm:cxn modelId="{9503ACC3-4C8A-4767-808A-AA0F71C800BE}" srcId="{FB06322B-AB64-40F8-B3DD-66C322ED6DA0}" destId="{7308A163-BECD-4C40-9255-5C37107C8EAD}" srcOrd="0" destOrd="0" parTransId="{D268E3AF-7A58-4D9F-A95B-E782C2044FCC}" sibTransId="{5819AF62-A623-4C9E-A905-DFD9F512CB32}"/>
    <dgm:cxn modelId="{492D92D1-B87C-48B7-995E-A28B5C47A871}" srcId="{FB89A902-90F4-4F68-933C-6EBE1B7F502A}" destId="{098B7154-7D2F-4AAC-BB45-4B98762374F4}" srcOrd="0" destOrd="0" parTransId="{00B3FC7E-BCAF-4480-AFD7-131DF94E266A}" sibTransId="{4E568F85-EE7D-4948-9EBE-7A4F9E7A7447}"/>
    <dgm:cxn modelId="{45A838D9-30FF-4FD4-A02F-9F0024B31E9E}" type="presOf" srcId="{FB89A902-90F4-4F68-933C-6EBE1B7F502A}" destId="{EAD059D1-BE39-4BEC-8592-14360FAA6E68}" srcOrd="1" destOrd="0" presId="urn:microsoft.com/office/officeart/2005/8/layout/list1"/>
    <dgm:cxn modelId="{A2C7B9E4-1F23-42E1-9A55-B9E55AD4F329}" type="presOf" srcId="{FB06322B-AB64-40F8-B3DD-66C322ED6DA0}" destId="{230E6E6C-E19F-4345-BEE4-8FD120D42E98}" srcOrd="0" destOrd="0" presId="urn:microsoft.com/office/officeart/2005/8/layout/list1"/>
    <dgm:cxn modelId="{E242DEE8-B4FB-4058-8B32-2BAEFAC3E20C}" srcId="{FB89A902-90F4-4F68-933C-6EBE1B7F502A}" destId="{0D9A0525-DEE0-4218-9AFF-5F8EE62CAD52}" srcOrd="1" destOrd="0" parTransId="{6FFF1B92-2282-4E2E-9997-FBAB663790BE}" sibTransId="{2370EC62-C3EA-4199-A7DD-55EAFFF661D2}"/>
    <dgm:cxn modelId="{E2D851F1-6ABF-4591-87A9-14ADC8E0F533}" type="presOf" srcId="{7308A163-BECD-4C40-9255-5C37107C8EAD}" destId="{5799CC1A-D8EA-473B-A812-57AF526695F2}" srcOrd="0" destOrd="0" presId="urn:microsoft.com/office/officeart/2005/8/layout/list1"/>
    <dgm:cxn modelId="{74159DF3-8F94-430C-9C5B-562BD0725864}" type="presOf" srcId="{9FF651F2-1FF6-4625-A4F3-3C1E19051F9F}" destId="{6D89D2BC-90FA-40A3-848F-679C8308C5E7}" srcOrd="0" destOrd="0" presId="urn:microsoft.com/office/officeart/2005/8/layout/list1"/>
    <dgm:cxn modelId="{C33F0CFC-CBEA-4AAD-810D-9BAD5D05245B}" type="presOf" srcId="{B78246EE-7CEA-4503-A3E5-81B5E589609E}" destId="{AF4F1D4E-15E6-4313-8AB8-FFBCD21C807E}" srcOrd="1" destOrd="0" presId="urn:microsoft.com/office/officeart/2005/8/layout/list1"/>
    <dgm:cxn modelId="{B3747482-F8BD-400B-B779-3FD61939FF02}" type="presParOf" srcId="{BB016CFC-1D0F-41CF-A840-B15119D90C66}" destId="{59918B6A-D7F8-4124-BA0B-E3A6E19461CE}" srcOrd="0" destOrd="0" presId="urn:microsoft.com/office/officeart/2005/8/layout/list1"/>
    <dgm:cxn modelId="{8A2A9753-914C-4581-A9AB-F17CAF81A9DC}" type="presParOf" srcId="{59918B6A-D7F8-4124-BA0B-E3A6E19461CE}" destId="{9073CF7E-D799-45A6-A72E-7D7DB5CB7572}" srcOrd="0" destOrd="0" presId="urn:microsoft.com/office/officeart/2005/8/layout/list1"/>
    <dgm:cxn modelId="{4DCD3E2A-7E39-4C49-89D3-270FBB86717D}" type="presParOf" srcId="{59918B6A-D7F8-4124-BA0B-E3A6E19461CE}" destId="{EAD059D1-BE39-4BEC-8592-14360FAA6E68}" srcOrd="1" destOrd="0" presId="urn:microsoft.com/office/officeart/2005/8/layout/list1"/>
    <dgm:cxn modelId="{0A89951F-2734-4CB8-9DD1-D798043DD163}" type="presParOf" srcId="{BB016CFC-1D0F-41CF-A840-B15119D90C66}" destId="{07E44536-8A27-41D7-B7E8-EEDFE7BF0F07}" srcOrd="1" destOrd="0" presId="urn:microsoft.com/office/officeart/2005/8/layout/list1"/>
    <dgm:cxn modelId="{603AC4B5-9F09-4255-97DB-FE7DBE4D4672}" type="presParOf" srcId="{BB016CFC-1D0F-41CF-A840-B15119D90C66}" destId="{45C243BB-F63D-4B3A-8F91-0607AFD53131}" srcOrd="2" destOrd="0" presId="urn:microsoft.com/office/officeart/2005/8/layout/list1"/>
    <dgm:cxn modelId="{294F9BCF-C95F-4F52-89A4-334D2760CF2F}" type="presParOf" srcId="{BB016CFC-1D0F-41CF-A840-B15119D90C66}" destId="{A8670D16-30C7-46F8-8877-73EB9FF1F854}" srcOrd="3" destOrd="0" presId="urn:microsoft.com/office/officeart/2005/8/layout/list1"/>
    <dgm:cxn modelId="{FEE8887E-FC84-429C-8C50-DDD93930A087}" type="presParOf" srcId="{BB016CFC-1D0F-41CF-A840-B15119D90C66}" destId="{9E59766B-FC04-4A6D-ABEF-C732DD40D66E}" srcOrd="4" destOrd="0" presId="urn:microsoft.com/office/officeart/2005/8/layout/list1"/>
    <dgm:cxn modelId="{5CBF41F9-05E6-4BAB-8390-3012DC02F483}" type="presParOf" srcId="{9E59766B-FC04-4A6D-ABEF-C732DD40D66E}" destId="{F0D0EB0B-8F8D-4984-A39C-FF21D55244F2}" srcOrd="0" destOrd="0" presId="urn:microsoft.com/office/officeart/2005/8/layout/list1"/>
    <dgm:cxn modelId="{A17FB615-4580-4D34-8909-664838575F5F}" type="presParOf" srcId="{9E59766B-FC04-4A6D-ABEF-C732DD40D66E}" destId="{1D8B9574-5C19-492D-9BDF-957672B94EA8}" srcOrd="1" destOrd="0" presId="urn:microsoft.com/office/officeart/2005/8/layout/list1"/>
    <dgm:cxn modelId="{3D22E169-E342-40A7-9607-4D7D9D260E70}" type="presParOf" srcId="{BB016CFC-1D0F-41CF-A840-B15119D90C66}" destId="{2B52B106-7AB1-4EB4-B95C-B921BB800B33}" srcOrd="5" destOrd="0" presId="urn:microsoft.com/office/officeart/2005/8/layout/list1"/>
    <dgm:cxn modelId="{96DB7ECF-D09B-494C-B169-20EC044CFC23}" type="presParOf" srcId="{BB016CFC-1D0F-41CF-A840-B15119D90C66}" destId="{8E6AFA95-14DC-46C0-8489-7BF6CF0DEFE8}" srcOrd="6" destOrd="0" presId="urn:microsoft.com/office/officeart/2005/8/layout/list1"/>
    <dgm:cxn modelId="{61C60E5F-7FAF-47E0-8003-8C67627F7E64}" type="presParOf" srcId="{BB016CFC-1D0F-41CF-A840-B15119D90C66}" destId="{0EB67537-2EDC-46F0-BFB1-46A924C4CE45}" srcOrd="7" destOrd="0" presId="urn:microsoft.com/office/officeart/2005/8/layout/list1"/>
    <dgm:cxn modelId="{AE279C9C-CFFB-4031-BFD1-37070CC0CB19}" type="presParOf" srcId="{BB016CFC-1D0F-41CF-A840-B15119D90C66}" destId="{9E9CD2DA-598A-44D5-AC80-390CD44E9B68}" srcOrd="8" destOrd="0" presId="urn:microsoft.com/office/officeart/2005/8/layout/list1"/>
    <dgm:cxn modelId="{F333A1E7-0AAD-4E0F-8693-B206FBF9C768}" type="presParOf" srcId="{9E9CD2DA-598A-44D5-AC80-390CD44E9B68}" destId="{230E6E6C-E19F-4345-BEE4-8FD120D42E98}" srcOrd="0" destOrd="0" presId="urn:microsoft.com/office/officeart/2005/8/layout/list1"/>
    <dgm:cxn modelId="{0CCEDD4D-300F-4E5F-A719-B2340306A4CF}" type="presParOf" srcId="{9E9CD2DA-598A-44D5-AC80-390CD44E9B68}" destId="{E854A745-A266-4EBA-B536-AA30105A3293}" srcOrd="1" destOrd="0" presId="urn:microsoft.com/office/officeart/2005/8/layout/list1"/>
    <dgm:cxn modelId="{BF4C7A4B-C73E-4E50-A668-79D46766F2CD}" type="presParOf" srcId="{BB016CFC-1D0F-41CF-A840-B15119D90C66}" destId="{BA447B8C-4F15-498C-9404-06A61B4CA084}" srcOrd="9" destOrd="0" presId="urn:microsoft.com/office/officeart/2005/8/layout/list1"/>
    <dgm:cxn modelId="{FA637D5A-B4E8-431F-B4BD-323BF530FABE}" type="presParOf" srcId="{BB016CFC-1D0F-41CF-A840-B15119D90C66}" destId="{5799CC1A-D8EA-473B-A812-57AF526695F2}" srcOrd="10" destOrd="0" presId="urn:microsoft.com/office/officeart/2005/8/layout/list1"/>
    <dgm:cxn modelId="{D2BC4A5C-59F1-4246-9B5C-29B1BC27BC45}" type="presParOf" srcId="{BB016CFC-1D0F-41CF-A840-B15119D90C66}" destId="{68E0B294-B8AB-4DB0-948D-F0CA0BE3E2AE}" srcOrd="11" destOrd="0" presId="urn:microsoft.com/office/officeart/2005/8/layout/list1"/>
    <dgm:cxn modelId="{43570F58-0075-4364-B59D-0E5547767350}" type="presParOf" srcId="{BB016CFC-1D0F-41CF-A840-B15119D90C66}" destId="{6563B73A-20B5-4814-918C-A8BCA853088D}" srcOrd="12" destOrd="0" presId="urn:microsoft.com/office/officeart/2005/8/layout/list1"/>
    <dgm:cxn modelId="{B918CAEC-883B-4469-A3E3-E3C6AACB32BD}" type="presParOf" srcId="{6563B73A-20B5-4814-918C-A8BCA853088D}" destId="{9CD13CF8-7AD0-43A3-8112-A8B2D0BB66FA}" srcOrd="0" destOrd="0" presId="urn:microsoft.com/office/officeart/2005/8/layout/list1"/>
    <dgm:cxn modelId="{A97E2BAD-1CFE-4ECE-8B0B-7FBAED727164}" type="presParOf" srcId="{6563B73A-20B5-4814-918C-A8BCA853088D}" destId="{AF4F1D4E-15E6-4313-8AB8-FFBCD21C807E}" srcOrd="1" destOrd="0" presId="urn:microsoft.com/office/officeart/2005/8/layout/list1"/>
    <dgm:cxn modelId="{6BE1643E-7D20-4792-B338-10279815DB9F}" type="presParOf" srcId="{BB016CFC-1D0F-41CF-A840-B15119D90C66}" destId="{543C125B-4585-40F9-AB9D-E11BBDF11CBB}" srcOrd="13" destOrd="0" presId="urn:microsoft.com/office/officeart/2005/8/layout/list1"/>
    <dgm:cxn modelId="{9F9F3E5C-1901-495B-9904-0C10AF37EDB9}" type="presParOf" srcId="{BB016CFC-1D0F-41CF-A840-B15119D90C66}" destId="{6D89D2BC-90FA-40A3-848F-679C8308C5E7}"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19F70E1-C4DE-4764-B6DA-71A20088F95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FF44827E-55D1-47CE-8FCB-894EECF60DC8}">
      <dgm:prSet phldrT="[Text]"/>
      <dgm:spPr/>
      <dgm:t>
        <a:bodyPr/>
        <a:lstStyle/>
        <a:p>
          <a:r>
            <a:rPr lang="en-GB" b="1"/>
            <a:t>School-based programmes</a:t>
          </a:r>
        </a:p>
      </dgm:t>
    </dgm:pt>
    <dgm:pt modelId="{486C20D0-EE14-4237-8F13-24AACA7A0631}" type="parTrans" cxnId="{AEFA5950-D9C8-41C5-BAB8-79ED13EEB954}">
      <dgm:prSet/>
      <dgm:spPr/>
      <dgm:t>
        <a:bodyPr/>
        <a:lstStyle/>
        <a:p>
          <a:endParaRPr lang="en-GB"/>
        </a:p>
      </dgm:t>
    </dgm:pt>
    <dgm:pt modelId="{D692CE14-0135-4C23-BFC9-3FDA5255D69D}" type="sibTrans" cxnId="{AEFA5950-D9C8-41C5-BAB8-79ED13EEB954}">
      <dgm:prSet/>
      <dgm:spPr/>
      <dgm:t>
        <a:bodyPr/>
        <a:lstStyle/>
        <a:p>
          <a:endParaRPr lang="en-GB"/>
        </a:p>
      </dgm:t>
    </dgm:pt>
    <dgm:pt modelId="{9F677229-DE95-417F-A2F1-025AF18FE58E}">
      <dgm:prSet phldrT="[Text]"/>
      <dgm:spPr/>
      <dgm:t>
        <a:bodyPr/>
        <a:lstStyle/>
        <a:p>
          <a:r>
            <a:rPr lang="en-GB" b="1"/>
            <a:t>Healthcare</a:t>
          </a:r>
        </a:p>
      </dgm:t>
    </dgm:pt>
    <dgm:pt modelId="{233F567A-E759-4E79-BECA-80705517AB6F}" type="parTrans" cxnId="{037D6C0C-7F22-472F-B872-2E7464B8F7F2}">
      <dgm:prSet/>
      <dgm:spPr/>
      <dgm:t>
        <a:bodyPr/>
        <a:lstStyle/>
        <a:p>
          <a:endParaRPr lang="en-GB"/>
        </a:p>
      </dgm:t>
    </dgm:pt>
    <dgm:pt modelId="{20B75262-9506-44DD-88BB-F6C50A190452}" type="sibTrans" cxnId="{037D6C0C-7F22-472F-B872-2E7464B8F7F2}">
      <dgm:prSet/>
      <dgm:spPr/>
      <dgm:t>
        <a:bodyPr/>
        <a:lstStyle/>
        <a:p>
          <a:endParaRPr lang="en-GB"/>
        </a:p>
      </dgm:t>
    </dgm:pt>
    <dgm:pt modelId="{D7758D43-7E9E-4053-8B3E-8B39DBDC69F2}">
      <dgm:prSet phldrT="[Text]"/>
      <dgm:spPr/>
      <dgm:t>
        <a:bodyPr/>
        <a:lstStyle/>
        <a:p>
          <a:r>
            <a:rPr lang="en-GB" b="1"/>
            <a:t>Active Travel</a:t>
          </a:r>
        </a:p>
      </dgm:t>
    </dgm:pt>
    <dgm:pt modelId="{46A9A902-4386-450A-92BB-A08B2AD93A39}" type="parTrans" cxnId="{D8AAF554-4EC0-480A-A5BB-06F437FDAB94}">
      <dgm:prSet/>
      <dgm:spPr/>
      <dgm:t>
        <a:bodyPr/>
        <a:lstStyle/>
        <a:p>
          <a:endParaRPr lang="en-GB"/>
        </a:p>
      </dgm:t>
    </dgm:pt>
    <dgm:pt modelId="{335BBF7B-C28F-4477-A618-C2517611C698}" type="sibTrans" cxnId="{D8AAF554-4EC0-480A-A5BB-06F437FDAB94}">
      <dgm:prSet/>
      <dgm:spPr/>
      <dgm:t>
        <a:bodyPr/>
        <a:lstStyle/>
        <a:p>
          <a:endParaRPr lang="en-GB"/>
        </a:p>
      </dgm:t>
    </dgm:pt>
    <dgm:pt modelId="{34A95C76-BDFC-4007-8A64-7D987A3E5AE1}">
      <dgm:prSet phldrT="[Text]"/>
      <dgm:spPr/>
      <dgm:t>
        <a:bodyPr/>
        <a:lstStyle/>
        <a:p>
          <a:r>
            <a:rPr lang="en-GB" b="1"/>
            <a:t>Community-based programmes</a:t>
          </a:r>
        </a:p>
      </dgm:t>
    </dgm:pt>
    <dgm:pt modelId="{4ECFEE17-0875-4ABE-BC14-39740D60FA3A}" type="parTrans" cxnId="{D1A106E8-F95A-48D8-8F28-A3FF8916A579}">
      <dgm:prSet/>
      <dgm:spPr/>
      <dgm:t>
        <a:bodyPr/>
        <a:lstStyle/>
        <a:p>
          <a:endParaRPr lang="en-GB"/>
        </a:p>
      </dgm:t>
    </dgm:pt>
    <dgm:pt modelId="{B846907D-E406-4990-9D9C-4394D01CBB79}" type="sibTrans" cxnId="{D1A106E8-F95A-48D8-8F28-A3FF8916A579}">
      <dgm:prSet/>
      <dgm:spPr/>
      <dgm:t>
        <a:bodyPr/>
        <a:lstStyle/>
        <a:p>
          <a:endParaRPr lang="en-GB"/>
        </a:p>
      </dgm:t>
    </dgm:pt>
    <dgm:pt modelId="{47EF5804-A0F4-4F34-BE84-060518564787}">
      <dgm:prSet phldrT="[Text]"/>
      <dgm:spPr/>
      <dgm:t>
        <a:bodyPr/>
        <a:lstStyle/>
        <a:p>
          <a:pPr>
            <a:buChar char="•"/>
          </a:pPr>
          <a:r>
            <a:rPr lang="en-GB"/>
            <a:t>At a more local-level, community programmes include a range of different programmes but are tailored to the particular needs of a community or groups within a community.</a:t>
          </a:r>
        </a:p>
      </dgm:t>
    </dgm:pt>
    <dgm:pt modelId="{045D0F92-40A5-40A8-B5C0-45F28DB57797}" type="parTrans" cxnId="{00F1AC56-64BB-42A8-B6DE-B34D4F9ED863}">
      <dgm:prSet/>
      <dgm:spPr/>
      <dgm:t>
        <a:bodyPr/>
        <a:lstStyle/>
        <a:p>
          <a:endParaRPr lang="en-GB"/>
        </a:p>
      </dgm:t>
    </dgm:pt>
    <dgm:pt modelId="{37ACC5F1-E862-44A0-81FB-199FF4A09CFC}" type="sibTrans" cxnId="{00F1AC56-64BB-42A8-B6DE-B34D4F9ED863}">
      <dgm:prSet/>
      <dgm:spPr/>
      <dgm:t>
        <a:bodyPr/>
        <a:lstStyle/>
        <a:p>
          <a:endParaRPr lang="en-GB"/>
        </a:p>
      </dgm:t>
    </dgm:pt>
    <dgm:pt modelId="{9C597076-414E-407C-97EA-FAE422CD0DCF}">
      <dgm:prSet phldrT="[Text]"/>
      <dgm:spPr/>
      <dgm:t>
        <a:bodyPr/>
        <a:lstStyle/>
        <a:p>
          <a:pPr>
            <a:buChar char="•"/>
          </a:pPr>
          <a:r>
            <a:rPr lang="en-GB"/>
            <a:t>Children spend more time in school than anywhere else other than home.  In addition, schools serve children from across the population. Maximising opportunities in and around the school day for physical activity can significantly increase children’s activity levels.</a:t>
          </a:r>
        </a:p>
      </dgm:t>
    </dgm:pt>
    <dgm:pt modelId="{4C5EFB46-036E-4823-B304-9F9AB140FEE6}" type="parTrans" cxnId="{0D6EC980-56FA-49F4-A31E-06DA9B9419D1}">
      <dgm:prSet/>
      <dgm:spPr/>
      <dgm:t>
        <a:bodyPr/>
        <a:lstStyle/>
        <a:p>
          <a:endParaRPr lang="en-GB"/>
        </a:p>
      </dgm:t>
    </dgm:pt>
    <dgm:pt modelId="{162A38CD-97A6-4442-A716-A36DE85C37B1}" type="sibTrans" cxnId="{0D6EC980-56FA-49F4-A31E-06DA9B9419D1}">
      <dgm:prSet/>
      <dgm:spPr/>
      <dgm:t>
        <a:bodyPr/>
        <a:lstStyle/>
        <a:p>
          <a:endParaRPr lang="en-GB"/>
        </a:p>
      </dgm:t>
    </dgm:pt>
    <dgm:pt modelId="{45BBCBB0-5A50-49E4-864B-6E41B543E38A}">
      <dgm:prSet phldrT="[Text]"/>
      <dgm:spPr/>
      <dgm:t>
        <a:bodyPr/>
        <a:lstStyle/>
        <a:p>
          <a:pPr>
            <a:buFont typeface="Arial"/>
            <a:buChar char="•"/>
          </a:pPr>
          <a:r>
            <a:rPr lang="en-GB">
              <a:ea typeface="+mn-lt"/>
              <a:cs typeface="+mn-lt"/>
            </a:rPr>
            <a:t>Healthcare professionals come         into contact with large proportions of the population. Ensuring they understand the benefits of physical activity and that they have schemes to signpost/refer into, is essential to enabling them to support their patients accordingly.</a:t>
          </a:r>
          <a:endParaRPr lang="en-GB"/>
        </a:p>
      </dgm:t>
    </dgm:pt>
    <dgm:pt modelId="{2AE7E5D3-276E-468E-B586-3BC5825A1964}" type="parTrans" cxnId="{DDE6941A-0ECE-4D98-BB1F-A477C4736C98}">
      <dgm:prSet/>
      <dgm:spPr/>
      <dgm:t>
        <a:bodyPr/>
        <a:lstStyle/>
        <a:p>
          <a:endParaRPr lang="en-GB"/>
        </a:p>
      </dgm:t>
    </dgm:pt>
    <dgm:pt modelId="{71538B15-3403-4E6F-9434-678A050E9618}" type="sibTrans" cxnId="{DDE6941A-0ECE-4D98-BB1F-A477C4736C98}">
      <dgm:prSet/>
      <dgm:spPr/>
      <dgm:t>
        <a:bodyPr/>
        <a:lstStyle/>
        <a:p>
          <a:endParaRPr lang="en-GB"/>
        </a:p>
      </dgm:t>
    </dgm:pt>
    <dgm:pt modelId="{481870C1-19DB-4593-BB95-4173EB2EA567}">
      <dgm:prSet phldrT="[Text]"/>
      <dgm:spPr/>
      <dgm:t>
        <a:bodyPr/>
        <a:lstStyle/>
        <a:p>
          <a:pPr>
            <a:buChar char="•"/>
          </a:pPr>
          <a:r>
            <a:rPr lang="en-GB"/>
            <a:t>Travel takes up a relatively large proportion of people’s daily time. Integrating more physical activity into transportation is a practical and sustainable way to increase activity levels.</a:t>
          </a:r>
        </a:p>
      </dgm:t>
    </dgm:pt>
    <dgm:pt modelId="{3A1777BE-4408-46C0-A872-A66ECA19F18B}" type="parTrans" cxnId="{6EE91091-6FE0-4F56-BAF7-C4BEE6726EC7}">
      <dgm:prSet/>
      <dgm:spPr/>
      <dgm:t>
        <a:bodyPr/>
        <a:lstStyle/>
        <a:p>
          <a:endParaRPr lang="en-GB"/>
        </a:p>
      </dgm:t>
    </dgm:pt>
    <dgm:pt modelId="{B8611216-DE1D-46A5-8E47-60BBF236B09D}" type="sibTrans" cxnId="{6EE91091-6FE0-4F56-BAF7-C4BEE6726EC7}">
      <dgm:prSet/>
      <dgm:spPr/>
      <dgm:t>
        <a:bodyPr/>
        <a:lstStyle/>
        <a:p>
          <a:endParaRPr lang="en-GB"/>
        </a:p>
      </dgm:t>
    </dgm:pt>
    <dgm:pt modelId="{9A4CF1B0-5427-4111-B408-FDADE7F0F7BD}" type="pres">
      <dgm:prSet presAssocID="{119F70E1-C4DE-4764-B6DA-71A20088F958}" presName="diagram" presStyleCnt="0">
        <dgm:presLayoutVars>
          <dgm:dir/>
          <dgm:resizeHandles val="exact"/>
        </dgm:presLayoutVars>
      </dgm:prSet>
      <dgm:spPr/>
    </dgm:pt>
    <dgm:pt modelId="{B7A98825-D45C-4A29-ACAF-9837DC042853}" type="pres">
      <dgm:prSet presAssocID="{FF44827E-55D1-47CE-8FCB-894EECF60DC8}" presName="node" presStyleLbl="node1" presStyleIdx="0" presStyleCnt="4">
        <dgm:presLayoutVars>
          <dgm:bulletEnabled val="1"/>
        </dgm:presLayoutVars>
      </dgm:prSet>
      <dgm:spPr/>
    </dgm:pt>
    <dgm:pt modelId="{7F7C2328-BB20-4ABC-A1CF-A016E79FAF5B}" type="pres">
      <dgm:prSet presAssocID="{D692CE14-0135-4C23-BFC9-3FDA5255D69D}" presName="sibTrans" presStyleCnt="0"/>
      <dgm:spPr/>
    </dgm:pt>
    <dgm:pt modelId="{0CA5B9BD-547F-4A73-B8BD-A45C23FE1C1B}" type="pres">
      <dgm:prSet presAssocID="{9F677229-DE95-417F-A2F1-025AF18FE58E}" presName="node" presStyleLbl="node1" presStyleIdx="1" presStyleCnt="4">
        <dgm:presLayoutVars>
          <dgm:bulletEnabled val="1"/>
        </dgm:presLayoutVars>
      </dgm:prSet>
      <dgm:spPr/>
    </dgm:pt>
    <dgm:pt modelId="{C7F22DF8-B544-41CD-9EA8-49CFF7461A31}" type="pres">
      <dgm:prSet presAssocID="{20B75262-9506-44DD-88BB-F6C50A190452}" presName="sibTrans" presStyleCnt="0"/>
      <dgm:spPr/>
    </dgm:pt>
    <dgm:pt modelId="{15352571-D70B-4A4E-8EFD-0E1936A2106E}" type="pres">
      <dgm:prSet presAssocID="{D7758D43-7E9E-4053-8B3E-8B39DBDC69F2}" presName="node" presStyleLbl="node1" presStyleIdx="2" presStyleCnt="4">
        <dgm:presLayoutVars>
          <dgm:bulletEnabled val="1"/>
        </dgm:presLayoutVars>
      </dgm:prSet>
      <dgm:spPr/>
    </dgm:pt>
    <dgm:pt modelId="{1BEC9018-7AB9-447B-B517-18DF99E5455D}" type="pres">
      <dgm:prSet presAssocID="{335BBF7B-C28F-4477-A618-C2517611C698}" presName="sibTrans" presStyleCnt="0"/>
      <dgm:spPr/>
    </dgm:pt>
    <dgm:pt modelId="{027082A9-F91C-4A84-A751-AED92D5E0ADD}" type="pres">
      <dgm:prSet presAssocID="{34A95C76-BDFC-4007-8A64-7D987A3E5AE1}" presName="node" presStyleLbl="node1" presStyleIdx="3" presStyleCnt="4">
        <dgm:presLayoutVars>
          <dgm:bulletEnabled val="1"/>
        </dgm:presLayoutVars>
      </dgm:prSet>
      <dgm:spPr/>
    </dgm:pt>
  </dgm:ptLst>
  <dgm:cxnLst>
    <dgm:cxn modelId="{037D6C0C-7F22-472F-B872-2E7464B8F7F2}" srcId="{119F70E1-C4DE-4764-B6DA-71A20088F958}" destId="{9F677229-DE95-417F-A2F1-025AF18FE58E}" srcOrd="1" destOrd="0" parTransId="{233F567A-E759-4E79-BECA-80705517AB6F}" sibTransId="{20B75262-9506-44DD-88BB-F6C50A190452}"/>
    <dgm:cxn modelId="{12D5CF0D-0169-45A8-8B8B-D23B636F8F37}" type="presOf" srcId="{45BBCBB0-5A50-49E4-864B-6E41B543E38A}" destId="{0CA5B9BD-547F-4A73-B8BD-A45C23FE1C1B}" srcOrd="0" destOrd="1" presId="urn:microsoft.com/office/officeart/2005/8/layout/default"/>
    <dgm:cxn modelId="{DDE6941A-0ECE-4D98-BB1F-A477C4736C98}" srcId="{9F677229-DE95-417F-A2F1-025AF18FE58E}" destId="{45BBCBB0-5A50-49E4-864B-6E41B543E38A}" srcOrd="0" destOrd="0" parTransId="{2AE7E5D3-276E-468E-B586-3BC5825A1964}" sibTransId="{71538B15-3403-4E6F-9434-678A050E9618}"/>
    <dgm:cxn modelId="{87037E20-64B1-4EF6-BE60-6743DFABA207}" type="presOf" srcId="{9F677229-DE95-417F-A2F1-025AF18FE58E}" destId="{0CA5B9BD-547F-4A73-B8BD-A45C23FE1C1B}" srcOrd="0" destOrd="0" presId="urn:microsoft.com/office/officeart/2005/8/layout/default"/>
    <dgm:cxn modelId="{635BF120-FD15-4962-AC2B-0DD3BA254200}" type="presOf" srcId="{9C597076-414E-407C-97EA-FAE422CD0DCF}" destId="{B7A98825-D45C-4A29-ACAF-9837DC042853}" srcOrd="0" destOrd="1" presId="urn:microsoft.com/office/officeart/2005/8/layout/default"/>
    <dgm:cxn modelId="{B1673C3D-37AA-4A61-81BA-69C9578586E4}" type="presOf" srcId="{FF44827E-55D1-47CE-8FCB-894EECF60DC8}" destId="{B7A98825-D45C-4A29-ACAF-9837DC042853}" srcOrd="0" destOrd="0" presId="urn:microsoft.com/office/officeart/2005/8/layout/default"/>
    <dgm:cxn modelId="{3138E13F-E760-44FF-9C70-F62536D3A9C5}" type="presOf" srcId="{34A95C76-BDFC-4007-8A64-7D987A3E5AE1}" destId="{027082A9-F91C-4A84-A751-AED92D5E0ADD}" srcOrd="0" destOrd="0" presId="urn:microsoft.com/office/officeart/2005/8/layout/default"/>
    <dgm:cxn modelId="{AEFA5950-D9C8-41C5-BAB8-79ED13EEB954}" srcId="{119F70E1-C4DE-4764-B6DA-71A20088F958}" destId="{FF44827E-55D1-47CE-8FCB-894EECF60DC8}" srcOrd="0" destOrd="0" parTransId="{486C20D0-EE14-4237-8F13-24AACA7A0631}" sibTransId="{D692CE14-0135-4C23-BFC9-3FDA5255D69D}"/>
    <dgm:cxn modelId="{D8AAF554-4EC0-480A-A5BB-06F437FDAB94}" srcId="{119F70E1-C4DE-4764-B6DA-71A20088F958}" destId="{D7758D43-7E9E-4053-8B3E-8B39DBDC69F2}" srcOrd="2" destOrd="0" parTransId="{46A9A902-4386-450A-92BB-A08B2AD93A39}" sibTransId="{335BBF7B-C28F-4477-A618-C2517611C698}"/>
    <dgm:cxn modelId="{00F1AC56-64BB-42A8-B6DE-B34D4F9ED863}" srcId="{34A95C76-BDFC-4007-8A64-7D987A3E5AE1}" destId="{47EF5804-A0F4-4F34-BE84-060518564787}" srcOrd="0" destOrd="0" parTransId="{045D0F92-40A5-40A8-B5C0-45F28DB57797}" sibTransId="{37ACC5F1-E862-44A0-81FB-199FF4A09CFC}"/>
    <dgm:cxn modelId="{0DD1E858-F36D-4A53-BF83-DAD4F1D7B03F}" type="presOf" srcId="{119F70E1-C4DE-4764-B6DA-71A20088F958}" destId="{9A4CF1B0-5427-4111-B408-FDADE7F0F7BD}" srcOrd="0" destOrd="0" presId="urn:microsoft.com/office/officeart/2005/8/layout/default"/>
    <dgm:cxn modelId="{0D6EC980-56FA-49F4-A31E-06DA9B9419D1}" srcId="{FF44827E-55D1-47CE-8FCB-894EECF60DC8}" destId="{9C597076-414E-407C-97EA-FAE422CD0DCF}" srcOrd="0" destOrd="0" parTransId="{4C5EFB46-036E-4823-B304-9F9AB140FEE6}" sibTransId="{162A38CD-97A6-4442-A716-A36DE85C37B1}"/>
    <dgm:cxn modelId="{48B9EB8C-B646-4435-9D7F-14DD285AEA53}" type="presOf" srcId="{47EF5804-A0F4-4F34-BE84-060518564787}" destId="{027082A9-F91C-4A84-A751-AED92D5E0ADD}" srcOrd="0" destOrd="1" presId="urn:microsoft.com/office/officeart/2005/8/layout/default"/>
    <dgm:cxn modelId="{6EE91091-6FE0-4F56-BAF7-C4BEE6726EC7}" srcId="{D7758D43-7E9E-4053-8B3E-8B39DBDC69F2}" destId="{481870C1-19DB-4593-BB95-4173EB2EA567}" srcOrd="0" destOrd="0" parTransId="{3A1777BE-4408-46C0-A872-A66ECA19F18B}" sibTransId="{B8611216-DE1D-46A5-8E47-60BBF236B09D}"/>
    <dgm:cxn modelId="{E37E8191-A585-42EB-8614-A4B66B7F0C54}" type="presOf" srcId="{D7758D43-7E9E-4053-8B3E-8B39DBDC69F2}" destId="{15352571-D70B-4A4E-8EFD-0E1936A2106E}" srcOrd="0" destOrd="0" presId="urn:microsoft.com/office/officeart/2005/8/layout/default"/>
    <dgm:cxn modelId="{D1A106E8-F95A-48D8-8F28-A3FF8916A579}" srcId="{119F70E1-C4DE-4764-B6DA-71A20088F958}" destId="{34A95C76-BDFC-4007-8A64-7D987A3E5AE1}" srcOrd="3" destOrd="0" parTransId="{4ECFEE17-0875-4ABE-BC14-39740D60FA3A}" sibTransId="{B846907D-E406-4990-9D9C-4394D01CBB79}"/>
    <dgm:cxn modelId="{BA2C32EE-DE28-4883-A72E-AB1622B92980}" type="presOf" srcId="{481870C1-19DB-4593-BB95-4173EB2EA567}" destId="{15352571-D70B-4A4E-8EFD-0E1936A2106E}" srcOrd="0" destOrd="1" presId="urn:microsoft.com/office/officeart/2005/8/layout/default"/>
    <dgm:cxn modelId="{D803BFD1-7721-42A5-8F2A-F49ED661BFA7}" type="presParOf" srcId="{9A4CF1B0-5427-4111-B408-FDADE7F0F7BD}" destId="{B7A98825-D45C-4A29-ACAF-9837DC042853}" srcOrd="0" destOrd="0" presId="urn:microsoft.com/office/officeart/2005/8/layout/default"/>
    <dgm:cxn modelId="{1521F441-BFA3-41F7-BA8D-AE8D1B7B60DE}" type="presParOf" srcId="{9A4CF1B0-5427-4111-B408-FDADE7F0F7BD}" destId="{7F7C2328-BB20-4ABC-A1CF-A016E79FAF5B}" srcOrd="1" destOrd="0" presId="urn:microsoft.com/office/officeart/2005/8/layout/default"/>
    <dgm:cxn modelId="{524DB1CA-9770-4A67-9E8F-EC2294484246}" type="presParOf" srcId="{9A4CF1B0-5427-4111-B408-FDADE7F0F7BD}" destId="{0CA5B9BD-547F-4A73-B8BD-A45C23FE1C1B}" srcOrd="2" destOrd="0" presId="urn:microsoft.com/office/officeart/2005/8/layout/default"/>
    <dgm:cxn modelId="{9C2DE974-FD07-4F3C-BA18-1ACD28DF2312}" type="presParOf" srcId="{9A4CF1B0-5427-4111-B408-FDADE7F0F7BD}" destId="{C7F22DF8-B544-41CD-9EA8-49CFF7461A31}" srcOrd="3" destOrd="0" presId="urn:microsoft.com/office/officeart/2005/8/layout/default"/>
    <dgm:cxn modelId="{D6E9DED8-C16E-409C-A717-CA73B6594E3C}" type="presParOf" srcId="{9A4CF1B0-5427-4111-B408-FDADE7F0F7BD}" destId="{15352571-D70B-4A4E-8EFD-0E1936A2106E}" srcOrd="4" destOrd="0" presId="urn:microsoft.com/office/officeart/2005/8/layout/default"/>
    <dgm:cxn modelId="{9BD00B71-B0E3-4B2F-B201-C3F9F44D2D1A}" type="presParOf" srcId="{9A4CF1B0-5427-4111-B408-FDADE7F0F7BD}" destId="{1BEC9018-7AB9-447B-B517-18DF99E5455D}" srcOrd="5" destOrd="0" presId="urn:microsoft.com/office/officeart/2005/8/layout/default"/>
    <dgm:cxn modelId="{1E5F2393-B27D-47E3-B15F-0518E489F094}" type="presParOf" srcId="{9A4CF1B0-5427-4111-B408-FDADE7F0F7BD}" destId="{027082A9-F91C-4A84-A751-AED92D5E0AD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8327400-494A-4B6C-AE47-EA09F25A290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E8B611C1-24AA-4614-A853-B259FE17C3C3}">
      <dgm:prSet phldrT="[Text]"/>
      <dgm:spPr/>
      <dgm:t>
        <a:bodyPr/>
        <a:lstStyle/>
        <a:p>
          <a:pPr>
            <a:buNone/>
          </a:pPr>
          <a:r>
            <a:rPr lang="en-GB" b="1"/>
            <a:t>Campaigns</a:t>
          </a:r>
          <a:endParaRPr lang="en-GB"/>
        </a:p>
      </dgm:t>
    </dgm:pt>
    <dgm:pt modelId="{DAF80940-9033-4E22-A614-9FC07780C8B9}" type="parTrans" cxnId="{009E6DE4-2394-446A-8BF6-2075F3F5B141}">
      <dgm:prSet/>
      <dgm:spPr/>
      <dgm:t>
        <a:bodyPr/>
        <a:lstStyle/>
        <a:p>
          <a:endParaRPr lang="en-GB"/>
        </a:p>
      </dgm:t>
    </dgm:pt>
    <dgm:pt modelId="{3D1FC628-5A89-406F-AD8C-42C8B990CDE7}" type="sibTrans" cxnId="{009E6DE4-2394-446A-8BF6-2075F3F5B141}">
      <dgm:prSet/>
      <dgm:spPr/>
      <dgm:t>
        <a:bodyPr/>
        <a:lstStyle/>
        <a:p>
          <a:endParaRPr lang="en-GB"/>
        </a:p>
      </dgm:t>
    </dgm:pt>
    <dgm:pt modelId="{24373843-3021-41CA-A172-5FF79531A559}">
      <dgm:prSet phldrT="[Text]"/>
      <dgm:spPr/>
      <dgm:t>
        <a:bodyPr/>
        <a:lstStyle/>
        <a:p>
          <a:pPr>
            <a:buNone/>
          </a:pPr>
          <a:r>
            <a:rPr lang="en-GB" b="1"/>
            <a:t>Active design and planning</a:t>
          </a:r>
          <a:endParaRPr lang="en-GB"/>
        </a:p>
      </dgm:t>
    </dgm:pt>
    <dgm:pt modelId="{F72007D6-CCC0-4E72-9B53-81EDE3D749C6}" type="parTrans" cxnId="{C80BF957-CCEF-499E-9044-1A9DD1636C8F}">
      <dgm:prSet/>
      <dgm:spPr/>
      <dgm:t>
        <a:bodyPr/>
        <a:lstStyle/>
        <a:p>
          <a:endParaRPr lang="en-GB"/>
        </a:p>
      </dgm:t>
    </dgm:pt>
    <dgm:pt modelId="{A1CAD7DA-DA2E-4711-AD9A-ECCE386637FD}" type="sibTrans" cxnId="{C80BF957-CCEF-499E-9044-1A9DD1636C8F}">
      <dgm:prSet/>
      <dgm:spPr/>
      <dgm:t>
        <a:bodyPr/>
        <a:lstStyle/>
        <a:p>
          <a:endParaRPr lang="en-GB"/>
        </a:p>
      </dgm:t>
    </dgm:pt>
    <dgm:pt modelId="{C0564550-808A-4ED5-A37E-402F5EB22371}">
      <dgm:prSet phldrT="[Text]"/>
      <dgm:spPr/>
      <dgm:t>
        <a:bodyPr/>
        <a:lstStyle/>
        <a:p>
          <a:pPr>
            <a:buNone/>
          </a:pPr>
          <a:r>
            <a:rPr lang="en-GB" b="1"/>
            <a:t>Workplaces</a:t>
          </a:r>
          <a:endParaRPr lang="en-GB"/>
        </a:p>
      </dgm:t>
    </dgm:pt>
    <dgm:pt modelId="{BB7140B3-2013-444F-B6F2-8F3910B0CCB9}" type="parTrans" cxnId="{B27F91AD-4726-4A51-8140-AB3D026EFA0A}">
      <dgm:prSet/>
      <dgm:spPr/>
      <dgm:t>
        <a:bodyPr/>
        <a:lstStyle/>
        <a:p>
          <a:endParaRPr lang="en-GB"/>
        </a:p>
      </dgm:t>
    </dgm:pt>
    <dgm:pt modelId="{5181E096-85B4-422A-97E7-C0D110ABB96C}" type="sibTrans" cxnId="{B27F91AD-4726-4A51-8140-AB3D026EFA0A}">
      <dgm:prSet/>
      <dgm:spPr/>
      <dgm:t>
        <a:bodyPr/>
        <a:lstStyle/>
        <a:p>
          <a:endParaRPr lang="en-GB"/>
        </a:p>
      </dgm:t>
    </dgm:pt>
    <dgm:pt modelId="{38FF2A5F-8DB8-4487-8F41-4D517C018B7B}">
      <dgm:prSet phldrT="[Text]"/>
      <dgm:spPr/>
      <dgm:t>
        <a:bodyPr/>
        <a:lstStyle/>
        <a:p>
          <a:r>
            <a:rPr lang="en-GB"/>
            <a:t>Sport and recreation for all</a:t>
          </a:r>
        </a:p>
      </dgm:t>
    </dgm:pt>
    <dgm:pt modelId="{3E88216F-742A-490C-8BDB-B94C04FEB86A}" type="parTrans" cxnId="{FD1E4A28-D625-4E98-BD3A-1865600D20FD}">
      <dgm:prSet/>
      <dgm:spPr/>
      <dgm:t>
        <a:bodyPr/>
        <a:lstStyle/>
        <a:p>
          <a:endParaRPr lang="en-GB"/>
        </a:p>
      </dgm:t>
    </dgm:pt>
    <dgm:pt modelId="{1E1FADD2-C138-49C5-B4DD-10DF8E48757A}" type="sibTrans" cxnId="{FD1E4A28-D625-4E98-BD3A-1865600D20FD}">
      <dgm:prSet/>
      <dgm:spPr/>
      <dgm:t>
        <a:bodyPr/>
        <a:lstStyle/>
        <a:p>
          <a:endParaRPr lang="en-GB"/>
        </a:p>
      </dgm:t>
    </dgm:pt>
    <dgm:pt modelId="{6AD53D47-3179-4448-8293-D257C1D4610E}">
      <dgm:prSet/>
      <dgm:spPr/>
      <dgm:t>
        <a:bodyPr/>
        <a:lstStyle/>
        <a:p>
          <a:r>
            <a:rPr lang="en-GB"/>
            <a:t>Encompassing print, audio and social media, outdoor billboards and more, campaigns can be an effective way to transmit consistent and clear messages about physical activity.</a:t>
          </a:r>
        </a:p>
      </dgm:t>
    </dgm:pt>
    <dgm:pt modelId="{D6DA8C36-8691-4D8B-9806-8962CFE409C3}" type="parTrans" cxnId="{0C7E5E97-6CEE-42EF-B864-11013E5B1A42}">
      <dgm:prSet/>
      <dgm:spPr/>
      <dgm:t>
        <a:bodyPr/>
        <a:lstStyle/>
        <a:p>
          <a:endParaRPr lang="en-GB"/>
        </a:p>
      </dgm:t>
    </dgm:pt>
    <dgm:pt modelId="{1363D3E6-88EA-43AB-9151-10335BBE6924}" type="sibTrans" cxnId="{0C7E5E97-6CEE-42EF-B864-11013E5B1A42}">
      <dgm:prSet/>
      <dgm:spPr/>
      <dgm:t>
        <a:bodyPr/>
        <a:lstStyle/>
        <a:p>
          <a:endParaRPr lang="en-GB"/>
        </a:p>
      </dgm:t>
    </dgm:pt>
    <dgm:pt modelId="{741DA531-D759-4DDB-8479-BD55A6D2F14E}">
      <dgm:prSet/>
      <dgm:spPr/>
      <dgm:t>
        <a:bodyPr/>
        <a:lstStyle/>
        <a:p>
          <a:r>
            <a:rPr lang="en-GB"/>
            <a:t>The way cities, towns and rural areas are built and designed impacts our conscious and unconscious behavioural choices. The way in which neighbourhoods are designed can increase physical activity; this includes roads, green and blue public spaces, and transport infrastructure.</a:t>
          </a:r>
        </a:p>
      </dgm:t>
    </dgm:pt>
    <dgm:pt modelId="{4242216B-5E44-4AC6-A240-5A349D0FCBE2}" type="parTrans" cxnId="{13F74D1C-26B3-4436-8D6C-490AE3792488}">
      <dgm:prSet/>
      <dgm:spPr/>
      <dgm:t>
        <a:bodyPr/>
        <a:lstStyle/>
        <a:p>
          <a:endParaRPr lang="en-GB"/>
        </a:p>
      </dgm:t>
    </dgm:pt>
    <dgm:pt modelId="{5DE2ACE1-48CC-4A07-9E9A-93D784BECDF7}" type="sibTrans" cxnId="{13F74D1C-26B3-4436-8D6C-490AE3792488}">
      <dgm:prSet/>
      <dgm:spPr/>
      <dgm:t>
        <a:bodyPr/>
        <a:lstStyle/>
        <a:p>
          <a:endParaRPr lang="en-GB"/>
        </a:p>
      </dgm:t>
    </dgm:pt>
    <dgm:pt modelId="{33250466-C03D-409E-BC96-C1A2FF29005B}">
      <dgm:prSet/>
      <dgm:spPr/>
      <dgm:t>
        <a:bodyPr/>
        <a:lstStyle/>
        <a:p>
          <a:r>
            <a:rPr lang="en-GB"/>
            <a:t>Workplaces are an opportune setting for increasing activity levels as most adults spend at least a third of their day at work. This is especially important as workplaces have tended to become more sedentary in recent years with the  automation and computerisation of work.</a:t>
          </a:r>
        </a:p>
      </dgm:t>
    </dgm:pt>
    <dgm:pt modelId="{EAA292A0-AF4D-47F1-AB7C-2A2102EDA376}" type="parTrans" cxnId="{EF42A360-7818-4905-AA9C-0F8989A340E4}">
      <dgm:prSet/>
      <dgm:spPr/>
      <dgm:t>
        <a:bodyPr/>
        <a:lstStyle/>
        <a:p>
          <a:endParaRPr lang="en-GB"/>
        </a:p>
      </dgm:t>
    </dgm:pt>
    <dgm:pt modelId="{FB489F4D-7229-4B38-80EB-0D198F1BB526}" type="sibTrans" cxnId="{EF42A360-7818-4905-AA9C-0F8989A340E4}">
      <dgm:prSet/>
      <dgm:spPr/>
      <dgm:t>
        <a:bodyPr/>
        <a:lstStyle/>
        <a:p>
          <a:endParaRPr lang="en-GB"/>
        </a:p>
      </dgm:t>
    </dgm:pt>
    <dgm:pt modelId="{126048C0-5A0B-4F96-9D9A-73426F0F5E3A}">
      <dgm:prSet phldrT="[Text]"/>
      <dgm:spPr/>
      <dgm:t>
        <a:bodyPr/>
        <a:lstStyle/>
        <a:p>
          <a:r>
            <a:rPr lang="en-GB"/>
            <a:t>This includes mass sporting events, mass communication campaigns and enhancing visibility of elite sportspeople to promote participation in sports and create role models.</a:t>
          </a:r>
        </a:p>
      </dgm:t>
    </dgm:pt>
    <dgm:pt modelId="{F5CCD151-81A2-45C1-ADF4-DB7C10933AA6}" type="parTrans" cxnId="{3F186DEE-66E9-44C6-9103-DBB0BF0DFA76}">
      <dgm:prSet/>
      <dgm:spPr/>
      <dgm:t>
        <a:bodyPr/>
        <a:lstStyle/>
        <a:p>
          <a:endParaRPr lang="en-GB"/>
        </a:p>
      </dgm:t>
    </dgm:pt>
    <dgm:pt modelId="{0DA28104-1B2F-4749-A644-7B72DB133129}" type="sibTrans" cxnId="{3F186DEE-66E9-44C6-9103-DBB0BF0DFA76}">
      <dgm:prSet/>
      <dgm:spPr/>
      <dgm:t>
        <a:bodyPr/>
        <a:lstStyle/>
        <a:p>
          <a:endParaRPr lang="en-GB"/>
        </a:p>
      </dgm:t>
    </dgm:pt>
    <dgm:pt modelId="{046B2561-6B52-409F-8337-69EC297565E4}">
      <dgm:prSet/>
      <dgm:spPr/>
      <dgm:t>
        <a:bodyPr/>
        <a:lstStyle/>
        <a:p>
          <a:r>
            <a:rPr lang="en-GB"/>
            <a:t>Ensuring equitable access to facilities and amenities</a:t>
          </a:r>
        </a:p>
      </dgm:t>
    </dgm:pt>
    <dgm:pt modelId="{C118B003-47A8-42B1-8854-2D5141F0543C}" type="parTrans" cxnId="{C0E6672A-7159-4EF8-BC22-5FB6B27A8CAE}">
      <dgm:prSet/>
      <dgm:spPr/>
      <dgm:t>
        <a:bodyPr/>
        <a:lstStyle/>
        <a:p>
          <a:endParaRPr lang="en-GB"/>
        </a:p>
      </dgm:t>
    </dgm:pt>
    <dgm:pt modelId="{A0C2CADE-0A71-4C26-AD6A-9DEF2E3C38D0}" type="sibTrans" cxnId="{C0E6672A-7159-4EF8-BC22-5FB6B27A8CAE}">
      <dgm:prSet/>
      <dgm:spPr/>
      <dgm:t>
        <a:bodyPr/>
        <a:lstStyle/>
        <a:p>
          <a:endParaRPr lang="en-GB"/>
        </a:p>
      </dgm:t>
    </dgm:pt>
    <dgm:pt modelId="{2D96D63D-E77B-4E19-B2EC-5B342D506575}" type="pres">
      <dgm:prSet presAssocID="{E8327400-494A-4B6C-AE47-EA09F25A2901}" presName="diagram" presStyleCnt="0">
        <dgm:presLayoutVars>
          <dgm:dir/>
          <dgm:resizeHandles val="exact"/>
        </dgm:presLayoutVars>
      </dgm:prSet>
      <dgm:spPr/>
    </dgm:pt>
    <dgm:pt modelId="{8ED1675D-7C5B-443E-BB3E-1627E97A4D12}" type="pres">
      <dgm:prSet presAssocID="{E8B611C1-24AA-4614-A853-B259FE17C3C3}" presName="node" presStyleLbl="node1" presStyleIdx="0" presStyleCnt="4">
        <dgm:presLayoutVars>
          <dgm:bulletEnabled val="1"/>
        </dgm:presLayoutVars>
      </dgm:prSet>
      <dgm:spPr/>
    </dgm:pt>
    <dgm:pt modelId="{58922182-326D-433C-A197-48FFD247F0EA}" type="pres">
      <dgm:prSet presAssocID="{3D1FC628-5A89-406F-AD8C-42C8B990CDE7}" presName="sibTrans" presStyleCnt="0"/>
      <dgm:spPr/>
    </dgm:pt>
    <dgm:pt modelId="{042ABF02-288D-4755-9ED0-AD77F2ED823C}" type="pres">
      <dgm:prSet presAssocID="{24373843-3021-41CA-A172-5FF79531A559}" presName="node" presStyleLbl="node1" presStyleIdx="1" presStyleCnt="4">
        <dgm:presLayoutVars>
          <dgm:bulletEnabled val="1"/>
        </dgm:presLayoutVars>
      </dgm:prSet>
      <dgm:spPr/>
    </dgm:pt>
    <dgm:pt modelId="{435B68D5-D63B-4602-93A9-17DB8EDDA8BA}" type="pres">
      <dgm:prSet presAssocID="{A1CAD7DA-DA2E-4711-AD9A-ECCE386637FD}" presName="sibTrans" presStyleCnt="0"/>
      <dgm:spPr/>
    </dgm:pt>
    <dgm:pt modelId="{F9169156-C361-4713-96A0-75D943F14F2F}" type="pres">
      <dgm:prSet presAssocID="{C0564550-808A-4ED5-A37E-402F5EB22371}" presName="node" presStyleLbl="node1" presStyleIdx="2" presStyleCnt="4">
        <dgm:presLayoutVars>
          <dgm:bulletEnabled val="1"/>
        </dgm:presLayoutVars>
      </dgm:prSet>
      <dgm:spPr/>
    </dgm:pt>
    <dgm:pt modelId="{529DBF46-0F17-4A7C-A22A-9DB905A0D54F}" type="pres">
      <dgm:prSet presAssocID="{5181E096-85B4-422A-97E7-C0D110ABB96C}" presName="sibTrans" presStyleCnt="0"/>
      <dgm:spPr/>
    </dgm:pt>
    <dgm:pt modelId="{F8ECEA2E-2B8E-468F-8BC2-93591B4E3AE4}" type="pres">
      <dgm:prSet presAssocID="{38FF2A5F-8DB8-4487-8F41-4D517C018B7B}" presName="node" presStyleLbl="node1" presStyleIdx="3" presStyleCnt="4">
        <dgm:presLayoutVars>
          <dgm:bulletEnabled val="1"/>
        </dgm:presLayoutVars>
      </dgm:prSet>
      <dgm:spPr/>
    </dgm:pt>
  </dgm:ptLst>
  <dgm:cxnLst>
    <dgm:cxn modelId="{0B304906-5148-42B4-828F-7FC97A436FF4}" type="presOf" srcId="{24373843-3021-41CA-A172-5FF79531A559}" destId="{042ABF02-288D-4755-9ED0-AD77F2ED823C}" srcOrd="0" destOrd="0" presId="urn:microsoft.com/office/officeart/2005/8/layout/default"/>
    <dgm:cxn modelId="{13F74D1C-26B3-4436-8D6C-490AE3792488}" srcId="{24373843-3021-41CA-A172-5FF79531A559}" destId="{741DA531-D759-4DDB-8479-BD55A6D2F14E}" srcOrd="0" destOrd="0" parTransId="{4242216B-5E44-4AC6-A240-5A349D0FCBE2}" sibTransId="{5DE2ACE1-48CC-4A07-9E9A-93D784BECDF7}"/>
    <dgm:cxn modelId="{FD1E4A28-D625-4E98-BD3A-1865600D20FD}" srcId="{E8327400-494A-4B6C-AE47-EA09F25A2901}" destId="{38FF2A5F-8DB8-4487-8F41-4D517C018B7B}" srcOrd="3" destOrd="0" parTransId="{3E88216F-742A-490C-8BDB-B94C04FEB86A}" sibTransId="{1E1FADD2-C138-49C5-B4DD-10DF8E48757A}"/>
    <dgm:cxn modelId="{C0E6672A-7159-4EF8-BC22-5FB6B27A8CAE}" srcId="{38FF2A5F-8DB8-4487-8F41-4D517C018B7B}" destId="{046B2561-6B52-409F-8337-69EC297565E4}" srcOrd="1" destOrd="0" parTransId="{C118B003-47A8-42B1-8854-2D5141F0543C}" sibTransId="{A0C2CADE-0A71-4C26-AD6A-9DEF2E3C38D0}"/>
    <dgm:cxn modelId="{9C7F582A-2E21-4F25-9640-01FAF50FE4AC}" type="presOf" srcId="{046B2561-6B52-409F-8337-69EC297565E4}" destId="{F8ECEA2E-2B8E-468F-8BC2-93591B4E3AE4}" srcOrd="0" destOrd="2" presId="urn:microsoft.com/office/officeart/2005/8/layout/default"/>
    <dgm:cxn modelId="{3B956833-A111-40E1-9178-5BC0F9150A8A}" type="presOf" srcId="{38FF2A5F-8DB8-4487-8F41-4D517C018B7B}" destId="{F8ECEA2E-2B8E-468F-8BC2-93591B4E3AE4}" srcOrd="0" destOrd="0" presId="urn:microsoft.com/office/officeart/2005/8/layout/default"/>
    <dgm:cxn modelId="{1E723A39-E19C-450E-834F-B1A67C697074}" type="presOf" srcId="{E8327400-494A-4B6C-AE47-EA09F25A2901}" destId="{2D96D63D-E77B-4E19-B2EC-5B342D506575}" srcOrd="0" destOrd="0" presId="urn:microsoft.com/office/officeart/2005/8/layout/default"/>
    <dgm:cxn modelId="{EF42A360-7818-4905-AA9C-0F8989A340E4}" srcId="{C0564550-808A-4ED5-A37E-402F5EB22371}" destId="{33250466-C03D-409E-BC96-C1A2FF29005B}" srcOrd="0" destOrd="0" parTransId="{EAA292A0-AF4D-47F1-AB7C-2A2102EDA376}" sibTransId="{FB489F4D-7229-4B38-80EB-0D198F1BB526}"/>
    <dgm:cxn modelId="{C8B7DF62-70B3-43BF-AA33-E79C314FFD30}" type="presOf" srcId="{C0564550-808A-4ED5-A37E-402F5EB22371}" destId="{F9169156-C361-4713-96A0-75D943F14F2F}" srcOrd="0" destOrd="0" presId="urn:microsoft.com/office/officeart/2005/8/layout/default"/>
    <dgm:cxn modelId="{C80BF957-CCEF-499E-9044-1A9DD1636C8F}" srcId="{E8327400-494A-4B6C-AE47-EA09F25A2901}" destId="{24373843-3021-41CA-A172-5FF79531A559}" srcOrd="1" destOrd="0" parTransId="{F72007D6-CCC0-4E72-9B53-81EDE3D749C6}" sibTransId="{A1CAD7DA-DA2E-4711-AD9A-ECCE386637FD}"/>
    <dgm:cxn modelId="{0C7E5E97-6CEE-42EF-B864-11013E5B1A42}" srcId="{E8B611C1-24AA-4614-A853-B259FE17C3C3}" destId="{6AD53D47-3179-4448-8293-D257C1D4610E}" srcOrd="0" destOrd="0" parTransId="{D6DA8C36-8691-4D8B-9806-8962CFE409C3}" sibTransId="{1363D3E6-88EA-43AB-9151-10335BBE6924}"/>
    <dgm:cxn modelId="{B27F91AD-4726-4A51-8140-AB3D026EFA0A}" srcId="{E8327400-494A-4B6C-AE47-EA09F25A2901}" destId="{C0564550-808A-4ED5-A37E-402F5EB22371}" srcOrd="2" destOrd="0" parTransId="{BB7140B3-2013-444F-B6F2-8F3910B0CCB9}" sibTransId="{5181E096-85B4-422A-97E7-C0D110ABB96C}"/>
    <dgm:cxn modelId="{43B1AAB1-D4DC-4F6F-928E-038A74745AF1}" type="presOf" srcId="{6AD53D47-3179-4448-8293-D257C1D4610E}" destId="{8ED1675D-7C5B-443E-BB3E-1627E97A4D12}" srcOrd="0" destOrd="1" presId="urn:microsoft.com/office/officeart/2005/8/layout/default"/>
    <dgm:cxn modelId="{1BEB81B4-88B0-40DC-9B1B-39557FE82CB2}" type="presOf" srcId="{126048C0-5A0B-4F96-9D9A-73426F0F5E3A}" destId="{F8ECEA2E-2B8E-468F-8BC2-93591B4E3AE4}" srcOrd="0" destOrd="1" presId="urn:microsoft.com/office/officeart/2005/8/layout/default"/>
    <dgm:cxn modelId="{1561AEB4-5D05-4CFA-8E91-30A1E88492CD}" type="presOf" srcId="{E8B611C1-24AA-4614-A853-B259FE17C3C3}" destId="{8ED1675D-7C5B-443E-BB3E-1627E97A4D12}" srcOrd="0" destOrd="0" presId="urn:microsoft.com/office/officeart/2005/8/layout/default"/>
    <dgm:cxn modelId="{EED60AD0-0244-4BC0-9798-F3991F13EDF8}" type="presOf" srcId="{33250466-C03D-409E-BC96-C1A2FF29005B}" destId="{F9169156-C361-4713-96A0-75D943F14F2F}" srcOrd="0" destOrd="1" presId="urn:microsoft.com/office/officeart/2005/8/layout/default"/>
    <dgm:cxn modelId="{009E6DE4-2394-446A-8BF6-2075F3F5B141}" srcId="{E8327400-494A-4B6C-AE47-EA09F25A2901}" destId="{E8B611C1-24AA-4614-A853-B259FE17C3C3}" srcOrd="0" destOrd="0" parTransId="{DAF80940-9033-4E22-A614-9FC07780C8B9}" sibTransId="{3D1FC628-5A89-406F-AD8C-42C8B990CDE7}"/>
    <dgm:cxn modelId="{E0BF4CEE-1F46-49E3-AC2F-A92A5BB6E05B}" type="presOf" srcId="{741DA531-D759-4DDB-8479-BD55A6D2F14E}" destId="{042ABF02-288D-4755-9ED0-AD77F2ED823C}" srcOrd="0" destOrd="1" presId="urn:microsoft.com/office/officeart/2005/8/layout/default"/>
    <dgm:cxn modelId="{3F186DEE-66E9-44C6-9103-DBB0BF0DFA76}" srcId="{38FF2A5F-8DB8-4487-8F41-4D517C018B7B}" destId="{126048C0-5A0B-4F96-9D9A-73426F0F5E3A}" srcOrd="0" destOrd="0" parTransId="{F5CCD151-81A2-45C1-ADF4-DB7C10933AA6}" sibTransId="{0DA28104-1B2F-4749-A644-7B72DB133129}"/>
    <dgm:cxn modelId="{9C92AE9E-C346-4593-85FE-822DE43F3182}" type="presParOf" srcId="{2D96D63D-E77B-4E19-B2EC-5B342D506575}" destId="{8ED1675D-7C5B-443E-BB3E-1627E97A4D12}" srcOrd="0" destOrd="0" presId="urn:microsoft.com/office/officeart/2005/8/layout/default"/>
    <dgm:cxn modelId="{059D915F-FCA7-4391-80E7-87D49B50D445}" type="presParOf" srcId="{2D96D63D-E77B-4E19-B2EC-5B342D506575}" destId="{58922182-326D-433C-A197-48FFD247F0EA}" srcOrd="1" destOrd="0" presId="urn:microsoft.com/office/officeart/2005/8/layout/default"/>
    <dgm:cxn modelId="{5BAAAC51-F5D5-4772-93A8-9901DBCBFA48}" type="presParOf" srcId="{2D96D63D-E77B-4E19-B2EC-5B342D506575}" destId="{042ABF02-288D-4755-9ED0-AD77F2ED823C}" srcOrd="2" destOrd="0" presId="urn:microsoft.com/office/officeart/2005/8/layout/default"/>
    <dgm:cxn modelId="{831DB220-04E4-4775-9C96-1520A3C9E2C3}" type="presParOf" srcId="{2D96D63D-E77B-4E19-B2EC-5B342D506575}" destId="{435B68D5-D63B-4602-93A9-17DB8EDDA8BA}" srcOrd="3" destOrd="0" presId="urn:microsoft.com/office/officeart/2005/8/layout/default"/>
    <dgm:cxn modelId="{CD077E08-0269-47C9-8C8B-A2D4D4D27C3C}" type="presParOf" srcId="{2D96D63D-E77B-4E19-B2EC-5B342D506575}" destId="{F9169156-C361-4713-96A0-75D943F14F2F}" srcOrd="4" destOrd="0" presId="urn:microsoft.com/office/officeart/2005/8/layout/default"/>
    <dgm:cxn modelId="{39416F7A-23E4-4560-AC7C-4B09A7FBB9FE}" type="presParOf" srcId="{2D96D63D-E77B-4E19-B2EC-5B342D506575}" destId="{529DBF46-0F17-4A7C-A22A-9DB905A0D54F}" srcOrd="5" destOrd="0" presId="urn:microsoft.com/office/officeart/2005/8/layout/default"/>
    <dgm:cxn modelId="{1EFE762B-BBEC-4BC8-8407-F659F09FBD7E}" type="presParOf" srcId="{2D96D63D-E77B-4E19-B2EC-5B342D506575}" destId="{F8ECEA2E-2B8E-468F-8BC2-93591B4E3AE4}"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BA97CA-B9F4-4F46-B515-06B6F4D00114}"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GB"/>
        </a:p>
      </dgm:t>
    </dgm:pt>
    <dgm:pt modelId="{BA7BF70A-6F9F-49A0-B097-7028E56EA6F4}">
      <dgm:prSet phldrT="[Text]"/>
      <dgm:spPr/>
      <dgm:t>
        <a:bodyPr/>
        <a:lstStyle/>
        <a:p>
          <a:r>
            <a:rPr lang="en-GB" b="1"/>
            <a:t>Whole school programmes</a:t>
          </a:r>
        </a:p>
      </dgm:t>
    </dgm:pt>
    <dgm:pt modelId="{ADA42581-1694-4124-A691-58F50D6B283D}" type="parTrans" cxnId="{8B40C347-350A-4D90-9507-24B95857B8DE}">
      <dgm:prSet/>
      <dgm:spPr/>
      <dgm:t>
        <a:bodyPr/>
        <a:lstStyle/>
        <a:p>
          <a:endParaRPr lang="en-GB"/>
        </a:p>
      </dgm:t>
    </dgm:pt>
    <dgm:pt modelId="{9BEFFFCE-D4C2-4E0A-B55B-9E110ADB4D78}" type="sibTrans" cxnId="{8B40C347-350A-4D90-9507-24B95857B8DE}">
      <dgm:prSet/>
      <dgm:spPr/>
      <dgm:t>
        <a:bodyPr/>
        <a:lstStyle/>
        <a:p>
          <a:endParaRPr lang="en-GB"/>
        </a:p>
      </dgm:t>
    </dgm:pt>
    <dgm:pt modelId="{3E60C553-740A-4ED0-BFED-5A7D00E1B276}">
      <dgm:prSet phldrT="[Text]"/>
      <dgm:spPr/>
      <dgm:t>
        <a:bodyPr/>
        <a:lstStyle/>
        <a:p>
          <a:r>
            <a:rPr lang="en-GB" b="1"/>
            <a:t>Active transport</a:t>
          </a:r>
        </a:p>
      </dgm:t>
    </dgm:pt>
    <dgm:pt modelId="{75D9D763-CBDD-4869-88C4-28DB6E11C88F}" type="parTrans" cxnId="{9834E443-4D75-4400-B4D3-EEC66BEEF7C9}">
      <dgm:prSet/>
      <dgm:spPr/>
      <dgm:t>
        <a:bodyPr/>
        <a:lstStyle/>
        <a:p>
          <a:endParaRPr lang="en-GB"/>
        </a:p>
      </dgm:t>
    </dgm:pt>
    <dgm:pt modelId="{20D81488-DC9B-47F7-AF04-191E2EB109AE}" type="sibTrans" cxnId="{9834E443-4D75-4400-B4D3-EEC66BEEF7C9}">
      <dgm:prSet/>
      <dgm:spPr/>
      <dgm:t>
        <a:bodyPr/>
        <a:lstStyle/>
        <a:p>
          <a:endParaRPr lang="en-GB"/>
        </a:p>
      </dgm:t>
    </dgm:pt>
    <dgm:pt modelId="{CD1C4909-138D-49E6-BB9C-6B1BE83B45E7}">
      <dgm:prSet phldrT="[Text]"/>
      <dgm:spPr/>
      <dgm:t>
        <a:bodyPr/>
        <a:lstStyle/>
        <a:p>
          <a:r>
            <a:rPr lang="en-GB" b="1"/>
            <a:t>Healthcare</a:t>
          </a:r>
        </a:p>
      </dgm:t>
    </dgm:pt>
    <dgm:pt modelId="{5AF92709-FCE7-44EB-939B-8EF4FC4918CE}" type="parTrans" cxnId="{EC2928C1-85E7-496E-9D15-61EBA00E59E4}">
      <dgm:prSet/>
      <dgm:spPr/>
      <dgm:t>
        <a:bodyPr/>
        <a:lstStyle/>
        <a:p>
          <a:endParaRPr lang="en-GB"/>
        </a:p>
      </dgm:t>
    </dgm:pt>
    <dgm:pt modelId="{3EC48996-177D-485D-9B83-208F948D2A59}" type="sibTrans" cxnId="{EC2928C1-85E7-496E-9D15-61EBA00E59E4}">
      <dgm:prSet/>
      <dgm:spPr/>
      <dgm:t>
        <a:bodyPr/>
        <a:lstStyle/>
        <a:p>
          <a:endParaRPr lang="en-GB"/>
        </a:p>
      </dgm:t>
    </dgm:pt>
    <dgm:pt modelId="{E48DFFF2-562E-4159-9F2B-2E325EDFAAC8}">
      <dgm:prSet phldrT="[Text]"/>
      <dgm:spPr/>
      <dgm:t>
        <a:bodyPr/>
        <a:lstStyle/>
        <a:p>
          <a:r>
            <a:rPr lang="en-GB" b="1"/>
            <a:t>Active (urban) design</a:t>
          </a:r>
        </a:p>
      </dgm:t>
    </dgm:pt>
    <dgm:pt modelId="{A5036646-3AF3-4259-AA49-0FDE51614CC8}" type="parTrans" cxnId="{3E9C3751-B520-4348-A629-8C127E9D49F0}">
      <dgm:prSet/>
      <dgm:spPr/>
      <dgm:t>
        <a:bodyPr/>
        <a:lstStyle/>
        <a:p>
          <a:endParaRPr lang="en-GB"/>
        </a:p>
      </dgm:t>
    </dgm:pt>
    <dgm:pt modelId="{88F27922-8E8B-4F04-A424-D35331711CE5}" type="sibTrans" cxnId="{3E9C3751-B520-4348-A629-8C127E9D49F0}">
      <dgm:prSet/>
      <dgm:spPr/>
      <dgm:t>
        <a:bodyPr/>
        <a:lstStyle/>
        <a:p>
          <a:endParaRPr lang="en-GB"/>
        </a:p>
      </dgm:t>
    </dgm:pt>
    <dgm:pt modelId="{667D59A9-3539-484C-B2B2-D63ECF130A54}">
      <dgm:prSet phldrT="[Text]"/>
      <dgm:spPr/>
      <dgm:t>
        <a:bodyPr/>
        <a:lstStyle/>
        <a:p>
          <a:r>
            <a:rPr lang="en-GB"/>
            <a:t>Regular, quality, PE classes</a:t>
          </a:r>
        </a:p>
      </dgm:t>
    </dgm:pt>
    <dgm:pt modelId="{6133D33B-799A-4428-B218-AC3A15F76E8C}" type="parTrans" cxnId="{AE2777BF-D587-440E-ACAE-7B8544EF8A5D}">
      <dgm:prSet/>
      <dgm:spPr/>
      <dgm:t>
        <a:bodyPr/>
        <a:lstStyle/>
        <a:p>
          <a:endParaRPr lang="en-GB"/>
        </a:p>
      </dgm:t>
    </dgm:pt>
    <dgm:pt modelId="{8DDE258D-402B-4FD3-A368-CBF5E45D8442}" type="sibTrans" cxnId="{AE2777BF-D587-440E-ACAE-7B8544EF8A5D}">
      <dgm:prSet/>
      <dgm:spPr/>
      <dgm:t>
        <a:bodyPr/>
        <a:lstStyle/>
        <a:p>
          <a:endParaRPr lang="en-GB"/>
        </a:p>
      </dgm:t>
    </dgm:pt>
    <dgm:pt modelId="{865017B0-0029-4097-84C5-E87B13EF1D47}">
      <dgm:prSet phldrT="[Text]"/>
      <dgm:spPr/>
      <dgm:t>
        <a:bodyPr/>
        <a:lstStyle/>
        <a:p>
          <a:r>
            <a:rPr lang="en-GB"/>
            <a:t>Replacing short car journeys with cycling</a:t>
          </a:r>
        </a:p>
      </dgm:t>
    </dgm:pt>
    <dgm:pt modelId="{9EE8D657-3B65-4D09-8356-7BFFA4E3CADD}" type="parTrans" cxnId="{A8976101-3A21-4AB6-91B2-0A3544DA3689}">
      <dgm:prSet/>
      <dgm:spPr/>
      <dgm:t>
        <a:bodyPr/>
        <a:lstStyle/>
        <a:p>
          <a:endParaRPr lang="en-GB"/>
        </a:p>
      </dgm:t>
    </dgm:pt>
    <dgm:pt modelId="{F9FD800B-F567-4F62-BA03-075BFB2E2738}" type="sibTrans" cxnId="{A8976101-3A21-4AB6-91B2-0A3544DA3689}">
      <dgm:prSet/>
      <dgm:spPr/>
      <dgm:t>
        <a:bodyPr/>
        <a:lstStyle/>
        <a:p>
          <a:endParaRPr lang="en-GB"/>
        </a:p>
      </dgm:t>
    </dgm:pt>
    <dgm:pt modelId="{A268B0FA-A46E-41C9-9EC8-85A1C93EC6B6}">
      <dgm:prSet phldrT="[Text]"/>
      <dgm:spPr/>
      <dgm:t>
        <a:bodyPr/>
        <a:lstStyle/>
        <a:p>
          <a:r>
            <a:rPr lang="en-GB"/>
            <a:t>Availability of opportunities for recreational activity</a:t>
          </a:r>
        </a:p>
      </dgm:t>
    </dgm:pt>
    <dgm:pt modelId="{8421D92D-E505-4192-9433-7CFC5BEFEE4A}" type="parTrans" cxnId="{D7A17EF5-82B5-42A1-A89E-6E5FB193511D}">
      <dgm:prSet/>
      <dgm:spPr/>
      <dgm:t>
        <a:bodyPr/>
        <a:lstStyle/>
        <a:p>
          <a:endParaRPr lang="en-GB"/>
        </a:p>
      </dgm:t>
    </dgm:pt>
    <dgm:pt modelId="{7A131B0E-58B0-4733-B596-57C4D76B04EB}" type="sibTrans" cxnId="{D7A17EF5-82B5-42A1-A89E-6E5FB193511D}">
      <dgm:prSet/>
      <dgm:spPr/>
      <dgm:t>
        <a:bodyPr/>
        <a:lstStyle/>
        <a:p>
          <a:endParaRPr lang="en-GB"/>
        </a:p>
      </dgm:t>
    </dgm:pt>
    <dgm:pt modelId="{EA587D0F-2D93-40B8-BD04-BAAB94E645FD}">
      <dgm:prSet phldrT="[Text]"/>
      <dgm:spPr/>
      <dgm:t>
        <a:bodyPr/>
        <a:lstStyle/>
        <a:p>
          <a:pPr rtl="0"/>
          <a:r>
            <a:rPr lang="en-GB"/>
            <a:t>Targeting PA solely and/ or combined with other modifiable risk factors.</a:t>
          </a:r>
          <a:r>
            <a:rPr lang="en-GB">
              <a:latin typeface="Arial" panose="020B0604020202020204"/>
            </a:rPr>
            <a:t> </a:t>
          </a:r>
          <a:endParaRPr lang="en-GB"/>
        </a:p>
      </dgm:t>
    </dgm:pt>
    <dgm:pt modelId="{70EA10C5-EAA9-4C42-B64C-DF2DA1D5AB84}" type="parTrans" cxnId="{C7FF93AC-67F2-4547-AAE0-DBFFC7C8DFC8}">
      <dgm:prSet/>
      <dgm:spPr/>
      <dgm:t>
        <a:bodyPr/>
        <a:lstStyle/>
        <a:p>
          <a:endParaRPr lang="en-GB"/>
        </a:p>
      </dgm:t>
    </dgm:pt>
    <dgm:pt modelId="{92D16386-106A-4511-8092-55F5FB40304E}" type="sibTrans" cxnId="{C7FF93AC-67F2-4547-AAE0-DBFFC7C8DFC8}">
      <dgm:prSet/>
      <dgm:spPr/>
      <dgm:t>
        <a:bodyPr/>
        <a:lstStyle/>
        <a:p>
          <a:endParaRPr lang="en-GB"/>
        </a:p>
      </dgm:t>
    </dgm:pt>
    <dgm:pt modelId="{2EF8AE7E-300B-4313-89A2-F59D4EFF8C7F}">
      <dgm:prSet phldrT="[Text]"/>
      <dgm:spPr/>
      <dgm:t>
        <a:bodyPr/>
        <a:lstStyle/>
        <a:p>
          <a:r>
            <a:rPr lang="en-GB"/>
            <a:t>Suitable environments and resources</a:t>
          </a:r>
        </a:p>
      </dgm:t>
    </dgm:pt>
    <dgm:pt modelId="{C74FE910-DEDF-48C1-971C-DB347E7FB8B0}" type="parTrans" cxnId="{2608A823-096F-4731-9718-D3D592205689}">
      <dgm:prSet/>
      <dgm:spPr/>
      <dgm:t>
        <a:bodyPr/>
        <a:lstStyle/>
        <a:p>
          <a:endParaRPr lang="en-GB"/>
        </a:p>
      </dgm:t>
    </dgm:pt>
    <dgm:pt modelId="{BDB1A887-45B9-4EC9-AA42-7D6F349CCC85}" type="sibTrans" cxnId="{2608A823-096F-4731-9718-D3D592205689}">
      <dgm:prSet/>
      <dgm:spPr/>
      <dgm:t>
        <a:bodyPr/>
        <a:lstStyle/>
        <a:p>
          <a:endParaRPr lang="en-GB"/>
        </a:p>
      </dgm:t>
    </dgm:pt>
    <dgm:pt modelId="{E16EA399-53E7-469A-A822-CEF802808D17}">
      <dgm:prSet phldrT="[Text]"/>
      <dgm:spPr/>
      <dgm:t>
        <a:bodyPr/>
        <a:lstStyle/>
        <a:p>
          <a:r>
            <a:rPr lang="en-GB"/>
            <a:t>Active travel to school programmes</a:t>
          </a:r>
        </a:p>
      </dgm:t>
    </dgm:pt>
    <dgm:pt modelId="{95A9713F-9541-43F9-A2A2-E18D8A83BACE}" type="parTrans" cxnId="{AC12A496-835F-4A04-925E-3998A84CA815}">
      <dgm:prSet/>
      <dgm:spPr/>
      <dgm:t>
        <a:bodyPr/>
        <a:lstStyle/>
        <a:p>
          <a:endParaRPr lang="en-GB"/>
        </a:p>
      </dgm:t>
    </dgm:pt>
    <dgm:pt modelId="{93E25F55-F255-4DA2-BA3E-400228E6D665}" type="sibTrans" cxnId="{AC12A496-835F-4A04-925E-3998A84CA815}">
      <dgm:prSet/>
      <dgm:spPr/>
      <dgm:t>
        <a:bodyPr/>
        <a:lstStyle/>
        <a:p>
          <a:endParaRPr lang="en-GB"/>
        </a:p>
      </dgm:t>
    </dgm:pt>
    <dgm:pt modelId="{F893C3D8-0435-4E40-BD81-BCB5FE70F60A}">
      <dgm:prSet phldrT="[Text]"/>
      <dgm:spPr/>
      <dgm:t>
        <a:bodyPr/>
        <a:lstStyle/>
        <a:p>
          <a:r>
            <a:rPr lang="en-GB"/>
            <a:t>Walking / stairs to and from public transport</a:t>
          </a:r>
        </a:p>
      </dgm:t>
    </dgm:pt>
    <dgm:pt modelId="{926114B5-E72C-4162-993F-87C4A7FD14CF}" type="parTrans" cxnId="{18E194EC-A1A5-4EBA-BB40-9C91AAE88364}">
      <dgm:prSet/>
      <dgm:spPr/>
      <dgm:t>
        <a:bodyPr/>
        <a:lstStyle/>
        <a:p>
          <a:endParaRPr lang="en-GB"/>
        </a:p>
      </dgm:t>
    </dgm:pt>
    <dgm:pt modelId="{1B7012D9-3AEC-4955-A620-998A6EDAA227}" type="sibTrans" cxnId="{18E194EC-A1A5-4EBA-BB40-9C91AAE88364}">
      <dgm:prSet/>
      <dgm:spPr/>
      <dgm:t>
        <a:bodyPr/>
        <a:lstStyle/>
        <a:p>
          <a:endParaRPr lang="en-GB"/>
        </a:p>
      </dgm:t>
    </dgm:pt>
    <dgm:pt modelId="{609FBD39-7389-44A3-A47B-3F6D3CD132D3}">
      <dgm:prSet phldrT="[Text]"/>
      <dgm:spPr/>
      <dgm:t>
        <a:bodyPr/>
        <a:lstStyle/>
        <a:p>
          <a:pPr rtl="0"/>
          <a:r>
            <a:rPr lang="en-GB"/>
            <a:t>More destinations, shorter distances, and better active travel infrastructure</a:t>
          </a:r>
          <a:r>
            <a:rPr lang="en-GB">
              <a:latin typeface="Arial" panose="020B0604020202020204"/>
            </a:rPr>
            <a:t>  </a:t>
          </a:r>
          <a:endParaRPr lang="en-GB"/>
        </a:p>
      </dgm:t>
    </dgm:pt>
    <dgm:pt modelId="{4B2F730F-15AD-40E0-91A3-F754F5349231}" type="parTrans" cxnId="{A30D5580-D393-4405-93A1-2DD4B4FA3BDE}">
      <dgm:prSet/>
      <dgm:spPr/>
      <dgm:t>
        <a:bodyPr/>
        <a:lstStyle/>
        <a:p>
          <a:endParaRPr lang="en-GB"/>
        </a:p>
      </dgm:t>
    </dgm:pt>
    <dgm:pt modelId="{BE130822-CDC6-44CF-826D-5538FED503C0}" type="sibTrans" cxnId="{A30D5580-D393-4405-93A1-2DD4B4FA3BDE}">
      <dgm:prSet/>
      <dgm:spPr/>
      <dgm:t>
        <a:bodyPr/>
        <a:lstStyle/>
        <a:p>
          <a:endParaRPr lang="en-GB"/>
        </a:p>
      </dgm:t>
    </dgm:pt>
    <dgm:pt modelId="{7B53F32E-EE78-4799-98C6-6F28A1B36FB6}">
      <dgm:prSet phldrT="[Text]"/>
      <dgm:spPr/>
      <dgm:t>
        <a:bodyPr/>
        <a:lstStyle/>
        <a:p>
          <a:pPr rtl="0"/>
          <a:r>
            <a:rPr lang="en-GB">
              <a:latin typeface="Arial" panose="020B0604020202020204"/>
            </a:rPr>
            <a:t>HCPs/social prescribing</a:t>
          </a:r>
          <a:r>
            <a:rPr lang="en-GB"/>
            <a:t> provide brief advice</a:t>
          </a:r>
          <a:r>
            <a:rPr lang="en-GB">
              <a:latin typeface="Arial" panose="020B0604020202020204"/>
            </a:rPr>
            <a:t>; referral &amp;</a:t>
          </a:r>
          <a:r>
            <a:rPr lang="en-GB"/>
            <a:t> signposting to</a:t>
          </a:r>
          <a:r>
            <a:rPr lang="en-GB">
              <a:latin typeface="Arial" panose="020B0604020202020204"/>
            </a:rPr>
            <a:t> digital/local opportunities and raising awareness of PA as part of treatment.</a:t>
          </a:r>
          <a:endParaRPr lang="en-GB"/>
        </a:p>
      </dgm:t>
    </dgm:pt>
    <dgm:pt modelId="{3FB3D611-5388-4E9E-9267-39933DE822FF}" type="parTrans" cxnId="{822E7B3A-4C9B-4E0A-81B2-F8BE25781DE1}">
      <dgm:prSet/>
      <dgm:spPr/>
      <dgm:t>
        <a:bodyPr/>
        <a:lstStyle/>
        <a:p>
          <a:endParaRPr lang="en-GB"/>
        </a:p>
      </dgm:t>
    </dgm:pt>
    <dgm:pt modelId="{4D790E8D-3831-463D-902E-AC45F35CCDA2}" type="sibTrans" cxnId="{822E7B3A-4C9B-4E0A-81B2-F8BE25781DE1}">
      <dgm:prSet/>
      <dgm:spPr/>
      <dgm:t>
        <a:bodyPr/>
        <a:lstStyle/>
        <a:p>
          <a:endParaRPr lang="en-GB"/>
        </a:p>
      </dgm:t>
    </dgm:pt>
    <dgm:pt modelId="{E9677E12-4009-41FA-8662-309616C68DB3}">
      <dgm:prSet phldrT="[Text]"/>
      <dgm:spPr/>
      <dgm:t>
        <a:bodyPr/>
        <a:lstStyle/>
        <a:p>
          <a:r>
            <a:rPr lang="en-GB"/>
            <a:t>Multiple components shown to have a longer term impact on PA levels. </a:t>
          </a:r>
        </a:p>
      </dgm:t>
    </dgm:pt>
    <dgm:pt modelId="{B0776B37-9900-46D3-BF48-E5D89D4C68F3}" type="parTrans" cxnId="{994A3943-116C-4842-B3FD-1B4F78FF3671}">
      <dgm:prSet/>
      <dgm:spPr/>
      <dgm:t>
        <a:bodyPr/>
        <a:lstStyle/>
        <a:p>
          <a:endParaRPr lang="en-GB"/>
        </a:p>
      </dgm:t>
    </dgm:pt>
    <dgm:pt modelId="{171FB203-DA8F-45A9-952E-2F2346BC3FB2}" type="sibTrans" cxnId="{994A3943-116C-4842-B3FD-1B4F78FF3671}">
      <dgm:prSet/>
      <dgm:spPr/>
      <dgm:t>
        <a:bodyPr/>
        <a:lstStyle/>
        <a:p>
          <a:endParaRPr lang="en-GB"/>
        </a:p>
      </dgm:t>
    </dgm:pt>
    <dgm:pt modelId="{61993D1F-7AC8-4BE6-AA64-589214B6E0F9}">
      <dgm:prSet phldrT="[Text]"/>
      <dgm:spPr/>
      <dgm:t>
        <a:bodyPr/>
        <a:lstStyle/>
        <a:p>
          <a:r>
            <a:rPr lang="en-GB"/>
            <a:t>Effective interventions include: destination accessibility, equitable distribution of employment across cities, reducing availability and increasing cost of parking, pedestrian and cyclist friendly infrastructure, reducing distance to public transport </a:t>
          </a:r>
        </a:p>
      </dgm:t>
    </dgm:pt>
    <dgm:pt modelId="{D162E431-C64C-477A-95AD-95A2E14FEC88}" type="parTrans" cxnId="{7F579C7F-C00C-4C41-A149-62C3A5E91366}">
      <dgm:prSet/>
      <dgm:spPr/>
      <dgm:t>
        <a:bodyPr/>
        <a:lstStyle/>
        <a:p>
          <a:endParaRPr lang="en-GB"/>
        </a:p>
      </dgm:t>
    </dgm:pt>
    <dgm:pt modelId="{5C33219A-D7F3-4745-B1E8-CC7273F8F969}" type="sibTrans" cxnId="{7F579C7F-C00C-4C41-A149-62C3A5E91366}">
      <dgm:prSet/>
      <dgm:spPr/>
      <dgm:t>
        <a:bodyPr/>
        <a:lstStyle/>
        <a:p>
          <a:endParaRPr lang="en-GB"/>
        </a:p>
      </dgm:t>
    </dgm:pt>
    <dgm:pt modelId="{B5B1D812-23C7-4A6B-A0C1-D287DD7C4FE0}" type="pres">
      <dgm:prSet presAssocID="{89BA97CA-B9F4-4F46-B515-06B6F4D00114}" presName="linear" presStyleCnt="0">
        <dgm:presLayoutVars>
          <dgm:dir/>
          <dgm:animLvl val="lvl"/>
          <dgm:resizeHandles val="exact"/>
        </dgm:presLayoutVars>
      </dgm:prSet>
      <dgm:spPr/>
    </dgm:pt>
    <dgm:pt modelId="{58131E30-7C0F-4990-8B1B-CB82353145BA}" type="pres">
      <dgm:prSet presAssocID="{BA7BF70A-6F9F-49A0-B097-7028E56EA6F4}" presName="parentLin" presStyleCnt="0"/>
      <dgm:spPr/>
    </dgm:pt>
    <dgm:pt modelId="{AF246400-5735-444B-A1E9-C828B2FE4E9E}" type="pres">
      <dgm:prSet presAssocID="{BA7BF70A-6F9F-49A0-B097-7028E56EA6F4}" presName="parentLeftMargin" presStyleLbl="node1" presStyleIdx="0" presStyleCnt="4"/>
      <dgm:spPr/>
    </dgm:pt>
    <dgm:pt modelId="{0D2FEF5D-1AFA-4884-A885-053376DE264F}" type="pres">
      <dgm:prSet presAssocID="{BA7BF70A-6F9F-49A0-B097-7028E56EA6F4}" presName="parentText" presStyleLbl="node1" presStyleIdx="0" presStyleCnt="4">
        <dgm:presLayoutVars>
          <dgm:chMax val="0"/>
          <dgm:bulletEnabled val="1"/>
        </dgm:presLayoutVars>
      </dgm:prSet>
      <dgm:spPr/>
    </dgm:pt>
    <dgm:pt modelId="{705B8992-950E-4EA5-9954-5F7DF0E79700}" type="pres">
      <dgm:prSet presAssocID="{BA7BF70A-6F9F-49A0-B097-7028E56EA6F4}" presName="negativeSpace" presStyleCnt="0"/>
      <dgm:spPr/>
    </dgm:pt>
    <dgm:pt modelId="{F799B149-CDA7-4706-A07D-AC4CD3D8899B}" type="pres">
      <dgm:prSet presAssocID="{BA7BF70A-6F9F-49A0-B097-7028E56EA6F4}" presName="childText" presStyleLbl="conFgAcc1" presStyleIdx="0" presStyleCnt="4">
        <dgm:presLayoutVars>
          <dgm:bulletEnabled val="1"/>
        </dgm:presLayoutVars>
      </dgm:prSet>
      <dgm:spPr/>
    </dgm:pt>
    <dgm:pt modelId="{BA8D876C-5C84-4130-83CD-8C90FF0385D3}" type="pres">
      <dgm:prSet presAssocID="{9BEFFFCE-D4C2-4E0A-B55B-9E110ADB4D78}" presName="spaceBetweenRectangles" presStyleCnt="0"/>
      <dgm:spPr/>
    </dgm:pt>
    <dgm:pt modelId="{AEEF1347-C459-49C2-B358-646B696380E9}" type="pres">
      <dgm:prSet presAssocID="{3E60C553-740A-4ED0-BFED-5A7D00E1B276}" presName="parentLin" presStyleCnt="0"/>
      <dgm:spPr/>
    </dgm:pt>
    <dgm:pt modelId="{5C189171-4DD0-4683-ACAB-16109898CD0E}" type="pres">
      <dgm:prSet presAssocID="{3E60C553-740A-4ED0-BFED-5A7D00E1B276}" presName="parentLeftMargin" presStyleLbl="node1" presStyleIdx="0" presStyleCnt="4"/>
      <dgm:spPr/>
    </dgm:pt>
    <dgm:pt modelId="{697031CB-E5AA-4A8B-959D-D93E8222A349}" type="pres">
      <dgm:prSet presAssocID="{3E60C553-740A-4ED0-BFED-5A7D00E1B276}" presName="parentText" presStyleLbl="node1" presStyleIdx="1" presStyleCnt="4">
        <dgm:presLayoutVars>
          <dgm:chMax val="0"/>
          <dgm:bulletEnabled val="1"/>
        </dgm:presLayoutVars>
      </dgm:prSet>
      <dgm:spPr/>
    </dgm:pt>
    <dgm:pt modelId="{55498B20-662F-48CE-A839-9AD0E9D18AB4}" type="pres">
      <dgm:prSet presAssocID="{3E60C553-740A-4ED0-BFED-5A7D00E1B276}" presName="negativeSpace" presStyleCnt="0"/>
      <dgm:spPr/>
    </dgm:pt>
    <dgm:pt modelId="{BBD2707B-6CBA-4044-9736-E28A28D3101F}" type="pres">
      <dgm:prSet presAssocID="{3E60C553-740A-4ED0-BFED-5A7D00E1B276}" presName="childText" presStyleLbl="conFgAcc1" presStyleIdx="1" presStyleCnt="4" custLinFactNeighborX="-554" custLinFactNeighborY="-48805">
        <dgm:presLayoutVars>
          <dgm:bulletEnabled val="1"/>
        </dgm:presLayoutVars>
      </dgm:prSet>
      <dgm:spPr/>
    </dgm:pt>
    <dgm:pt modelId="{39BFED82-6EA3-47AD-BF2C-227B21C8F303}" type="pres">
      <dgm:prSet presAssocID="{20D81488-DC9B-47F7-AF04-191E2EB109AE}" presName="spaceBetweenRectangles" presStyleCnt="0"/>
      <dgm:spPr/>
    </dgm:pt>
    <dgm:pt modelId="{CC6140AB-A728-45AF-B42E-7824084F7753}" type="pres">
      <dgm:prSet presAssocID="{E48DFFF2-562E-4159-9F2B-2E325EDFAAC8}" presName="parentLin" presStyleCnt="0"/>
      <dgm:spPr/>
    </dgm:pt>
    <dgm:pt modelId="{0F30CF7C-3A6D-45F2-8C2C-EC9AC82A0114}" type="pres">
      <dgm:prSet presAssocID="{E48DFFF2-562E-4159-9F2B-2E325EDFAAC8}" presName="parentLeftMargin" presStyleLbl="node1" presStyleIdx="1" presStyleCnt="4"/>
      <dgm:spPr/>
    </dgm:pt>
    <dgm:pt modelId="{EB54B850-3099-47A3-9C05-F9548E650D23}" type="pres">
      <dgm:prSet presAssocID="{E48DFFF2-562E-4159-9F2B-2E325EDFAAC8}" presName="parentText" presStyleLbl="node1" presStyleIdx="2" presStyleCnt="4">
        <dgm:presLayoutVars>
          <dgm:chMax val="0"/>
          <dgm:bulletEnabled val="1"/>
        </dgm:presLayoutVars>
      </dgm:prSet>
      <dgm:spPr/>
    </dgm:pt>
    <dgm:pt modelId="{40F02A92-087E-4D37-A987-47016E2D77DD}" type="pres">
      <dgm:prSet presAssocID="{E48DFFF2-562E-4159-9F2B-2E325EDFAAC8}" presName="negativeSpace" presStyleCnt="0"/>
      <dgm:spPr/>
    </dgm:pt>
    <dgm:pt modelId="{583A4480-4B29-4D80-B2A8-A6F7526A80E3}" type="pres">
      <dgm:prSet presAssocID="{E48DFFF2-562E-4159-9F2B-2E325EDFAAC8}" presName="childText" presStyleLbl="conFgAcc1" presStyleIdx="2" presStyleCnt="4">
        <dgm:presLayoutVars>
          <dgm:bulletEnabled val="1"/>
        </dgm:presLayoutVars>
      </dgm:prSet>
      <dgm:spPr/>
    </dgm:pt>
    <dgm:pt modelId="{403E8D60-413D-4DCF-A1D5-2FD788574C0A}" type="pres">
      <dgm:prSet presAssocID="{88F27922-8E8B-4F04-A424-D35331711CE5}" presName="spaceBetweenRectangles" presStyleCnt="0"/>
      <dgm:spPr/>
    </dgm:pt>
    <dgm:pt modelId="{237F450E-5A46-43B7-8373-C80419D549EC}" type="pres">
      <dgm:prSet presAssocID="{CD1C4909-138D-49E6-BB9C-6B1BE83B45E7}" presName="parentLin" presStyleCnt="0"/>
      <dgm:spPr/>
    </dgm:pt>
    <dgm:pt modelId="{F8316008-E34D-4B35-B997-1D8F20484EA4}" type="pres">
      <dgm:prSet presAssocID="{CD1C4909-138D-49E6-BB9C-6B1BE83B45E7}" presName="parentLeftMargin" presStyleLbl="node1" presStyleIdx="2" presStyleCnt="4"/>
      <dgm:spPr/>
    </dgm:pt>
    <dgm:pt modelId="{DFCFF741-4454-4FBC-AB35-55974D9B3F97}" type="pres">
      <dgm:prSet presAssocID="{CD1C4909-138D-49E6-BB9C-6B1BE83B45E7}" presName="parentText" presStyleLbl="node1" presStyleIdx="3" presStyleCnt="4">
        <dgm:presLayoutVars>
          <dgm:chMax val="0"/>
          <dgm:bulletEnabled val="1"/>
        </dgm:presLayoutVars>
      </dgm:prSet>
      <dgm:spPr/>
    </dgm:pt>
    <dgm:pt modelId="{FC3BE41A-3C29-4AB6-B1E4-4E4341383F94}" type="pres">
      <dgm:prSet presAssocID="{CD1C4909-138D-49E6-BB9C-6B1BE83B45E7}" presName="negativeSpace" presStyleCnt="0"/>
      <dgm:spPr/>
    </dgm:pt>
    <dgm:pt modelId="{8F3448C3-E4CF-4D87-A59D-CD74E2C5D70D}" type="pres">
      <dgm:prSet presAssocID="{CD1C4909-138D-49E6-BB9C-6B1BE83B45E7}" presName="childText" presStyleLbl="conFgAcc1" presStyleIdx="3" presStyleCnt="4">
        <dgm:presLayoutVars>
          <dgm:bulletEnabled val="1"/>
        </dgm:presLayoutVars>
      </dgm:prSet>
      <dgm:spPr/>
    </dgm:pt>
  </dgm:ptLst>
  <dgm:cxnLst>
    <dgm:cxn modelId="{A8976101-3A21-4AB6-91B2-0A3544DA3689}" srcId="{3E60C553-740A-4ED0-BFED-5A7D00E1B276}" destId="{865017B0-0029-4097-84C5-E87B13EF1D47}" srcOrd="0" destOrd="0" parTransId="{9EE8D657-3B65-4D09-8356-7BFFA4E3CADD}" sibTransId="{F9FD800B-F567-4F62-BA03-075BFB2E2738}"/>
    <dgm:cxn modelId="{8C6CEA04-5005-4550-AD62-E82649A0B084}" type="presOf" srcId="{E16EA399-53E7-469A-A822-CEF802808D17}" destId="{F799B149-CDA7-4706-A07D-AC4CD3D8899B}" srcOrd="0" destOrd="2" presId="urn:microsoft.com/office/officeart/2005/8/layout/list1"/>
    <dgm:cxn modelId="{6FC3B309-4A28-4C47-96AC-A8DD6A4F998C}" type="presOf" srcId="{E48DFFF2-562E-4159-9F2B-2E325EDFAAC8}" destId="{0F30CF7C-3A6D-45F2-8C2C-EC9AC82A0114}" srcOrd="0" destOrd="0" presId="urn:microsoft.com/office/officeart/2005/8/layout/list1"/>
    <dgm:cxn modelId="{2608A823-096F-4731-9718-D3D592205689}" srcId="{BA7BF70A-6F9F-49A0-B097-7028E56EA6F4}" destId="{2EF8AE7E-300B-4313-89A2-F59D4EFF8C7F}" srcOrd="1" destOrd="0" parTransId="{C74FE910-DEDF-48C1-971C-DB347E7FB8B0}" sibTransId="{BDB1A887-45B9-4EC9-AA42-7D6F349CCC85}"/>
    <dgm:cxn modelId="{1E04232A-AAFB-4B96-81F9-757231001EF0}" type="presOf" srcId="{F893C3D8-0435-4E40-BD81-BCB5FE70F60A}" destId="{BBD2707B-6CBA-4044-9736-E28A28D3101F}" srcOrd="0" destOrd="1" presId="urn:microsoft.com/office/officeart/2005/8/layout/list1"/>
    <dgm:cxn modelId="{F7A2AC2E-4B5F-45C9-98CE-E7A5557D78D1}" type="presOf" srcId="{609FBD39-7389-44A3-A47B-3F6D3CD132D3}" destId="{583A4480-4B29-4D80-B2A8-A6F7526A80E3}" srcOrd="0" destOrd="1" presId="urn:microsoft.com/office/officeart/2005/8/layout/list1"/>
    <dgm:cxn modelId="{91E6B132-A672-48FC-A514-814CF6013038}" type="presOf" srcId="{7B53F32E-EE78-4799-98C6-6F28A1B36FB6}" destId="{8F3448C3-E4CF-4D87-A59D-CD74E2C5D70D}" srcOrd="0" destOrd="1" presId="urn:microsoft.com/office/officeart/2005/8/layout/list1"/>
    <dgm:cxn modelId="{822E7B3A-4C9B-4E0A-81B2-F8BE25781DE1}" srcId="{CD1C4909-138D-49E6-BB9C-6B1BE83B45E7}" destId="{7B53F32E-EE78-4799-98C6-6F28A1B36FB6}" srcOrd="1" destOrd="0" parTransId="{3FB3D611-5388-4E9E-9267-39933DE822FF}" sibTransId="{4D790E8D-3831-463D-902E-AC45F35CCDA2}"/>
    <dgm:cxn modelId="{994A3943-116C-4842-B3FD-1B4F78FF3671}" srcId="{BA7BF70A-6F9F-49A0-B097-7028E56EA6F4}" destId="{E9677E12-4009-41FA-8662-309616C68DB3}" srcOrd="3" destOrd="0" parTransId="{B0776B37-9900-46D3-BF48-E5D89D4C68F3}" sibTransId="{171FB203-DA8F-45A9-952E-2F2346BC3FB2}"/>
    <dgm:cxn modelId="{9834E443-4D75-4400-B4D3-EEC66BEEF7C9}" srcId="{89BA97CA-B9F4-4F46-B515-06B6F4D00114}" destId="{3E60C553-740A-4ED0-BFED-5A7D00E1B276}" srcOrd="1" destOrd="0" parTransId="{75D9D763-CBDD-4869-88C4-28DB6E11C88F}" sibTransId="{20D81488-DC9B-47F7-AF04-191E2EB109AE}"/>
    <dgm:cxn modelId="{99B07D66-4945-489B-9906-66CCC5FD3E0A}" type="presOf" srcId="{667D59A9-3539-484C-B2B2-D63ECF130A54}" destId="{F799B149-CDA7-4706-A07D-AC4CD3D8899B}" srcOrd="0" destOrd="0" presId="urn:microsoft.com/office/officeart/2005/8/layout/list1"/>
    <dgm:cxn modelId="{8B40C347-350A-4D90-9507-24B95857B8DE}" srcId="{89BA97CA-B9F4-4F46-B515-06B6F4D00114}" destId="{BA7BF70A-6F9F-49A0-B097-7028E56EA6F4}" srcOrd="0" destOrd="0" parTransId="{ADA42581-1694-4124-A691-58F50D6B283D}" sibTransId="{9BEFFFCE-D4C2-4E0A-B55B-9E110ADB4D78}"/>
    <dgm:cxn modelId="{36DB4470-2379-4664-9E46-A33926B7AA0D}" type="presOf" srcId="{BA7BF70A-6F9F-49A0-B097-7028E56EA6F4}" destId="{AF246400-5735-444B-A1E9-C828B2FE4E9E}" srcOrd="0" destOrd="0" presId="urn:microsoft.com/office/officeart/2005/8/layout/list1"/>
    <dgm:cxn modelId="{3E9C3751-B520-4348-A629-8C127E9D49F0}" srcId="{89BA97CA-B9F4-4F46-B515-06B6F4D00114}" destId="{E48DFFF2-562E-4159-9F2B-2E325EDFAAC8}" srcOrd="2" destOrd="0" parTransId="{A5036646-3AF3-4259-AA49-0FDE51614CC8}" sibTransId="{88F27922-8E8B-4F04-A424-D35331711CE5}"/>
    <dgm:cxn modelId="{AB98E577-E8B7-43BF-A86D-DB7B2CDC3DF8}" type="presOf" srcId="{2EF8AE7E-300B-4313-89A2-F59D4EFF8C7F}" destId="{F799B149-CDA7-4706-A07D-AC4CD3D8899B}" srcOrd="0" destOrd="1" presId="urn:microsoft.com/office/officeart/2005/8/layout/list1"/>
    <dgm:cxn modelId="{1B0C3C7B-9514-45D9-9393-D9BD41A56A6F}" type="presOf" srcId="{EA587D0F-2D93-40B8-BD04-BAAB94E645FD}" destId="{8F3448C3-E4CF-4D87-A59D-CD74E2C5D70D}" srcOrd="0" destOrd="0" presId="urn:microsoft.com/office/officeart/2005/8/layout/list1"/>
    <dgm:cxn modelId="{7F579C7F-C00C-4C41-A149-62C3A5E91366}" srcId="{3E60C553-740A-4ED0-BFED-5A7D00E1B276}" destId="{61993D1F-7AC8-4BE6-AA64-589214B6E0F9}" srcOrd="2" destOrd="0" parTransId="{D162E431-C64C-477A-95AD-95A2E14FEC88}" sibTransId="{5C33219A-D7F3-4745-B1E8-CC7273F8F969}"/>
    <dgm:cxn modelId="{A30D5580-D393-4405-93A1-2DD4B4FA3BDE}" srcId="{E48DFFF2-562E-4159-9F2B-2E325EDFAAC8}" destId="{609FBD39-7389-44A3-A47B-3F6D3CD132D3}" srcOrd="1" destOrd="0" parTransId="{4B2F730F-15AD-40E0-91A3-F754F5349231}" sibTransId="{BE130822-CDC6-44CF-826D-5538FED503C0}"/>
    <dgm:cxn modelId="{AC12A496-835F-4A04-925E-3998A84CA815}" srcId="{BA7BF70A-6F9F-49A0-B097-7028E56EA6F4}" destId="{E16EA399-53E7-469A-A822-CEF802808D17}" srcOrd="2" destOrd="0" parTransId="{95A9713F-9541-43F9-A2A2-E18D8A83BACE}" sibTransId="{93E25F55-F255-4DA2-BA3E-400228E6D665}"/>
    <dgm:cxn modelId="{150D5FA4-79FA-41D4-8309-0F6178231B42}" type="presOf" srcId="{3E60C553-740A-4ED0-BFED-5A7D00E1B276}" destId="{5C189171-4DD0-4683-ACAB-16109898CD0E}" srcOrd="0" destOrd="0" presId="urn:microsoft.com/office/officeart/2005/8/layout/list1"/>
    <dgm:cxn modelId="{D2187FAB-2400-43CB-93C3-D86E4FC09BBD}" type="presOf" srcId="{865017B0-0029-4097-84C5-E87B13EF1D47}" destId="{BBD2707B-6CBA-4044-9736-E28A28D3101F}" srcOrd="0" destOrd="0" presId="urn:microsoft.com/office/officeart/2005/8/layout/list1"/>
    <dgm:cxn modelId="{C7FF93AC-67F2-4547-AAE0-DBFFC7C8DFC8}" srcId="{CD1C4909-138D-49E6-BB9C-6B1BE83B45E7}" destId="{EA587D0F-2D93-40B8-BD04-BAAB94E645FD}" srcOrd="0" destOrd="0" parTransId="{70EA10C5-EAA9-4C42-B64C-DF2DA1D5AB84}" sibTransId="{92D16386-106A-4511-8092-55F5FB40304E}"/>
    <dgm:cxn modelId="{F6E0D8AE-07C9-497A-B2CB-4542D655A940}" type="presOf" srcId="{61993D1F-7AC8-4BE6-AA64-589214B6E0F9}" destId="{BBD2707B-6CBA-4044-9736-E28A28D3101F}" srcOrd="0" destOrd="2" presId="urn:microsoft.com/office/officeart/2005/8/layout/list1"/>
    <dgm:cxn modelId="{051A17B1-B37E-4985-9689-88202CE91150}" type="presOf" srcId="{E9677E12-4009-41FA-8662-309616C68DB3}" destId="{F799B149-CDA7-4706-A07D-AC4CD3D8899B}" srcOrd="0" destOrd="3" presId="urn:microsoft.com/office/officeart/2005/8/layout/list1"/>
    <dgm:cxn modelId="{FEAB01B7-8637-42AF-9731-5318A53A5B6C}" type="presOf" srcId="{BA7BF70A-6F9F-49A0-B097-7028E56EA6F4}" destId="{0D2FEF5D-1AFA-4884-A885-053376DE264F}" srcOrd="1" destOrd="0" presId="urn:microsoft.com/office/officeart/2005/8/layout/list1"/>
    <dgm:cxn modelId="{AE2777BF-D587-440E-ACAE-7B8544EF8A5D}" srcId="{BA7BF70A-6F9F-49A0-B097-7028E56EA6F4}" destId="{667D59A9-3539-484C-B2B2-D63ECF130A54}" srcOrd="0" destOrd="0" parTransId="{6133D33B-799A-4428-B218-AC3A15F76E8C}" sibTransId="{8DDE258D-402B-4FD3-A368-CBF5E45D8442}"/>
    <dgm:cxn modelId="{EC2928C1-85E7-496E-9D15-61EBA00E59E4}" srcId="{89BA97CA-B9F4-4F46-B515-06B6F4D00114}" destId="{CD1C4909-138D-49E6-BB9C-6B1BE83B45E7}" srcOrd="3" destOrd="0" parTransId="{5AF92709-FCE7-44EB-939B-8EF4FC4918CE}" sibTransId="{3EC48996-177D-485D-9B83-208F948D2A59}"/>
    <dgm:cxn modelId="{870B0BC6-96F8-40AB-A343-ABEBEFC7ED0E}" type="presOf" srcId="{E48DFFF2-562E-4159-9F2B-2E325EDFAAC8}" destId="{EB54B850-3099-47A3-9C05-F9548E650D23}" srcOrd="1" destOrd="0" presId="urn:microsoft.com/office/officeart/2005/8/layout/list1"/>
    <dgm:cxn modelId="{C11CB4C7-D79C-4D20-9CA9-8515A86BC022}" type="presOf" srcId="{89BA97CA-B9F4-4F46-B515-06B6F4D00114}" destId="{B5B1D812-23C7-4A6B-A0C1-D287DD7C4FE0}" srcOrd="0" destOrd="0" presId="urn:microsoft.com/office/officeart/2005/8/layout/list1"/>
    <dgm:cxn modelId="{060BB5D3-6BBB-4CC7-A7B7-09A77FEE9BF8}" type="presOf" srcId="{A268B0FA-A46E-41C9-9EC8-85A1C93EC6B6}" destId="{583A4480-4B29-4D80-B2A8-A6F7526A80E3}" srcOrd="0" destOrd="0" presId="urn:microsoft.com/office/officeart/2005/8/layout/list1"/>
    <dgm:cxn modelId="{8B1388E9-DECB-4AD1-9EF3-DD1D03EA221A}" type="presOf" srcId="{3E60C553-740A-4ED0-BFED-5A7D00E1B276}" destId="{697031CB-E5AA-4A8B-959D-D93E8222A349}" srcOrd="1" destOrd="0" presId="urn:microsoft.com/office/officeart/2005/8/layout/list1"/>
    <dgm:cxn modelId="{18E194EC-A1A5-4EBA-BB40-9C91AAE88364}" srcId="{3E60C553-740A-4ED0-BFED-5A7D00E1B276}" destId="{F893C3D8-0435-4E40-BD81-BCB5FE70F60A}" srcOrd="1" destOrd="0" parTransId="{926114B5-E72C-4162-993F-87C4A7FD14CF}" sibTransId="{1B7012D9-3AEC-4955-A620-998A6EDAA227}"/>
    <dgm:cxn modelId="{D7A17EF5-82B5-42A1-A89E-6E5FB193511D}" srcId="{E48DFFF2-562E-4159-9F2B-2E325EDFAAC8}" destId="{A268B0FA-A46E-41C9-9EC8-85A1C93EC6B6}" srcOrd="0" destOrd="0" parTransId="{8421D92D-E505-4192-9433-7CFC5BEFEE4A}" sibTransId="{7A131B0E-58B0-4733-B596-57C4D76B04EB}"/>
    <dgm:cxn modelId="{96DF9BF9-9CF2-41F8-B17D-35D8F372B813}" type="presOf" srcId="{CD1C4909-138D-49E6-BB9C-6B1BE83B45E7}" destId="{F8316008-E34D-4B35-B997-1D8F20484EA4}" srcOrd="0" destOrd="0" presId="urn:microsoft.com/office/officeart/2005/8/layout/list1"/>
    <dgm:cxn modelId="{E0B7AEFC-3975-4A73-92B5-D02BFCD30937}" type="presOf" srcId="{CD1C4909-138D-49E6-BB9C-6B1BE83B45E7}" destId="{DFCFF741-4454-4FBC-AB35-55974D9B3F97}" srcOrd="1" destOrd="0" presId="urn:microsoft.com/office/officeart/2005/8/layout/list1"/>
    <dgm:cxn modelId="{D5C04CE0-35EF-4DE2-A7EC-CC695213C239}" type="presParOf" srcId="{B5B1D812-23C7-4A6B-A0C1-D287DD7C4FE0}" destId="{58131E30-7C0F-4990-8B1B-CB82353145BA}" srcOrd="0" destOrd="0" presId="urn:microsoft.com/office/officeart/2005/8/layout/list1"/>
    <dgm:cxn modelId="{41EFBDFD-AB10-42B7-ABDE-19F06662D071}" type="presParOf" srcId="{58131E30-7C0F-4990-8B1B-CB82353145BA}" destId="{AF246400-5735-444B-A1E9-C828B2FE4E9E}" srcOrd="0" destOrd="0" presId="urn:microsoft.com/office/officeart/2005/8/layout/list1"/>
    <dgm:cxn modelId="{373438C3-D76B-4F4C-BBDD-C7C37B8EA993}" type="presParOf" srcId="{58131E30-7C0F-4990-8B1B-CB82353145BA}" destId="{0D2FEF5D-1AFA-4884-A885-053376DE264F}" srcOrd="1" destOrd="0" presId="urn:microsoft.com/office/officeart/2005/8/layout/list1"/>
    <dgm:cxn modelId="{6C5F071D-7C3E-48F8-A446-DB514BD9FCA1}" type="presParOf" srcId="{B5B1D812-23C7-4A6B-A0C1-D287DD7C4FE0}" destId="{705B8992-950E-4EA5-9954-5F7DF0E79700}" srcOrd="1" destOrd="0" presId="urn:microsoft.com/office/officeart/2005/8/layout/list1"/>
    <dgm:cxn modelId="{DAD2CB39-D7AF-4E12-A766-ADCEBF7451C2}" type="presParOf" srcId="{B5B1D812-23C7-4A6B-A0C1-D287DD7C4FE0}" destId="{F799B149-CDA7-4706-A07D-AC4CD3D8899B}" srcOrd="2" destOrd="0" presId="urn:microsoft.com/office/officeart/2005/8/layout/list1"/>
    <dgm:cxn modelId="{69788A02-EFDD-47D6-9DA3-35F0B60E93DE}" type="presParOf" srcId="{B5B1D812-23C7-4A6B-A0C1-D287DD7C4FE0}" destId="{BA8D876C-5C84-4130-83CD-8C90FF0385D3}" srcOrd="3" destOrd="0" presId="urn:microsoft.com/office/officeart/2005/8/layout/list1"/>
    <dgm:cxn modelId="{87A1581B-47BC-460E-9BF1-8E6191E8B062}" type="presParOf" srcId="{B5B1D812-23C7-4A6B-A0C1-D287DD7C4FE0}" destId="{AEEF1347-C459-49C2-B358-646B696380E9}" srcOrd="4" destOrd="0" presId="urn:microsoft.com/office/officeart/2005/8/layout/list1"/>
    <dgm:cxn modelId="{95D53340-0575-4310-B83C-153469CBD5CC}" type="presParOf" srcId="{AEEF1347-C459-49C2-B358-646B696380E9}" destId="{5C189171-4DD0-4683-ACAB-16109898CD0E}" srcOrd="0" destOrd="0" presId="urn:microsoft.com/office/officeart/2005/8/layout/list1"/>
    <dgm:cxn modelId="{6E2BA68F-F8D6-41D0-9034-EF18E1A9A25C}" type="presParOf" srcId="{AEEF1347-C459-49C2-B358-646B696380E9}" destId="{697031CB-E5AA-4A8B-959D-D93E8222A349}" srcOrd="1" destOrd="0" presId="urn:microsoft.com/office/officeart/2005/8/layout/list1"/>
    <dgm:cxn modelId="{C94D8D85-44A0-4DF5-A53F-1FE95F8D0325}" type="presParOf" srcId="{B5B1D812-23C7-4A6B-A0C1-D287DD7C4FE0}" destId="{55498B20-662F-48CE-A839-9AD0E9D18AB4}" srcOrd="5" destOrd="0" presId="urn:microsoft.com/office/officeart/2005/8/layout/list1"/>
    <dgm:cxn modelId="{440C0B3B-4658-4411-9BEE-9BCEF8FD15CC}" type="presParOf" srcId="{B5B1D812-23C7-4A6B-A0C1-D287DD7C4FE0}" destId="{BBD2707B-6CBA-4044-9736-E28A28D3101F}" srcOrd="6" destOrd="0" presId="urn:microsoft.com/office/officeart/2005/8/layout/list1"/>
    <dgm:cxn modelId="{675F1F99-4EC0-4977-974C-83D87127A038}" type="presParOf" srcId="{B5B1D812-23C7-4A6B-A0C1-D287DD7C4FE0}" destId="{39BFED82-6EA3-47AD-BF2C-227B21C8F303}" srcOrd="7" destOrd="0" presId="urn:microsoft.com/office/officeart/2005/8/layout/list1"/>
    <dgm:cxn modelId="{54335F9E-58D3-4FE3-94A7-2053BFFF33DE}" type="presParOf" srcId="{B5B1D812-23C7-4A6B-A0C1-D287DD7C4FE0}" destId="{CC6140AB-A728-45AF-B42E-7824084F7753}" srcOrd="8" destOrd="0" presId="urn:microsoft.com/office/officeart/2005/8/layout/list1"/>
    <dgm:cxn modelId="{84817D0E-71D5-4444-BF7C-E8E42BD4D97E}" type="presParOf" srcId="{CC6140AB-A728-45AF-B42E-7824084F7753}" destId="{0F30CF7C-3A6D-45F2-8C2C-EC9AC82A0114}" srcOrd="0" destOrd="0" presId="urn:microsoft.com/office/officeart/2005/8/layout/list1"/>
    <dgm:cxn modelId="{628869F8-5B82-4A06-974A-DACEAC2E9787}" type="presParOf" srcId="{CC6140AB-A728-45AF-B42E-7824084F7753}" destId="{EB54B850-3099-47A3-9C05-F9548E650D23}" srcOrd="1" destOrd="0" presId="urn:microsoft.com/office/officeart/2005/8/layout/list1"/>
    <dgm:cxn modelId="{0369F6BA-03BD-4F43-B2E1-DF3D6823E3F8}" type="presParOf" srcId="{B5B1D812-23C7-4A6B-A0C1-D287DD7C4FE0}" destId="{40F02A92-087E-4D37-A987-47016E2D77DD}" srcOrd="9" destOrd="0" presId="urn:microsoft.com/office/officeart/2005/8/layout/list1"/>
    <dgm:cxn modelId="{E6386C8E-0659-4D92-9EBA-B901B808A019}" type="presParOf" srcId="{B5B1D812-23C7-4A6B-A0C1-D287DD7C4FE0}" destId="{583A4480-4B29-4D80-B2A8-A6F7526A80E3}" srcOrd="10" destOrd="0" presId="urn:microsoft.com/office/officeart/2005/8/layout/list1"/>
    <dgm:cxn modelId="{6902E407-C309-4333-BDD6-AA3F67088346}" type="presParOf" srcId="{B5B1D812-23C7-4A6B-A0C1-D287DD7C4FE0}" destId="{403E8D60-413D-4DCF-A1D5-2FD788574C0A}" srcOrd="11" destOrd="0" presId="urn:microsoft.com/office/officeart/2005/8/layout/list1"/>
    <dgm:cxn modelId="{D6182E9B-9CDC-4B11-8D73-D46AF87D9D27}" type="presParOf" srcId="{B5B1D812-23C7-4A6B-A0C1-D287DD7C4FE0}" destId="{237F450E-5A46-43B7-8373-C80419D549EC}" srcOrd="12" destOrd="0" presId="urn:microsoft.com/office/officeart/2005/8/layout/list1"/>
    <dgm:cxn modelId="{91B0D10E-1612-47A2-8CC6-EADAA50E4893}" type="presParOf" srcId="{237F450E-5A46-43B7-8373-C80419D549EC}" destId="{F8316008-E34D-4B35-B997-1D8F20484EA4}" srcOrd="0" destOrd="0" presId="urn:microsoft.com/office/officeart/2005/8/layout/list1"/>
    <dgm:cxn modelId="{F74A3E99-9BA5-47AB-BAED-075E549EFD8C}" type="presParOf" srcId="{237F450E-5A46-43B7-8373-C80419D549EC}" destId="{DFCFF741-4454-4FBC-AB35-55974D9B3F97}" srcOrd="1" destOrd="0" presId="urn:microsoft.com/office/officeart/2005/8/layout/list1"/>
    <dgm:cxn modelId="{94E35B74-1E53-491B-BA1B-25BE4A675F6A}" type="presParOf" srcId="{B5B1D812-23C7-4A6B-A0C1-D287DD7C4FE0}" destId="{FC3BE41A-3C29-4AB6-B1E4-4E4341383F94}" srcOrd="13" destOrd="0" presId="urn:microsoft.com/office/officeart/2005/8/layout/list1"/>
    <dgm:cxn modelId="{166CE211-AD60-4AB2-BFB4-2B9962DDD7AE}" type="presParOf" srcId="{B5B1D812-23C7-4A6B-A0C1-D287DD7C4FE0}" destId="{8F3448C3-E4CF-4D87-A59D-CD74E2C5D70D}" srcOrd="14"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CA2B9D-F26A-46B4-A6EA-0D9D7C98616C}" type="doc">
      <dgm:prSet loTypeId="urn:microsoft.com/office/officeart/2005/8/layout/list1" loCatId="list" qsTypeId="urn:microsoft.com/office/officeart/2005/8/quickstyle/simple1" qsCatId="simple" csTypeId="urn:microsoft.com/office/officeart/2005/8/colors/accent1_4" csCatId="accent1" phldr="1"/>
      <dgm:spPr/>
      <dgm:t>
        <a:bodyPr/>
        <a:lstStyle/>
        <a:p>
          <a:endParaRPr lang="en-GB"/>
        </a:p>
      </dgm:t>
    </dgm:pt>
    <dgm:pt modelId="{E60AEE10-A9A5-4F95-9CBA-A2AA05D3E69C}">
      <dgm:prSet phldrT="[Text]"/>
      <dgm:spPr/>
      <dgm:t>
        <a:bodyPr/>
        <a:lstStyle/>
        <a:p>
          <a:r>
            <a:rPr lang="en-GB" b="1"/>
            <a:t>Public education</a:t>
          </a:r>
        </a:p>
      </dgm:t>
    </dgm:pt>
    <dgm:pt modelId="{D0945A9C-F83E-4047-8484-42C6FFE12608}" type="parTrans" cxnId="{D7801C99-1702-4441-9929-C344CB8D72EA}">
      <dgm:prSet/>
      <dgm:spPr/>
      <dgm:t>
        <a:bodyPr/>
        <a:lstStyle/>
        <a:p>
          <a:endParaRPr lang="en-GB"/>
        </a:p>
      </dgm:t>
    </dgm:pt>
    <dgm:pt modelId="{65E5405D-7EC8-4A97-9C7D-A5939BD430A8}" type="sibTrans" cxnId="{D7801C99-1702-4441-9929-C344CB8D72EA}">
      <dgm:prSet/>
      <dgm:spPr/>
      <dgm:t>
        <a:bodyPr/>
        <a:lstStyle/>
        <a:p>
          <a:endParaRPr lang="en-GB"/>
        </a:p>
      </dgm:t>
    </dgm:pt>
    <dgm:pt modelId="{B77F7BCB-A703-47DB-805B-0DCA0B30473B}">
      <dgm:prSet phldrT="[Text]"/>
      <dgm:spPr/>
      <dgm:t>
        <a:bodyPr/>
        <a:lstStyle/>
        <a:p>
          <a:pPr rtl="0"/>
          <a:r>
            <a:rPr lang="en-GB"/>
            <a:t>Campaigns to</a:t>
          </a:r>
          <a:r>
            <a:rPr lang="en-GB">
              <a:latin typeface="Arial" panose="020B0604020202020204"/>
            </a:rPr>
            <a:t> enable behaviour</a:t>
          </a:r>
          <a:r>
            <a:rPr lang="en-GB"/>
            <a:t> </a:t>
          </a:r>
          <a:r>
            <a:rPr lang="en-GB">
              <a:latin typeface="Arial" panose="020B0604020202020204"/>
            </a:rPr>
            <a:t>change; </a:t>
          </a:r>
          <a:r>
            <a:rPr lang="en-GB"/>
            <a:t>heighten awareness of health benefits of regular PA, according to ability</a:t>
          </a:r>
          <a:r>
            <a:rPr lang="en-GB">
              <a:latin typeface="Arial" panose="020B0604020202020204"/>
            </a:rPr>
            <a:t> and target audience</a:t>
          </a:r>
          <a:endParaRPr lang="en-GB"/>
        </a:p>
      </dgm:t>
    </dgm:pt>
    <dgm:pt modelId="{14C769D0-066A-40F8-9AE5-58DB86F6855C}" type="parTrans" cxnId="{30623EC2-58EC-4A0B-AD25-E2FA0B3540AA}">
      <dgm:prSet/>
      <dgm:spPr/>
      <dgm:t>
        <a:bodyPr/>
        <a:lstStyle/>
        <a:p>
          <a:endParaRPr lang="en-GB"/>
        </a:p>
      </dgm:t>
    </dgm:pt>
    <dgm:pt modelId="{9FAB26E1-F309-4322-8A21-8B721EA234D0}" type="sibTrans" cxnId="{30623EC2-58EC-4A0B-AD25-E2FA0B3540AA}">
      <dgm:prSet/>
      <dgm:spPr/>
      <dgm:t>
        <a:bodyPr/>
        <a:lstStyle/>
        <a:p>
          <a:endParaRPr lang="en-GB"/>
        </a:p>
      </dgm:t>
    </dgm:pt>
    <dgm:pt modelId="{0B13F9C9-7BC9-483C-969E-7E66634F0669}">
      <dgm:prSet phldrT="[Text]"/>
      <dgm:spPr/>
      <dgm:t>
        <a:bodyPr/>
        <a:lstStyle/>
        <a:p>
          <a:r>
            <a:rPr lang="en-GB" b="1"/>
            <a:t>Sport and recreation for all</a:t>
          </a:r>
        </a:p>
      </dgm:t>
    </dgm:pt>
    <dgm:pt modelId="{82605C6F-593E-4E45-93BD-3C2B4BE9B37E}" type="parTrans" cxnId="{651C80F0-EEE3-440E-811D-61885C219028}">
      <dgm:prSet/>
      <dgm:spPr/>
      <dgm:t>
        <a:bodyPr/>
        <a:lstStyle/>
        <a:p>
          <a:endParaRPr lang="en-GB"/>
        </a:p>
      </dgm:t>
    </dgm:pt>
    <dgm:pt modelId="{8C88A83E-1EF4-459E-9AB0-2C3E0BE0B48F}" type="sibTrans" cxnId="{651C80F0-EEE3-440E-811D-61885C219028}">
      <dgm:prSet/>
      <dgm:spPr/>
      <dgm:t>
        <a:bodyPr/>
        <a:lstStyle/>
        <a:p>
          <a:endParaRPr lang="en-GB"/>
        </a:p>
      </dgm:t>
    </dgm:pt>
    <dgm:pt modelId="{F48B8ACF-BB13-44B3-A318-B5DD37879FF8}">
      <dgm:prSet phldrT="[Text]"/>
      <dgm:spPr/>
      <dgm:t>
        <a:bodyPr/>
        <a:lstStyle/>
        <a:p>
          <a:r>
            <a:rPr lang="en-GB"/>
            <a:t>Mass sporting events, mass communication campaigns and enhancing visibility of elite sportspeople promote participation in sports</a:t>
          </a:r>
        </a:p>
      </dgm:t>
    </dgm:pt>
    <dgm:pt modelId="{43163C05-BFC0-47A3-8F2B-EE68CB5F3896}" type="parTrans" cxnId="{D01AAE95-2449-4C12-A57A-80209A6DB6EE}">
      <dgm:prSet/>
      <dgm:spPr/>
      <dgm:t>
        <a:bodyPr/>
        <a:lstStyle/>
        <a:p>
          <a:endParaRPr lang="en-GB"/>
        </a:p>
      </dgm:t>
    </dgm:pt>
    <dgm:pt modelId="{5ED54A5E-C5FC-47EB-A544-E4023584A151}" type="sibTrans" cxnId="{D01AAE95-2449-4C12-A57A-80209A6DB6EE}">
      <dgm:prSet/>
      <dgm:spPr/>
      <dgm:t>
        <a:bodyPr/>
        <a:lstStyle/>
        <a:p>
          <a:endParaRPr lang="en-GB"/>
        </a:p>
      </dgm:t>
    </dgm:pt>
    <dgm:pt modelId="{BAA541D4-7ACD-4F72-840F-D27C2DFEE588}">
      <dgm:prSet phldrT="[Text]"/>
      <dgm:spPr/>
      <dgm:t>
        <a:bodyPr/>
        <a:lstStyle/>
        <a:p>
          <a:r>
            <a:rPr lang="en-GB" b="1"/>
            <a:t>Workplaces</a:t>
          </a:r>
        </a:p>
      </dgm:t>
    </dgm:pt>
    <dgm:pt modelId="{DC6CACAA-3DD3-412F-A010-158263BE417C}" type="parTrans" cxnId="{EA9B871D-0AB8-4075-926A-9A1EF03DD024}">
      <dgm:prSet/>
      <dgm:spPr/>
      <dgm:t>
        <a:bodyPr/>
        <a:lstStyle/>
        <a:p>
          <a:endParaRPr lang="en-GB"/>
        </a:p>
      </dgm:t>
    </dgm:pt>
    <dgm:pt modelId="{33407F27-3B69-4584-9006-C68190FE9679}" type="sibTrans" cxnId="{EA9B871D-0AB8-4075-926A-9A1EF03DD024}">
      <dgm:prSet/>
      <dgm:spPr/>
      <dgm:t>
        <a:bodyPr/>
        <a:lstStyle/>
        <a:p>
          <a:endParaRPr lang="en-GB"/>
        </a:p>
      </dgm:t>
    </dgm:pt>
    <dgm:pt modelId="{45EEA525-A733-49DA-964D-6A61C3093411}">
      <dgm:prSet phldrT="[Text]"/>
      <dgm:spPr/>
      <dgm:t>
        <a:bodyPr/>
        <a:lstStyle/>
        <a:p>
          <a:r>
            <a:rPr lang="en-GB"/>
            <a:t>Policies include workplace environment design; active commuting; physically active social activities; paid or flexible time for PA</a:t>
          </a:r>
        </a:p>
      </dgm:t>
    </dgm:pt>
    <dgm:pt modelId="{D37927C4-4F04-40BC-8A8D-68C96959399E}" type="parTrans" cxnId="{29EA7072-BFA1-4B1A-9FE0-7974B6857739}">
      <dgm:prSet/>
      <dgm:spPr/>
      <dgm:t>
        <a:bodyPr/>
        <a:lstStyle/>
        <a:p>
          <a:endParaRPr lang="en-GB"/>
        </a:p>
      </dgm:t>
    </dgm:pt>
    <dgm:pt modelId="{B48F7312-294D-4670-9648-3582C4E5184E}" type="sibTrans" cxnId="{29EA7072-BFA1-4B1A-9FE0-7974B6857739}">
      <dgm:prSet/>
      <dgm:spPr/>
      <dgm:t>
        <a:bodyPr/>
        <a:lstStyle/>
        <a:p>
          <a:endParaRPr lang="en-GB"/>
        </a:p>
      </dgm:t>
    </dgm:pt>
    <dgm:pt modelId="{803B8039-5C09-4CBE-A544-A97C9FF55B80}">
      <dgm:prSet phldrT="[Text]"/>
      <dgm:spPr/>
      <dgm:t>
        <a:bodyPr/>
        <a:lstStyle/>
        <a:p>
          <a:r>
            <a:rPr lang="en-GB" b="1"/>
            <a:t>Community-wide programmes</a:t>
          </a:r>
        </a:p>
      </dgm:t>
    </dgm:pt>
    <dgm:pt modelId="{7BB084B3-3651-4528-9D9E-38C103C73E7E}" type="parTrans" cxnId="{FC2369DE-F017-4899-A62F-86A2BD7539C9}">
      <dgm:prSet/>
      <dgm:spPr/>
      <dgm:t>
        <a:bodyPr/>
        <a:lstStyle/>
        <a:p>
          <a:endParaRPr lang="en-GB"/>
        </a:p>
      </dgm:t>
    </dgm:pt>
    <dgm:pt modelId="{2AD6F0E0-1198-4BE8-8FDE-B20B3D6239DB}" type="sibTrans" cxnId="{FC2369DE-F017-4899-A62F-86A2BD7539C9}">
      <dgm:prSet/>
      <dgm:spPr/>
      <dgm:t>
        <a:bodyPr/>
        <a:lstStyle/>
        <a:p>
          <a:endParaRPr lang="en-GB"/>
        </a:p>
      </dgm:t>
    </dgm:pt>
    <dgm:pt modelId="{CB370602-64C0-4A13-8ECF-1CCBB2288BBA}">
      <dgm:prSet phldrT="[Text]"/>
      <dgm:spPr/>
      <dgm:t>
        <a:bodyPr/>
        <a:lstStyle/>
        <a:p>
          <a:r>
            <a:rPr lang="en-GB"/>
            <a:t>Targeted at a more local level and deploy a system-wide approach</a:t>
          </a:r>
        </a:p>
      </dgm:t>
    </dgm:pt>
    <dgm:pt modelId="{4C44A385-B0CF-46D7-BD54-6EBF503910B3}" type="parTrans" cxnId="{AEC61591-85A0-4D7B-A0DC-1CA8EA716E69}">
      <dgm:prSet/>
      <dgm:spPr/>
      <dgm:t>
        <a:bodyPr/>
        <a:lstStyle/>
        <a:p>
          <a:endParaRPr lang="en-GB"/>
        </a:p>
      </dgm:t>
    </dgm:pt>
    <dgm:pt modelId="{14324C51-7EF0-4174-A379-388FB1AE39B9}" type="sibTrans" cxnId="{AEC61591-85A0-4D7B-A0DC-1CA8EA716E69}">
      <dgm:prSet/>
      <dgm:spPr/>
      <dgm:t>
        <a:bodyPr/>
        <a:lstStyle/>
        <a:p>
          <a:endParaRPr lang="en-GB"/>
        </a:p>
      </dgm:t>
    </dgm:pt>
    <dgm:pt modelId="{28438575-0F90-4BE8-A5EC-64B9D51CA840}">
      <dgm:prSet phldrT="[Text]"/>
      <dgm:spPr/>
      <dgm:t>
        <a:bodyPr/>
        <a:lstStyle/>
        <a:p>
          <a:pPr rtl="0"/>
          <a:r>
            <a:rPr lang="en-GB"/>
            <a:t>Limited effect on PA levels</a:t>
          </a:r>
          <a:r>
            <a:rPr lang="en-GB">
              <a:latin typeface="Arial" panose="020B0604020202020204"/>
            </a:rPr>
            <a:t> without supporting opportunities.</a:t>
          </a:r>
          <a:endParaRPr lang="en-GB"/>
        </a:p>
      </dgm:t>
    </dgm:pt>
    <dgm:pt modelId="{259D5661-87C3-4B32-83A0-2029785FD4D8}" type="parTrans" cxnId="{64E5A7F3-C14C-480E-B02E-D0C1D42F4838}">
      <dgm:prSet/>
      <dgm:spPr/>
      <dgm:t>
        <a:bodyPr/>
        <a:lstStyle/>
        <a:p>
          <a:endParaRPr lang="en-GB"/>
        </a:p>
      </dgm:t>
    </dgm:pt>
    <dgm:pt modelId="{08CF2986-6373-433F-B6E8-0F5CA46460F7}" type="sibTrans" cxnId="{64E5A7F3-C14C-480E-B02E-D0C1D42F4838}">
      <dgm:prSet/>
      <dgm:spPr/>
      <dgm:t>
        <a:bodyPr/>
        <a:lstStyle/>
        <a:p>
          <a:endParaRPr lang="en-GB"/>
        </a:p>
      </dgm:t>
    </dgm:pt>
    <dgm:pt modelId="{48904132-439A-435B-8D25-05C1757A52BB}">
      <dgm:prSet phldrT="[Text]"/>
      <dgm:spPr/>
      <dgm:t>
        <a:bodyPr/>
        <a:lstStyle/>
        <a:p>
          <a:r>
            <a:rPr lang="en-GB"/>
            <a:t>Target opportunities to groups where participation rates are lowest</a:t>
          </a:r>
        </a:p>
      </dgm:t>
    </dgm:pt>
    <dgm:pt modelId="{39CCD243-0B6B-43C0-BD30-D33E32FCFB12}" type="parTrans" cxnId="{E4828791-967B-46D5-A44F-39C435397A50}">
      <dgm:prSet/>
      <dgm:spPr/>
      <dgm:t>
        <a:bodyPr/>
        <a:lstStyle/>
        <a:p>
          <a:endParaRPr lang="en-GB"/>
        </a:p>
      </dgm:t>
    </dgm:pt>
    <dgm:pt modelId="{98A1991D-57CF-4927-8ED2-55457DA98550}" type="sibTrans" cxnId="{E4828791-967B-46D5-A44F-39C435397A50}">
      <dgm:prSet/>
      <dgm:spPr/>
      <dgm:t>
        <a:bodyPr/>
        <a:lstStyle/>
        <a:p>
          <a:endParaRPr lang="en-GB"/>
        </a:p>
      </dgm:t>
    </dgm:pt>
    <dgm:pt modelId="{46599CB6-CE0B-44A1-9E1E-376AA2D58F69}">
      <dgm:prSet phldrT="[Text]"/>
      <dgm:spPr/>
      <dgm:t>
        <a:bodyPr/>
        <a:lstStyle/>
        <a:p>
          <a:r>
            <a:rPr lang="en-GB"/>
            <a:t>Most successful where workplaces have embedded a culture of wellness</a:t>
          </a:r>
        </a:p>
      </dgm:t>
    </dgm:pt>
    <dgm:pt modelId="{E335DE9F-C603-45E6-BA27-A0CF9BBF9753}" type="parTrans" cxnId="{418C27C4-3320-415B-836E-BF8548B272B8}">
      <dgm:prSet/>
      <dgm:spPr/>
      <dgm:t>
        <a:bodyPr/>
        <a:lstStyle/>
        <a:p>
          <a:endParaRPr lang="en-GB"/>
        </a:p>
      </dgm:t>
    </dgm:pt>
    <dgm:pt modelId="{0AFFCBF5-17AE-4A04-B647-47B489F0595D}" type="sibTrans" cxnId="{418C27C4-3320-415B-836E-BF8548B272B8}">
      <dgm:prSet/>
      <dgm:spPr/>
      <dgm:t>
        <a:bodyPr/>
        <a:lstStyle/>
        <a:p>
          <a:endParaRPr lang="en-GB"/>
        </a:p>
      </dgm:t>
    </dgm:pt>
    <dgm:pt modelId="{8E50CE95-36CD-450F-BCC0-B12D2C2583CD}">
      <dgm:prSet phldrT="[Text]"/>
      <dgm:spPr/>
      <dgm:t>
        <a:bodyPr/>
        <a:lstStyle/>
        <a:p>
          <a:r>
            <a:rPr lang="en-GB"/>
            <a:t>Ensure equitable access to facilities and amenities</a:t>
          </a:r>
        </a:p>
      </dgm:t>
    </dgm:pt>
    <dgm:pt modelId="{15037D67-A6E0-4FAE-8E41-5FE0E5598A2A}" type="parTrans" cxnId="{45547D87-5CA9-4AF5-B742-B8F228777EC0}">
      <dgm:prSet/>
      <dgm:spPr/>
      <dgm:t>
        <a:bodyPr/>
        <a:lstStyle/>
        <a:p>
          <a:endParaRPr lang="en-GB"/>
        </a:p>
      </dgm:t>
    </dgm:pt>
    <dgm:pt modelId="{0EF248E5-ECF6-4C89-82BA-F569BEC90148}" type="sibTrans" cxnId="{45547D87-5CA9-4AF5-B742-B8F228777EC0}">
      <dgm:prSet/>
      <dgm:spPr/>
      <dgm:t>
        <a:bodyPr/>
        <a:lstStyle/>
        <a:p>
          <a:endParaRPr lang="en-GB"/>
        </a:p>
      </dgm:t>
    </dgm:pt>
    <dgm:pt modelId="{BF7B91A9-F786-4B9C-8A1C-96454A7F6A17}">
      <dgm:prSet phldrT="[Text]"/>
      <dgm:spPr/>
      <dgm:t>
        <a:bodyPr/>
        <a:lstStyle/>
        <a:p>
          <a:pPr rtl="0"/>
          <a:r>
            <a:rPr lang="en-GB"/>
            <a:t>Best practice is to frame messaging positively; target to groups; use formative research, </a:t>
          </a:r>
          <a:r>
            <a:rPr lang="en-GB">
              <a:latin typeface="Arial" panose="020B0604020202020204"/>
            </a:rPr>
            <a:t>behavioural/psychological</a:t>
          </a:r>
          <a:r>
            <a:rPr lang="en-GB"/>
            <a:t> theory and social marketing principles</a:t>
          </a:r>
        </a:p>
      </dgm:t>
    </dgm:pt>
    <dgm:pt modelId="{D2346073-5474-46D3-90FB-D635AB399610}" type="parTrans" cxnId="{A0CD964B-8014-4DD9-AA23-C5550136F6C5}">
      <dgm:prSet/>
      <dgm:spPr/>
      <dgm:t>
        <a:bodyPr/>
        <a:lstStyle/>
        <a:p>
          <a:endParaRPr lang="en-GB"/>
        </a:p>
      </dgm:t>
    </dgm:pt>
    <dgm:pt modelId="{D74C1B06-1F17-490B-B2FA-8D66F11C2F06}" type="sibTrans" cxnId="{A0CD964B-8014-4DD9-AA23-C5550136F6C5}">
      <dgm:prSet/>
      <dgm:spPr/>
      <dgm:t>
        <a:bodyPr/>
        <a:lstStyle/>
        <a:p>
          <a:endParaRPr lang="en-GB"/>
        </a:p>
      </dgm:t>
    </dgm:pt>
    <dgm:pt modelId="{62BFF616-8562-41D0-A9D3-CDACB98B7BF7}">
      <dgm:prSet phldrT="[Text]"/>
      <dgm:spPr/>
      <dgm:t>
        <a:bodyPr/>
        <a:lstStyle/>
        <a:p>
          <a:r>
            <a:rPr lang="en-GB"/>
            <a:t>Effective at increasing population levels of PA as they target different types of PA, work, active travel and recreation</a:t>
          </a:r>
        </a:p>
      </dgm:t>
    </dgm:pt>
    <dgm:pt modelId="{85D098BC-C6CE-4E63-988D-F30AC551CDC3}" type="parTrans" cxnId="{F1FCACA8-2BE6-4E12-9348-9AE571177387}">
      <dgm:prSet/>
      <dgm:spPr/>
      <dgm:t>
        <a:bodyPr/>
        <a:lstStyle/>
        <a:p>
          <a:endParaRPr lang="en-GB"/>
        </a:p>
      </dgm:t>
    </dgm:pt>
    <dgm:pt modelId="{AAC00DD7-EF6C-4182-9607-89BB622218A2}" type="sibTrans" cxnId="{F1FCACA8-2BE6-4E12-9348-9AE571177387}">
      <dgm:prSet/>
      <dgm:spPr/>
      <dgm:t>
        <a:bodyPr/>
        <a:lstStyle/>
        <a:p>
          <a:endParaRPr lang="en-GB"/>
        </a:p>
      </dgm:t>
    </dgm:pt>
    <dgm:pt modelId="{19496AF6-16F4-4F42-B737-378D2996FD1D}" type="pres">
      <dgm:prSet presAssocID="{8DCA2B9D-F26A-46B4-A6EA-0D9D7C98616C}" presName="linear" presStyleCnt="0">
        <dgm:presLayoutVars>
          <dgm:dir/>
          <dgm:animLvl val="lvl"/>
          <dgm:resizeHandles val="exact"/>
        </dgm:presLayoutVars>
      </dgm:prSet>
      <dgm:spPr/>
    </dgm:pt>
    <dgm:pt modelId="{B0FB2B5F-1530-4B82-AD97-91AA844FE560}" type="pres">
      <dgm:prSet presAssocID="{E60AEE10-A9A5-4F95-9CBA-A2AA05D3E69C}" presName="parentLin" presStyleCnt="0"/>
      <dgm:spPr/>
    </dgm:pt>
    <dgm:pt modelId="{DC487906-A695-4836-900F-950A7DEECF61}" type="pres">
      <dgm:prSet presAssocID="{E60AEE10-A9A5-4F95-9CBA-A2AA05D3E69C}" presName="parentLeftMargin" presStyleLbl="node1" presStyleIdx="0" presStyleCnt="4"/>
      <dgm:spPr/>
    </dgm:pt>
    <dgm:pt modelId="{6979F51C-44B2-47FC-81BC-7347F63C6622}" type="pres">
      <dgm:prSet presAssocID="{E60AEE10-A9A5-4F95-9CBA-A2AA05D3E69C}" presName="parentText" presStyleLbl="node1" presStyleIdx="0" presStyleCnt="4">
        <dgm:presLayoutVars>
          <dgm:chMax val="0"/>
          <dgm:bulletEnabled val="1"/>
        </dgm:presLayoutVars>
      </dgm:prSet>
      <dgm:spPr/>
    </dgm:pt>
    <dgm:pt modelId="{73B71C2C-8864-43C0-A427-380772780014}" type="pres">
      <dgm:prSet presAssocID="{E60AEE10-A9A5-4F95-9CBA-A2AA05D3E69C}" presName="negativeSpace" presStyleCnt="0"/>
      <dgm:spPr/>
    </dgm:pt>
    <dgm:pt modelId="{027F2A49-78D7-43B1-BEA7-1320A7ECDF3C}" type="pres">
      <dgm:prSet presAssocID="{E60AEE10-A9A5-4F95-9CBA-A2AA05D3E69C}" presName="childText" presStyleLbl="conFgAcc1" presStyleIdx="0" presStyleCnt="4">
        <dgm:presLayoutVars>
          <dgm:bulletEnabled val="1"/>
        </dgm:presLayoutVars>
      </dgm:prSet>
      <dgm:spPr/>
    </dgm:pt>
    <dgm:pt modelId="{3724C5BB-2678-4BF3-A45E-513C51442C75}" type="pres">
      <dgm:prSet presAssocID="{65E5405D-7EC8-4A97-9C7D-A5939BD430A8}" presName="spaceBetweenRectangles" presStyleCnt="0"/>
      <dgm:spPr/>
    </dgm:pt>
    <dgm:pt modelId="{7BA135D7-32A3-491D-96C1-511774D792CF}" type="pres">
      <dgm:prSet presAssocID="{0B13F9C9-7BC9-483C-969E-7E66634F0669}" presName="parentLin" presStyleCnt="0"/>
      <dgm:spPr/>
    </dgm:pt>
    <dgm:pt modelId="{4D4C0000-0CC9-49BB-BAE0-F637547AA967}" type="pres">
      <dgm:prSet presAssocID="{0B13F9C9-7BC9-483C-969E-7E66634F0669}" presName="parentLeftMargin" presStyleLbl="node1" presStyleIdx="0" presStyleCnt="4"/>
      <dgm:spPr/>
    </dgm:pt>
    <dgm:pt modelId="{B8AF93F5-34F9-4F12-BB25-239EA4E54DC0}" type="pres">
      <dgm:prSet presAssocID="{0B13F9C9-7BC9-483C-969E-7E66634F0669}" presName="parentText" presStyleLbl="node1" presStyleIdx="1" presStyleCnt="4">
        <dgm:presLayoutVars>
          <dgm:chMax val="0"/>
          <dgm:bulletEnabled val="1"/>
        </dgm:presLayoutVars>
      </dgm:prSet>
      <dgm:spPr/>
    </dgm:pt>
    <dgm:pt modelId="{578AFEEC-8EAF-4611-B7E7-5024E84A80A2}" type="pres">
      <dgm:prSet presAssocID="{0B13F9C9-7BC9-483C-969E-7E66634F0669}" presName="negativeSpace" presStyleCnt="0"/>
      <dgm:spPr/>
    </dgm:pt>
    <dgm:pt modelId="{7BF824B0-0856-41FD-8E90-B13F463B3765}" type="pres">
      <dgm:prSet presAssocID="{0B13F9C9-7BC9-483C-969E-7E66634F0669}" presName="childText" presStyleLbl="conFgAcc1" presStyleIdx="1" presStyleCnt="4">
        <dgm:presLayoutVars>
          <dgm:bulletEnabled val="1"/>
        </dgm:presLayoutVars>
      </dgm:prSet>
      <dgm:spPr/>
    </dgm:pt>
    <dgm:pt modelId="{3AE0F99A-33AE-4999-AA72-0CF4DEBECAF5}" type="pres">
      <dgm:prSet presAssocID="{8C88A83E-1EF4-459E-9AB0-2C3E0BE0B48F}" presName="spaceBetweenRectangles" presStyleCnt="0"/>
      <dgm:spPr/>
    </dgm:pt>
    <dgm:pt modelId="{E8BFFF97-B064-41BD-8468-A6CDF6D4A11C}" type="pres">
      <dgm:prSet presAssocID="{BAA541D4-7ACD-4F72-840F-D27C2DFEE588}" presName="parentLin" presStyleCnt="0"/>
      <dgm:spPr/>
    </dgm:pt>
    <dgm:pt modelId="{2C0CDCD2-8D88-4BC5-BB76-DE904C399C00}" type="pres">
      <dgm:prSet presAssocID="{BAA541D4-7ACD-4F72-840F-D27C2DFEE588}" presName="parentLeftMargin" presStyleLbl="node1" presStyleIdx="1" presStyleCnt="4"/>
      <dgm:spPr/>
    </dgm:pt>
    <dgm:pt modelId="{00AED079-D3FA-421F-A1F0-579E16104E54}" type="pres">
      <dgm:prSet presAssocID="{BAA541D4-7ACD-4F72-840F-D27C2DFEE588}" presName="parentText" presStyleLbl="node1" presStyleIdx="2" presStyleCnt="4">
        <dgm:presLayoutVars>
          <dgm:chMax val="0"/>
          <dgm:bulletEnabled val="1"/>
        </dgm:presLayoutVars>
      </dgm:prSet>
      <dgm:spPr/>
    </dgm:pt>
    <dgm:pt modelId="{BA6C1E0E-819B-493D-B80B-F744AC01D59D}" type="pres">
      <dgm:prSet presAssocID="{BAA541D4-7ACD-4F72-840F-D27C2DFEE588}" presName="negativeSpace" presStyleCnt="0"/>
      <dgm:spPr/>
    </dgm:pt>
    <dgm:pt modelId="{2C630F7B-97E9-4C9E-852B-53F55F7E4B45}" type="pres">
      <dgm:prSet presAssocID="{BAA541D4-7ACD-4F72-840F-D27C2DFEE588}" presName="childText" presStyleLbl="conFgAcc1" presStyleIdx="2" presStyleCnt="4">
        <dgm:presLayoutVars>
          <dgm:bulletEnabled val="1"/>
        </dgm:presLayoutVars>
      </dgm:prSet>
      <dgm:spPr/>
    </dgm:pt>
    <dgm:pt modelId="{9AFB2E54-FF20-4632-944F-6C0F11E1311A}" type="pres">
      <dgm:prSet presAssocID="{33407F27-3B69-4584-9006-C68190FE9679}" presName="spaceBetweenRectangles" presStyleCnt="0"/>
      <dgm:spPr/>
    </dgm:pt>
    <dgm:pt modelId="{C2951CF9-DE12-4B92-B569-CFB7E4694884}" type="pres">
      <dgm:prSet presAssocID="{803B8039-5C09-4CBE-A544-A97C9FF55B80}" presName="parentLin" presStyleCnt="0"/>
      <dgm:spPr/>
    </dgm:pt>
    <dgm:pt modelId="{15BF30AD-7DF7-493A-99B7-3B8959410744}" type="pres">
      <dgm:prSet presAssocID="{803B8039-5C09-4CBE-A544-A97C9FF55B80}" presName="parentLeftMargin" presStyleLbl="node1" presStyleIdx="2" presStyleCnt="4"/>
      <dgm:spPr/>
    </dgm:pt>
    <dgm:pt modelId="{BE18EA28-5A21-4A50-9E27-6E109D96A2BA}" type="pres">
      <dgm:prSet presAssocID="{803B8039-5C09-4CBE-A544-A97C9FF55B80}" presName="parentText" presStyleLbl="node1" presStyleIdx="3" presStyleCnt="4">
        <dgm:presLayoutVars>
          <dgm:chMax val="0"/>
          <dgm:bulletEnabled val="1"/>
        </dgm:presLayoutVars>
      </dgm:prSet>
      <dgm:spPr/>
    </dgm:pt>
    <dgm:pt modelId="{8A455372-78B5-4070-80C2-87D26A47C05E}" type="pres">
      <dgm:prSet presAssocID="{803B8039-5C09-4CBE-A544-A97C9FF55B80}" presName="negativeSpace" presStyleCnt="0"/>
      <dgm:spPr/>
    </dgm:pt>
    <dgm:pt modelId="{0259C91C-529F-49D1-8DCA-BC5DBDB377A6}" type="pres">
      <dgm:prSet presAssocID="{803B8039-5C09-4CBE-A544-A97C9FF55B80}" presName="childText" presStyleLbl="conFgAcc1" presStyleIdx="3" presStyleCnt="4">
        <dgm:presLayoutVars>
          <dgm:bulletEnabled val="1"/>
        </dgm:presLayoutVars>
      </dgm:prSet>
      <dgm:spPr/>
    </dgm:pt>
  </dgm:ptLst>
  <dgm:cxnLst>
    <dgm:cxn modelId="{29EDB609-9B20-43B9-ADC4-A0FE08F49A0F}" type="presOf" srcId="{E60AEE10-A9A5-4F95-9CBA-A2AA05D3E69C}" destId="{6979F51C-44B2-47FC-81BC-7347F63C6622}" srcOrd="1" destOrd="0" presId="urn:microsoft.com/office/officeart/2005/8/layout/list1"/>
    <dgm:cxn modelId="{7B610B13-720B-42A4-923A-5F7C74EA52D6}" type="presOf" srcId="{B77F7BCB-A703-47DB-805B-0DCA0B30473B}" destId="{027F2A49-78D7-43B1-BEA7-1320A7ECDF3C}" srcOrd="0" destOrd="0" presId="urn:microsoft.com/office/officeart/2005/8/layout/list1"/>
    <dgm:cxn modelId="{EA9B871D-0AB8-4075-926A-9A1EF03DD024}" srcId="{8DCA2B9D-F26A-46B4-A6EA-0D9D7C98616C}" destId="{BAA541D4-7ACD-4F72-840F-D27C2DFEE588}" srcOrd="2" destOrd="0" parTransId="{DC6CACAA-3DD3-412F-A010-158263BE417C}" sibTransId="{33407F27-3B69-4584-9006-C68190FE9679}"/>
    <dgm:cxn modelId="{D66ECF1F-C8AC-44EE-9BB5-5FB97B4CB851}" type="presOf" srcId="{E60AEE10-A9A5-4F95-9CBA-A2AA05D3E69C}" destId="{DC487906-A695-4836-900F-950A7DEECF61}" srcOrd="0" destOrd="0" presId="urn:microsoft.com/office/officeart/2005/8/layout/list1"/>
    <dgm:cxn modelId="{4AF22E2D-9550-42B6-B853-BBDC2ABEA06C}" type="presOf" srcId="{BAA541D4-7ACD-4F72-840F-D27C2DFEE588}" destId="{00AED079-D3FA-421F-A1F0-579E16104E54}" srcOrd="1" destOrd="0" presId="urn:microsoft.com/office/officeart/2005/8/layout/list1"/>
    <dgm:cxn modelId="{11F3E968-E283-454F-B899-6D7D4B245EF8}" type="presOf" srcId="{F48B8ACF-BB13-44B3-A318-B5DD37879FF8}" destId="{7BF824B0-0856-41FD-8E90-B13F463B3765}" srcOrd="0" destOrd="0" presId="urn:microsoft.com/office/officeart/2005/8/layout/list1"/>
    <dgm:cxn modelId="{42F14C6B-279F-4C6B-A8EF-54039721822D}" type="presOf" srcId="{46599CB6-CE0B-44A1-9E1E-376AA2D58F69}" destId="{2C630F7B-97E9-4C9E-852B-53F55F7E4B45}" srcOrd="0" destOrd="0" presId="urn:microsoft.com/office/officeart/2005/8/layout/list1"/>
    <dgm:cxn modelId="{A0CD964B-8014-4DD9-AA23-C5550136F6C5}" srcId="{E60AEE10-A9A5-4F95-9CBA-A2AA05D3E69C}" destId="{BF7B91A9-F786-4B9C-8A1C-96454A7F6A17}" srcOrd="1" destOrd="0" parTransId="{D2346073-5474-46D3-90FB-D635AB399610}" sibTransId="{D74C1B06-1F17-490B-B2FA-8D66F11C2F06}"/>
    <dgm:cxn modelId="{0A98DD4C-3449-4B34-84AF-E4B80D6B2DE7}" type="presOf" srcId="{CB370602-64C0-4A13-8ECF-1CCBB2288BBA}" destId="{0259C91C-529F-49D1-8DCA-BC5DBDB377A6}" srcOrd="0" destOrd="0" presId="urn:microsoft.com/office/officeart/2005/8/layout/list1"/>
    <dgm:cxn modelId="{B49CE071-797A-40C9-81C1-F55A19F3901C}" type="presOf" srcId="{8DCA2B9D-F26A-46B4-A6EA-0D9D7C98616C}" destId="{19496AF6-16F4-4F42-B737-378D2996FD1D}" srcOrd="0" destOrd="0" presId="urn:microsoft.com/office/officeart/2005/8/layout/list1"/>
    <dgm:cxn modelId="{29EA7072-BFA1-4B1A-9FE0-7974B6857739}" srcId="{BAA541D4-7ACD-4F72-840F-D27C2DFEE588}" destId="{45EEA525-A733-49DA-964D-6A61C3093411}" srcOrd="1" destOrd="0" parTransId="{D37927C4-4F04-40BC-8A8D-68C96959399E}" sibTransId="{B48F7312-294D-4670-9648-3582C4E5184E}"/>
    <dgm:cxn modelId="{941CF554-FEB2-4C00-8DC1-1F66CD08CD36}" type="presOf" srcId="{803B8039-5C09-4CBE-A544-A97C9FF55B80}" destId="{15BF30AD-7DF7-493A-99B7-3B8959410744}" srcOrd="0" destOrd="0" presId="urn:microsoft.com/office/officeart/2005/8/layout/list1"/>
    <dgm:cxn modelId="{AF594979-8E7E-4664-81F2-B875968C84B0}" type="presOf" srcId="{8E50CE95-36CD-450F-BCC0-B12D2C2583CD}" destId="{7BF824B0-0856-41FD-8E90-B13F463B3765}" srcOrd="0" destOrd="1" presId="urn:microsoft.com/office/officeart/2005/8/layout/list1"/>
    <dgm:cxn modelId="{58FF5886-E37A-4C30-8D52-DD8DAB7C2E2B}" type="presOf" srcId="{0B13F9C9-7BC9-483C-969E-7E66634F0669}" destId="{4D4C0000-0CC9-49BB-BAE0-F637547AA967}" srcOrd="0" destOrd="0" presId="urn:microsoft.com/office/officeart/2005/8/layout/list1"/>
    <dgm:cxn modelId="{35E43587-B365-48F1-B3C9-764640983345}" type="presOf" srcId="{BAA541D4-7ACD-4F72-840F-D27C2DFEE588}" destId="{2C0CDCD2-8D88-4BC5-BB76-DE904C399C00}" srcOrd="0" destOrd="0" presId="urn:microsoft.com/office/officeart/2005/8/layout/list1"/>
    <dgm:cxn modelId="{45547D87-5CA9-4AF5-B742-B8F228777EC0}" srcId="{0B13F9C9-7BC9-483C-969E-7E66634F0669}" destId="{8E50CE95-36CD-450F-BCC0-B12D2C2583CD}" srcOrd="1" destOrd="0" parTransId="{15037D67-A6E0-4FAE-8E41-5FE0E5598A2A}" sibTransId="{0EF248E5-ECF6-4C89-82BA-F569BEC90148}"/>
    <dgm:cxn modelId="{AEC61591-85A0-4D7B-A0DC-1CA8EA716E69}" srcId="{803B8039-5C09-4CBE-A544-A97C9FF55B80}" destId="{CB370602-64C0-4A13-8ECF-1CCBB2288BBA}" srcOrd="0" destOrd="0" parTransId="{4C44A385-B0CF-46D7-BD54-6EBF503910B3}" sibTransId="{14324C51-7EF0-4174-A379-388FB1AE39B9}"/>
    <dgm:cxn modelId="{E4828791-967B-46D5-A44F-39C435397A50}" srcId="{0B13F9C9-7BC9-483C-969E-7E66634F0669}" destId="{48904132-439A-435B-8D25-05C1757A52BB}" srcOrd="2" destOrd="0" parTransId="{39CCD243-0B6B-43C0-BD30-D33E32FCFB12}" sibTransId="{98A1991D-57CF-4927-8ED2-55457DA98550}"/>
    <dgm:cxn modelId="{D01AAE95-2449-4C12-A57A-80209A6DB6EE}" srcId="{0B13F9C9-7BC9-483C-969E-7E66634F0669}" destId="{F48B8ACF-BB13-44B3-A318-B5DD37879FF8}" srcOrd="0" destOrd="0" parTransId="{43163C05-BFC0-47A3-8F2B-EE68CB5F3896}" sibTransId="{5ED54A5E-C5FC-47EB-A544-E4023584A151}"/>
    <dgm:cxn modelId="{D7801C99-1702-4441-9929-C344CB8D72EA}" srcId="{8DCA2B9D-F26A-46B4-A6EA-0D9D7C98616C}" destId="{E60AEE10-A9A5-4F95-9CBA-A2AA05D3E69C}" srcOrd="0" destOrd="0" parTransId="{D0945A9C-F83E-4047-8484-42C6FFE12608}" sibTransId="{65E5405D-7EC8-4A97-9C7D-A5939BD430A8}"/>
    <dgm:cxn modelId="{91D675A0-94B8-41F2-B5E7-2830A16FED97}" type="presOf" srcId="{0B13F9C9-7BC9-483C-969E-7E66634F0669}" destId="{B8AF93F5-34F9-4F12-BB25-239EA4E54DC0}" srcOrd="1" destOrd="0" presId="urn:microsoft.com/office/officeart/2005/8/layout/list1"/>
    <dgm:cxn modelId="{CB8C4EA3-D926-4EA3-9F6E-E402EED04272}" type="presOf" srcId="{62BFF616-8562-41D0-A9D3-CDACB98B7BF7}" destId="{0259C91C-529F-49D1-8DCA-BC5DBDB377A6}" srcOrd="0" destOrd="1" presId="urn:microsoft.com/office/officeart/2005/8/layout/list1"/>
    <dgm:cxn modelId="{AEB2B2A6-FC40-4669-906F-87B0D442C6F1}" type="presOf" srcId="{BF7B91A9-F786-4B9C-8A1C-96454A7F6A17}" destId="{027F2A49-78D7-43B1-BEA7-1320A7ECDF3C}" srcOrd="0" destOrd="1" presId="urn:microsoft.com/office/officeart/2005/8/layout/list1"/>
    <dgm:cxn modelId="{F1FCACA8-2BE6-4E12-9348-9AE571177387}" srcId="{803B8039-5C09-4CBE-A544-A97C9FF55B80}" destId="{62BFF616-8562-41D0-A9D3-CDACB98B7BF7}" srcOrd="1" destOrd="0" parTransId="{85D098BC-C6CE-4E63-988D-F30AC551CDC3}" sibTransId="{AAC00DD7-EF6C-4182-9607-89BB622218A2}"/>
    <dgm:cxn modelId="{63FD0CBA-DF02-4351-B351-521224655651}" type="presOf" srcId="{45EEA525-A733-49DA-964D-6A61C3093411}" destId="{2C630F7B-97E9-4C9E-852B-53F55F7E4B45}" srcOrd="0" destOrd="1" presId="urn:microsoft.com/office/officeart/2005/8/layout/list1"/>
    <dgm:cxn modelId="{30623EC2-58EC-4A0B-AD25-E2FA0B3540AA}" srcId="{E60AEE10-A9A5-4F95-9CBA-A2AA05D3E69C}" destId="{B77F7BCB-A703-47DB-805B-0DCA0B30473B}" srcOrd="0" destOrd="0" parTransId="{14C769D0-066A-40F8-9AE5-58DB86F6855C}" sibTransId="{9FAB26E1-F309-4322-8A21-8B721EA234D0}"/>
    <dgm:cxn modelId="{418C27C4-3320-415B-836E-BF8548B272B8}" srcId="{BAA541D4-7ACD-4F72-840F-D27C2DFEE588}" destId="{46599CB6-CE0B-44A1-9E1E-376AA2D58F69}" srcOrd="0" destOrd="0" parTransId="{E335DE9F-C603-45E6-BA27-A0CF9BBF9753}" sibTransId="{0AFFCBF5-17AE-4A04-B647-47B489F0595D}"/>
    <dgm:cxn modelId="{2654FCD4-515A-4AAC-B9FE-4BC09863887D}" type="presOf" srcId="{803B8039-5C09-4CBE-A544-A97C9FF55B80}" destId="{BE18EA28-5A21-4A50-9E27-6E109D96A2BA}" srcOrd="1" destOrd="0" presId="urn:microsoft.com/office/officeart/2005/8/layout/list1"/>
    <dgm:cxn modelId="{CA7CEADB-9E55-43D1-89FE-C510C250A98B}" type="presOf" srcId="{48904132-439A-435B-8D25-05C1757A52BB}" destId="{7BF824B0-0856-41FD-8E90-B13F463B3765}" srcOrd="0" destOrd="2" presId="urn:microsoft.com/office/officeart/2005/8/layout/list1"/>
    <dgm:cxn modelId="{FC2369DE-F017-4899-A62F-86A2BD7539C9}" srcId="{8DCA2B9D-F26A-46B4-A6EA-0D9D7C98616C}" destId="{803B8039-5C09-4CBE-A544-A97C9FF55B80}" srcOrd="3" destOrd="0" parTransId="{7BB084B3-3651-4528-9D9E-38C103C73E7E}" sibTransId="{2AD6F0E0-1198-4BE8-8FDE-B20B3D6239DB}"/>
    <dgm:cxn modelId="{651C80F0-EEE3-440E-811D-61885C219028}" srcId="{8DCA2B9D-F26A-46B4-A6EA-0D9D7C98616C}" destId="{0B13F9C9-7BC9-483C-969E-7E66634F0669}" srcOrd="1" destOrd="0" parTransId="{82605C6F-593E-4E45-93BD-3C2B4BE9B37E}" sibTransId="{8C88A83E-1EF4-459E-9AB0-2C3E0BE0B48F}"/>
    <dgm:cxn modelId="{64E5A7F3-C14C-480E-B02E-D0C1D42F4838}" srcId="{E60AEE10-A9A5-4F95-9CBA-A2AA05D3E69C}" destId="{28438575-0F90-4BE8-A5EC-64B9D51CA840}" srcOrd="2" destOrd="0" parTransId="{259D5661-87C3-4B32-83A0-2029785FD4D8}" sibTransId="{08CF2986-6373-433F-B6E8-0F5CA46460F7}"/>
    <dgm:cxn modelId="{5E5816F8-6751-4C07-9224-658B50D1BC4F}" type="presOf" srcId="{28438575-0F90-4BE8-A5EC-64B9D51CA840}" destId="{027F2A49-78D7-43B1-BEA7-1320A7ECDF3C}" srcOrd="0" destOrd="2" presId="urn:microsoft.com/office/officeart/2005/8/layout/list1"/>
    <dgm:cxn modelId="{1E57EA54-CEFB-4EFD-8295-881B1FB4F932}" type="presParOf" srcId="{19496AF6-16F4-4F42-B737-378D2996FD1D}" destId="{B0FB2B5F-1530-4B82-AD97-91AA844FE560}" srcOrd="0" destOrd="0" presId="urn:microsoft.com/office/officeart/2005/8/layout/list1"/>
    <dgm:cxn modelId="{2BA1411D-D528-426A-9DB9-B026F774B122}" type="presParOf" srcId="{B0FB2B5F-1530-4B82-AD97-91AA844FE560}" destId="{DC487906-A695-4836-900F-950A7DEECF61}" srcOrd="0" destOrd="0" presId="urn:microsoft.com/office/officeart/2005/8/layout/list1"/>
    <dgm:cxn modelId="{18478898-3A89-4441-A30E-30701FEB3D99}" type="presParOf" srcId="{B0FB2B5F-1530-4B82-AD97-91AA844FE560}" destId="{6979F51C-44B2-47FC-81BC-7347F63C6622}" srcOrd="1" destOrd="0" presId="urn:microsoft.com/office/officeart/2005/8/layout/list1"/>
    <dgm:cxn modelId="{6353C42E-26C2-4C38-95A7-E789B015BBDD}" type="presParOf" srcId="{19496AF6-16F4-4F42-B737-378D2996FD1D}" destId="{73B71C2C-8864-43C0-A427-380772780014}" srcOrd="1" destOrd="0" presId="urn:microsoft.com/office/officeart/2005/8/layout/list1"/>
    <dgm:cxn modelId="{08150293-9577-42C9-B394-901830B45E89}" type="presParOf" srcId="{19496AF6-16F4-4F42-B737-378D2996FD1D}" destId="{027F2A49-78D7-43B1-BEA7-1320A7ECDF3C}" srcOrd="2" destOrd="0" presId="urn:microsoft.com/office/officeart/2005/8/layout/list1"/>
    <dgm:cxn modelId="{92BF4F69-9DDB-4FE9-B66C-6E726B709892}" type="presParOf" srcId="{19496AF6-16F4-4F42-B737-378D2996FD1D}" destId="{3724C5BB-2678-4BF3-A45E-513C51442C75}" srcOrd="3" destOrd="0" presId="urn:microsoft.com/office/officeart/2005/8/layout/list1"/>
    <dgm:cxn modelId="{9379196F-24A8-4F09-830D-0E5859C5E5F5}" type="presParOf" srcId="{19496AF6-16F4-4F42-B737-378D2996FD1D}" destId="{7BA135D7-32A3-491D-96C1-511774D792CF}" srcOrd="4" destOrd="0" presId="urn:microsoft.com/office/officeart/2005/8/layout/list1"/>
    <dgm:cxn modelId="{363B469B-E6AF-48F6-A03B-13B8F5971CD2}" type="presParOf" srcId="{7BA135D7-32A3-491D-96C1-511774D792CF}" destId="{4D4C0000-0CC9-49BB-BAE0-F637547AA967}" srcOrd="0" destOrd="0" presId="urn:microsoft.com/office/officeart/2005/8/layout/list1"/>
    <dgm:cxn modelId="{4DCB85D0-A6AE-48E6-B9FB-67BADF1DB341}" type="presParOf" srcId="{7BA135D7-32A3-491D-96C1-511774D792CF}" destId="{B8AF93F5-34F9-4F12-BB25-239EA4E54DC0}" srcOrd="1" destOrd="0" presId="urn:microsoft.com/office/officeart/2005/8/layout/list1"/>
    <dgm:cxn modelId="{E21A4249-724D-4597-87F2-B5531F33A8C8}" type="presParOf" srcId="{19496AF6-16F4-4F42-B737-378D2996FD1D}" destId="{578AFEEC-8EAF-4611-B7E7-5024E84A80A2}" srcOrd="5" destOrd="0" presId="urn:microsoft.com/office/officeart/2005/8/layout/list1"/>
    <dgm:cxn modelId="{8687AF03-901C-4F61-916F-9947D48C0842}" type="presParOf" srcId="{19496AF6-16F4-4F42-B737-378D2996FD1D}" destId="{7BF824B0-0856-41FD-8E90-B13F463B3765}" srcOrd="6" destOrd="0" presId="urn:microsoft.com/office/officeart/2005/8/layout/list1"/>
    <dgm:cxn modelId="{D9C6AC41-2DD9-454D-8807-DDD9BDF0B332}" type="presParOf" srcId="{19496AF6-16F4-4F42-B737-378D2996FD1D}" destId="{3AE0F99A-33AE-4999-AA72-0CF4DEBECAF5}" srcOrd="7" destOrd="0" presId="urn:microsoft.com/office/officeart/2005/8/layout/list1"/>
    <dgm:cxn modelId="{D1BCB321-295F-4926-B1DD-AE6CBA4A9200}" type="presParOf" srcId="{19496AF6-16F4-4F42-B737-378D2996FD1D}" destId="{E8BFFF97-B064-41BD-8468-A6CDF6D4A11C}" srcOrd="8" destOrd="0" presId="urn:microsoft.com/office/officeart/2005/8/layout/list1"/>
    <dgm:cxn modelId="{797E1512-F114-41CF-8BCB-A8B6265E1C5C}" type="presParOf" srcId="{E8BFFF97-B064-41BD-8468-A6CDF6D4A11C}" destId="{2C0CDCD2-8D88-4BC5-BB76-DE904C399C00}" srcOrd="0" destOrd="0" presId="urn:microsoft.com/office/officeart/2005/8/layout/list1"/>
    <dgm:cxn modelId="{28A5F422-4B9A-41C9-9B08-14DC8F2783AF}" type="presParOf" srcId="{E8BFFF97-B064-41BD-8468-A6CDF6D4A11C}" destId="{00AED079-D3FA-421F-A1F0-579E16104E54}" srcOrd="1" destOrd="0" presId="urn:microsoft.com/office/officeart/2005/8/layout/list1"/>
    <dgm:cxn modelId="{71A687BB-A5BF-438E-BF53-93D6830DA1F9}" type="presParOf" srcId="{19496AF6-16F4-4F42-B737-378D2996FD1D}" destId="{BA6C1E0E-819B-493D-B80B-F744AC01D59D}" srcOrd="9" destOrd="0" presId="urn:microsoft.com/office/officeart/2005/8/layout/list1"/>
    <dgm:cxn modelId="{A399D751-2967-46C5-AE06-2209DC4D68C5}" type="presParOf" srcId="{19496AF6-16F4-4F42-B737-378D2996FD1D}" destId="{2C630F7B-97E9-4C9E-852B-53F55F7E4B45}" srcOrd="10" destOrd="0" presId="urn:microsoft.com/office/officeart/2005/8/layout/list1"/>
    <dgm:cxn modelId="{84AF6C3B-03A3-4C80-92CB-344A8716A82C}" type="presParOf" srcId="{19496AF6-16F4-4F42-B737-378D2996FD1D}" destId="{9AFB2E54-FF20-4632-944F-6C0F11E1311A}" srcOrd="11" destOrd="0" presId="urn:microsoft.com/office/officeart/2005/8/layout/list1"/>
    <dgm:cxn modelId="{31D19D12-DD15-4D1A-A3EC-9F0B17A5B155}" type="presParOf" srcId="{19496AF6-16F4-4F42-B737-378D2996FD1D}" destId="{C2951CF9-DE12-4B92-B569-CFB7E4694884}" srcOrd="12" destOrd="0" presId="urn:microsoft.com/office/officeart/2005/8/layout/list1"/>
    <dgm:cxn modelId="{07DAE419-DD25-4574-B302-B59CA6323F3E}" type="presParOf" srcId="{C2951CF9-DE12-4B92-B569-CFB7E4694884}" destId="{15BF30AD-7DF7-493A-99B7-3B8959410744}" srcOrd="0" destOrd="0" presId="urn:microsoft.com/office/officeart/2005/8/layout/list1"/>
    <dgm:cxn modelId="{9497EE11-AE99-4601-94D7-8C031380E3B0}" type="presParOf" srcId="{C2951CF9-DE12-4B92-B569-CFB7E4694884}" destId="{BE18EA28-5A21-4A50-9E27-6E109D96A2BA}" srcOrd="1" destOrd="0" presId="urn:microsoft.com/office/officeart/2005/8/layout/list1"/>
    <dgm:cxn modelId="{FDD9D8DC-949F-469B-903E-E0341DDF9945}" type="presParOf" srcId="{19496AF6-16F4-4F42-B737-378D2996FD1D}" destId="{8A455372-78B5-4070-80C2-87D26A47C05E}" srcOrd="13" destOrd="0" presId="urn:microsoft.com/office/officeart/2005/8/layout/list1"/>
    <dgm:cxn modelId="{47C169AE-5B19-4634-A2B5-0F724F1CEC91}" type="presParOf" srcId="{19496AF6-16F4-4F42-B737-378D2996FD1D}" destId="{0259C91C-529F-49D1-8DCA-BC5DBDB377A6}" srcOrd="14" destOrd="0" presId="urn:microsoft.com/office/officeart/2005/8/layout/list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37766E-CAFA-4BC4-AACD-0D708DE4ED00}" type="doc">
      <dgm:prSet loTypeId="urn:microsoft.com/office/officeart/2005/8/layout/list1" loCatId="list" qsTypeId="urn:microsoft.com/office/officeart/2005/8/quickstyle/simple1" qsCatId="simple" csTypeId="urn:microsoft.com/office/officeart/2005/8/colors/accent1_5" csCatId="accent1" phldr="1"/>
      <dgm:spPr/>
      <dgm:t>
        <a:bodyPr/>
        <a:lstStyle/>
        <a:p>
          <a:endParaRPr lang="en-GB"/>
        </a:p>
      </dgm:t>
    </dgm:pt>
    <dgm:pt modelId="{629EA829-6513-4652-BA10-C8085C23453B}">
      <dgm:prSet phldrT="[Text]" custT="1"/>
      <dgm:spPr/>
      <dgm:t>
        <a:bodyPr/>
        <a:lstStyle/>
        <a:p>
          <a:r>
            <a:rPr lang="en-GB" sz="1200" b="1"/>
            <a:t>Community-wide programmes</a:t>
          </a:r>
        </a:p>
      </dgm:t>
    </dgm:pt>
    <dgm:pt modelId="{48FB6FC6-A982-450F-AEF5-3517302B6404}" type="parTrans" cxnId="{D81775B3-46C6-48CA-BCA7-0FF338A78ACC}">
      <dgm:prSet/>
      <dgm:spPr/>
      <dgm:t>
        <a:bodyPr/>
        <a:lstStyle/>
        <a:p>
          <a:endParaRPr lang="en-GB"/>
        </a:p>
      </dgm:t>
    </dgm:pt>
    <dgm:pt modelId="{C285CA9C-328E-4E2B-B84B-A47B84F16CBD}" type="sibTrans" cxnId="{D81775B3-46C6-48CA-BCA7-0FF338A78ACC}">
      <dgm:prSet/>
      <dgm:spPr/>
      <dgm:t>
        <a:bodyPr/>
        <a:lstStyle/>
        <a:p>
          <a:endParaRPr lang="en-GB"/>
        </a:p>
      </dgm:t>
    </dgm:pt>
    <dgm:pt modelId="{ABCC49D7-8B01-4F1A-AA83-CA0CAE187FC4}">
      <dgm:prSet phldrT="[Text]" custT="1"/>
      <dgm:spPr/>
      <dgm:t>
        <a:bodyPr/>
        <a:lstStyle/>
        <a:p>
          <a:r>
            <a:rPr lang="en-GB" sz="1200" b="1"/>
            <a:t>Healthcare</a:t>
          </a:r>
        </a:p>
      </dgm:t>
    </dgm:pt>
    <dgm:pt modelId="{8A99C92D-81A1-4FEA-9693-366C0C961090}" type="parTrans" cxnId="{E5B7A8DC-E765-4450-BA20-211B5B8E554B}">
      <dgm:prSet/>
      <dgm:spPr/>
      <dgm:t>
        <a:bodyPr/>
        <a:lstStyle/>
        <a:p>
          <a:endParaRPr lang="en-GB"/>
        </a:p>
      </dgm:t>
    </dgm:pt>
    <dgm:pt modelId="{5D7623C9-2301-446B-BFCD-D46E3A918686}" type="sibTrans" cxnId="{E5B7A8DC-E765-4450-BA20-211B5B8E554B}">
      <dgm:prSet/>
      <dgm:spPr/>
      <dgm:t>
        <a:bodyPr/>
        <a:lstStyle/>
        <a:p>
          <a:endParaRPr lang="en-GB"/>
        </a:p>
      </dgm:t>
    </dgm:pt>
    <dgm:pt modelId="{BBD429DF-C9AC-45F7-9C43-F2144FABA119}">
      <dgm:prSet phldrT="[Text]" custT="1"/>
      <dgm:spPr/>
      <dgm:t>
        <a:bodyPr/>
        <a:lstStyle/>
        <a:p>
          <a:r>
            <a:rPr lang="en-GB" sz="1200" b="1"/>
            <a:t>Whole school programmes</a:t>
          </a:r>
        </a:p>
      </dgm:t>
    </dgm:pt>
    <dgm:pt modelId="{066CE7C1-78F0-45EA-B22E-C1849E381199}" type="parTrans" cxnId="{3C721196-FC80-4E9C-95E1-F63A73524056}">
      <dgm:prSet/>
      <dgm:spPr/>
      <dgm:t>
        <a:bodyPr/>
        <a:lstStyle/>
        <a:p>
          <a:endParaRPr lang="en-GB"/>
        </a:p>
      </dgm:t>
    </dgm:pt>
    <dgm:pt modelId="{A103DA45-EADE-454F-87EE-B6AD203CB794}" type="sibTrans" cxnId="{3C721196-FC80-4E9C-95E1-F63A73524056}">
      <dgm:prSet/>
      <dgm:spPr/>
      <dgm:t>
        <a:bodyPr/>
        <a:lstStyle/>
        <a:p>
          <a:endParaRPr lang="en-GB"/>
        </a:p>
      </dgm:t>
    </dgm:pt>
    <dgm:pt modelId="{74B3D352-5C59-4EAF-AE7A-E5028A157DED}">
      <dgm:prSet phldrT="[Text]" custT="1"/>
      <dgm:spPr/>
      <dgm:t>
        <a:bodyPr/>
        <a:lstStyle/>
        <a:p>
          <a:r>
            <a:rPr lang="en-GB" sz="1200" b="1"/>
            <a:t>Workplaces</a:t>
          </a:r>
        </a:p>
      </dgm:t>
    </dgm:pt>
    <dgm:pt modelId="{D8D38394-103B-4ACD-A387-ED25001BB27D}" type="parTrans" cxnId="{FD663987-1B88-430D-B7BE-6238C8FD131A}">
      <dgm:prSet/>
      <dgm:spPr/>
      <dgm:t>
        <a:bodyPr/>
        <a:lstStyle/>
        <a:p>
          <a:endParaRPr lang="en-GB"/>
        </a:p>
      </dgm:t>
    </dgm:pt>
    <dgm:pt modelId="{FC6104F0-D7A9-493B-B876-E82A38D5727D}" type="sibTrans" cxnId="{FD663987-1B88-430D-B7BE-6238C8FD131A}">
      <dgm:prSet/>
      <dgm:spPr/>
      <dgm:t>
        <a:bodyPr/>
        <a:lstStyle/>
        <a:p>
          <a:endParaRPr lang="en-GB"/>
        </a:p>
      </dgm:t>
    </dgm:pt>
    <dgm:pt modelId="{182E7CF1-FBA5-4ADC-9184-A66765D0882E}">
      <dgm:prSet phldrT="[Text]"/>
      <dgm:spPr/>
      <dgm:t>
        <a:bodyPr/>
        <a:lstStyle/>
        <a:p>
          <a:r>
            <a:rPr lang="en-GB" b="1"/>
            <a:t>Clinical Guidance </a:t>
          </a:r>
          <a:r>
            <a:rPr lang="en-GB"/>
            <a:t>across health improvement and clinical care and management, much of which includes physical activity. </a:t>
          </a:r>
          <a:r>
            <a:rPr lang="en-GB" u="sng"/>
            <a:t>Owner:</a:t>
          </a:r>
          <a:r>
            <a:rPr lang="en-GB"/>
            <a:t> </a:t>
          </a:r>
          <a:r>
            <a:rPr lang="en-GB" b="1"/>
            <a:t>NICE</a:t>
          </a:r>
        </a:p>
      </dgm:t>
    </dgm:pt>
    <dgm:pt modelId="{A477C275-68A8-4019-AD80-99C063E6E5CB}" type="parTrans" cxnId="{4E95695C-3D97-42DB-ABD0-A56DD96FE168}">
      <dgm:prSet/>
      <dgm:spPr/>
      <dgm:t>
        <a:bodyPr/>
        <a:lstStyle/>
        <a:p>
          <a:endParaRPr lang="en-GB"/>
        </a:p>
      </dgm:t>
    </dgm:pt>
    <dgm:pt modelId="{8885BBE7-56DD-4105-89F9-18AF7D4824E5}" type="sibTrans" cxnId="{4E95695C-3D97-42DB-ABD0-A56DD96FE168}">
      <dgm:prSet/>
      <dgm:spPr/>
      <dgm:t>
        <a:bodyPr/>
        <a:lstStyle/>
        <a:p>
          <a:endParaRPr lang="en-GB"/>
        </a:p>
      </dgm:t>
    </dgm:pt>
    <dgm:pt modelId="{0EB911B8-F8E5-450D-B2F6-FEEE10D2250E}">
      <dgm:prSet/>
      <dgm:spPr/>
      <dgm:t>
        <a:bodyPr/>
        <a:lstStyle/>
        <a:p>
          <a:r>
            <a:rPr lang="en-GB" b="1"/>
            <a:t>Healthcare Professionals Training and CPD support </a:t>
          </a:r>
          <a:r>
            <a:rPr lang="en-GB"/>
            <a:t>includes training on physical activity. </a:t>
          </a:r>
          <a:r>
            <a:rPr lang="en-GB" u="sng"/>
            <a:t>Owner:</a:t>
          </a:r>
          <a:r>
            <a:rPr lang="en-GB"/>
            <a:t> </a:t>
          </a:r>
          <a:r>
            <a:rPr lang="en-GB" b="1"/>
            <a:t>NHSE &amp; Health Education England</a:t>
          </a:r>
        </a:p>
      </dgm:t>
    </dgm:pt>
    <dgm:pt modelId="{795F6169-2EED-4523-845C-91C1D9E9D204}" type="parTrans" cxnId="{8BC249DD-3E27-48E9-A2F0-EA3F4FB177AC}">
      <dgm:prSet/>
      <dgm:spPr/>
      <dgm:t>
        <a:bodyPr/>
        <a:lstStyle/>
        <a:p>
          <a:endParaRPr lang="en-GB"/>
        </a:p>
      </dgm:t>
    </dgm:pt>
    <dgm:pt modelId="{7D0FC1F6-D9DA-46F6-A4C9-6F08E952CBFB}" type="sibTrans" cxnId="{8BC249DD-3E27-48E9-A2F0-EA3F4FB177AC}">
      <dgm:prSet/>
      <dgm:spPr/>
      <dgm:t>
        <a:bodyPr/>
        <a:lstStyle/>
        <a:p>
          <a:endParaRPr lang="en-GB"/>
        </a:p>
      </dgm:t>
    </dgm:pt>
    <dgm:pt modelId="{73DD4DBE-123C-4A52-98EE-084C036AA53A}">
      <dgm:prSet phldrT="[Text]"/>
      <dgm:spPr/>
      <dgm:t>
        <a:bodyPr/>
        <a:lstStyle/>
        <a:p>
          <a:r>
            <a:rPr lang="en-GB"/>
            <a:t>The </a:t>
          </a:r>
          <a:r>
            <a:rPr lang="en-GB" b="1"/>
            <a:t>Moving Healthcare Professionals Programme</a:t>
          </a:r>
          <a:r>
            <a:rPr lang="en-GB"/>
            <a:t> supports healthcare professionals to promote physical activity within their daily practice. </a:t>
          </a:r>
          <a:r>
            <a:rPr lang="en-GB" u="sng"/>
            <a:t>Owner</a:t>
          </a:r>
          <a:r>
            <a:rPr lang="en-GB"/>
            <a:t>: </a:t>
          </a:r>
          <a:r>
            <a:rPr lang="en-GB" b="1"/>
            <a:t>OHID </a:t>
          </a:r>
          <a:r>
            <a:rPr lang="en-GB" b="0"/>
            <a:t>with</a:t>
          </a:r>
          <a:r>
            <a:rPr lang="en-GB" b="1"/>
            <a:t> NHSE, Sport England</a:t>
          </a:r>
        </a:p>
      </dgm:t>
    </dgm:pt>
    <dgm:pt modelId="{1EBD8D17-CBC0-419F-A62D-135363602A2D}" type="parTrans" cxnId="{56B8B1D9-BA53-495C-BBA5-980E52A17DFA}">
      <dgm:prSet/>
      <dgm:spPr/>
      <dgm:t>
        <a:bodyPr/>
        <a:lstStyle/>
        <a:p>
          <a:endParaRPr lang="en-GB"/>
        </a:p>
      </dgm:t>
    </dgm:pt>
    <dgm:pt modelId="{2A2CEFD4-AACD-48A2-AC08-9931CF1BD5DD}" type="sibTrans" cxnId="{56B8B1D9-BA53-495C-BBA5-980E52A17DFA}">
      <dgm:prSet/>
      <dgm:spPr/>
      <dgm:t>
        <a:bodyPr/>
        <a:lstStyle/>
        <a:p>
          <a:endParaRPr lang="en-GB"/>
        </a:p>
      </dgm:t>
    </dgm:pt>
    <dgm:pt modelId="{299E8932-3557-4FD5-9EC4-AEABA7F07076}">
      <dgm:prSet phldrT="[Text]"/>
      <dgm:spPr/>
      <dgm:t>
        <a:bodyPr/>
        <a:lstStyle/>
        <a:p>
          <a:r>
            <a:rPr lang="en-GB"/>
            <a:t>The </a:t>
          </a:r>
          <a:r>
            <a:rPr lang="en-GB" b="1"/>
            <a:t>NHS Health Checks programme</a:t>
          </a:r>
          <a:r>
            <a:rPr lang="en-GB"/>
            <a:t> supports people at risk of CVD, including from physical inactivity, to make changes and access care. </a:t>
          </a:r>
          <a:r>
            <a:rPr lang="en-GB" u="sng"/>
            <a:t>Owner</a:t>
          </a:r>
          <a:r>
            <a:rPr lang="en-GB"/>
            <a:t>: </a:t>
          </a:r>
          <a:r>
            <a:rPr lang="en-GB" b="1"/>
            <a:t>OHID </a:t>
          </a:r>
          <a:r>
            <a:rPr lang="en-GB" b="0"/>
            <a:t>with</a:t>
          </a:r>
          <a:r>
            <a:rPr lang="en-GB" b="1"/>
            <a:t> NHSE</a:t>
          </a:r>
        </a:p>
      </dgm:t>
    </dgm:pt>
    <dgm:pt modelId="{2F2B3F23-F33E-4953-8B95-6A95DA8F25C4}" type="parTrans" cxnId="{5E40B201-1A43-48C7-9D7E-D5EA6BC7B036}">
      <dgm:prSet/>
      <dgm:spPr/>
      <dgm:t>
        <a:bodyPr/>
        <a:lstStyle/>
        <a:p>
          <a:endParaRPr lang="en-GB"/>
        </a:p>
      </dgm:t>
    </dgm:pt>
    <dgm:pt modelId="{0E562B1A-9B6C-45BD-AF7A-4E7D739FF5B9}" type="sibTrans" cxnId="{5E40B201-1A43-48C7-9D7E-D5EA6BC7B036}">
      <dgm:prSet/>
      <dgm:spPr/>
      <dgm:t>
        <a:bodyPr/>
        <a:lstStyle/>
        <a:p>
          <a:endParaRPr lang="en-GB"/>
        </a:p>
      </dgm:t>
    </dgm:pt>
    <dgm:pt modelId="{0A3F7187-902F-4F48-8701-A809D45D83AB}">
      <dgm:prSet phldrT="[Text]"/>
      <dgm:spPr/>
      <dgm:t>
        <a:bodyPr/>
        <a:lstStyle/>
        <a:p>
          <a:r>
            <a:rPr lang="en-GB"/>
            <a:t>The </a:t>
          </a:r>
          <a:r>
            <a:rPr lang="en-GB" b="1"/>
            <a:t>Primary School PE and Sports Premium</a:t>
          </a:r>
          <a:r>
            <a:rPr lang="en-GB"/>
            <a:t>, and the </a:t>
          </a:r>
          <a:r>
            <a:rPr lang="en-GB" b="1"/>
            <a:t>Sports and Games Organiser Network</a:t>
          </a:r>
          <a:r>
            <a:rPr lang="en-GB"/>
            <a:t> which support children to be more active before, during and after school time. </a:t>
          </a:r>
          <a:r>
            <a:rPr lang="en-GB" u="sng"/>
            <a:t>Owner:</a:t>
          </a:r>
          <a:r>
            <a:rPr lang="en-GB"/>
            <a:t> </a:t>
          </a:r>
          <a:r>
            <a:rPr lang="en-GB" b="1"/>
            <a:t>OHID</a:t>
          </a:r>
          <a:r>
            <a:rPr lang="en-GB"/>
            <a:t> with </a:t>
          </a:r>
          <a:r>
            <a:rPr lang="en-GB" b="1"/>
            <a:t>DfE, DCMS, Sport England</a:t>
          </a:r>
        </a:p>
      </dgm:t>
    </dgm:pt>
    <dgm:pt modelId="{460457DB-6B00-4D8A-B83C-9DD6F7908C8E}" type="parTrans" cxnId="{E069A1E7-1BC5-49EB-BDD4-A926B6883C33}">
      <dgm:prSet/>
      <dgm:spPr/>
      <dgm:t>
        <a:bodyPr/>
        <a:lstStyle/>
        <a:p>
          <a:endParaRPr lang="en-GB"/>
        </a:p>
      </dgm:t>
    </dgm:pt>
    <dgm:pt modelId="{F317EDEA-1964-4371-B9E8-8294A5F22515}" type="sibTrans" cxnId="{E069A1E7-1BC5-49EB-BDD4-A926B6883C33}">
      <dgm:prSet/>
      <dgm:spPr/>
      <dgm:t>
        <a:bodyPr/>
        <a:lstStyle/>
        <a:p>
          <a:endParaRPr lang="en-GB"/>
        </a:p>
      </dgm:t>
    </dgm:pt>
    <dgm:pt modelId="{FAFFDF3D-1536-4E15-A0EA-A40DD9479803}">
      <dgm:prSet phldrT="[Text]"/>
      <dgm:spPr/>
      <dgm:t>
        <a:bodyPr/>
        <a:lstStyle/>
        <a:p>
          <a:r>
            <a:rPr lang="en-GB" b="1"/>
            <a:t>Better Health Rewards pilot </a:t>
          </a:r>
          <a:r>
            <a:rPr lang="en-GB"/>
            <a:t>to assess whether financial incentives can be used to improve adult physical activity levels and diet quality. This pilot has a focus on underserved groups.</a:t>
          </a:r>
        </a:p>
      </dgm:t>
    </dgm:pt>
    <dgm:pt modelId="{78887EA8-DA3F-4BD6-A1A0-FC5CF03ED403}" type="parTrans" cxnId="{758AADCC-1DE2-4A23-860C-F960C722DFC5}">
      <dgm:prSet/>
      <dgm:spPr/>
      <dgm:t>
        <a:bodyPr/>
        <a:lstStyle/>
        <a:p>
          <a:endParaRPr lang="en-GB"/>
        </a:p>
      </dgm:t>
    </dgm:pt>
    <dgm:pt modelId="{63A5D3CB-3550-47B7-A60D-E840E948D34E}" type="sibTrans" cxnId="{758AADCC-1DE2-4A23-860C-F960C722DFC5}">
      <dgm:prSet/>
      <dgm:spPr/>
      <dgm:t>
        <a:bodyPr/>
        <a:lstStyle/>
        <a:p>
          <a:endParaRPr lang="en-GB"/>
        </a:p>
      </dgm:t>
    </dgm:pt>
    <dgm:pt modelId="{FB9B687E-5A31-4134-88BC-47AE19AF25FB}">
      <dgm:prSet phldrT="[Text]"/>
      <dgm:spPr/>
      <dgm:t>
        <a:bodyPr/>
        <a:lstStyle/>
        <a:p>
          <a:r>
            <a:rPr lang="en-GB" b="1"/>
            <a:t>Regional and place-based approaches </a:t>
          </a:r>
          <a:r>
            <a:rPr lang="en-GB"/>
            <a:t>facilitate and bring together networks, generate &amp; share learning, inform strategies &amp; local practice to integrate physical activity opportunities. </a:t>
          </a:r>
          <a:br>
            <a:rPr lang="en-GB"/>
          </a:br>
          <a:r>
            <a:rPr lang="en-GB" u="sng"/>
            <a:t>Owner:</a:t>
          </a:r>
          <a:r>
            <a:rPr lang="en-GB"/>
            <a:t> </a:t>
          </a:r>
          <a:r>
            <a:rPr lang="en-GB" b="1"/>
            <a:t>OHID and regions </a:t>
          </a:r>
          <a:r>
            <a:rPr lang="en-GB"/>
            <a:t>with </a:t>
          </a:r>
          <a:r>
            <a:rPr lang="en-GB" b="1"/>
            <a:t>Local Authorities, NHS and VCSE </a:t>
          </a:r>
        </a:p>
      </dgm:t>
    </dgm:pt>
    <dgm:pt modelId="{2D63F70C-140C-4BE3-9912-6B48400D98FB}" type="parTrans" cxnId="{18886420-B653-4449-8B08-B31650B365A8}">
      <dgm:prSet/>
      <dgm:spPr/>
      <dgm:t>
        <a:bodyPr/>
        <a:lstStyle/>
        <a:p>
          <a:endParaRPr lang="en-GB"/>
        </a:p>
      </dgm:t>
    </dgm:pt>
    <dgm:pt modelId="{345E7012-A432-4357-853A-2371CF5D111C}" type="sibTrans" cxnId="{18886420-B653-4449-8B08-B31650B365A8}">
      <dgm:prSet/>
      <dgm:spPr/>
      <dgm:t>
        <a:bodyPr/>
        <a:lstStyle/>
        <a:p>
          <a:endParaRPr lang="en-GB"/>
        </a:p>
      </dgm:t>
    </dgm:pt>
    <dgm:pt modelId="{38299D79-34AC-4E47-989F-B0736E930427}">
      <dgm:prSet phldrT="[Text]"/>
      <dgm:spPr/>
      <dgm:t>
        <a:bodyPr/>
        <a:lstStyle/>
        <a:p>
          <a:r>
            <a:rPr lang="en-GB"/>
            <a:t>The Joint Work and Health Unit promote evidence to improve practice to support health of workforce; </a:t>
          </a:r>
          <a:r>
            <a:rPr lang="en-GB" b="1"/>
            <a:t>includes specific action on MSK, integration of physical activity into heathy workplace programmes.</a:t>
          </a:r>
          <a:r>
            <a:rPr lang="en-GB"/>
            <a:t> </a:t>
          </a:r>
          <a:r>
            <a:rPr lang="en-GB" u="sng"/>
            <a:t>Owner:</a:t>
          </a:r>
          <a:r>
            <a:rPr lang="en-GB"/>
            <a:t> </a:t>
          </a:r>
          <a:r>
            <a:rPr lang="en-GB" b="1"/>
            <a:t>DHSC with DWP</a:t>
          </a:r>
        </a:p>
      </dgm:t>
    </dgm:pt>
    <dgm:pt modelId="{5CB02ECB-DAF8-4C27-86F2-43388A1556CF}" type="parTrans" cxnId="{80CD05F3-2FAF-450F-B1DF-9E761044B318}">
      <dgm:prSet/>
      <dgm:spPr/>
      <dgm:t>
        <a:bodyPr/>
        <a:lstStyle/>
        <a:p>
          <a:endParaRPr lang="en-GB"/>
        </a:p>
      </dgm:t>
    </dgm:pt>
    <dgm:pt modelId="{AE14C32E-5D46-4108-8A38-3C0C4FEBF4E6}" type="sibTrans" cxnId="{80CD05F3-2FAF-450F-B1DF-9E761044B318}">
      <dgm:prSet/>
      <dgm:spPr/>
      <dgm:t>
        <a:bodyPr/>
        <a:lstStyle/>
        <a:p>
          <a:endParaRPr lang="en-GB"/>
        </a:p>
      </dgm:t>
    </dgm:pt>
    <dgm:pt modelId="{1146635F-1529-4046-BE24-FA7A003040D0}" type="pres">
      <dgm:prSet presAssocID="{D237766E-CAFA-4BC4-AACD-0D708DE4ED00}" presName="linear" presStyleCnt="0">
        <dgm:presLayoutVars>
          <dgm:dir/>
          <dgm:animLvl val="lvl"/>
          <dgm:resizeHandles val="exact"/>
        </dgm:presLayoutVars>
      </dgm:prSet>
      <dgm:spPr/>
    </dgm:pt>
    <dgm:pt modelId="{0100AA25-8F16-4437-B7F6-BEAAE1AA60D7}" type="pres">
      <dgm:prSet presAssocID="{BBD429DF-C9AC-45F7-9C43-F2144FABA119}" presName="parentLin" presStyleCnt="0"/>
      <dgm:spPr/>
    </dgm:pt>
    <dgm:pt modelId="{7E8F826D-4D08-4352-958D-05BBC86D45CC}" type="pres">
      <dgm:prSet presAssocID="{BBD429DF-C9AC-45F7-9C43-F2144FABA119}" presName="parentLeftMargin" presStyleLbl="node1" presStyleIdx="0" presStyleCnt="4"/>
      <dgm:spPr/>
    </dgm:pt>
    <dgm:pt modelId="{319FB42D-DABF-4BF7-B711-E1FD114367F8}" type="pres">
      <dgm:prSet presAssocID="{BBD429DF-C9AC-45F7-9C43-F2144FABA119}" presName="parentText" presStyleLbl="node1" presStyleIdx="0" presStyleCnt="4">
        <dgm:presLayoutVars>
          <dgm:chMax val="0"/>
          <dgm:bulletEnabled val="1"/>
        </dgm:presLayoutVars>
      </dgm:prSet>
      <dgm:spPr/>
    </dgm:pt>
    <dgm:pt modelId="{930A7A95-E2D9-4AD2-9FA1-17EC9FF977D6}" type="pres">
      <dgm:prSet presAssocID="{BBD429DF-C9AC-45F7-9C43-F2144FABA119}" presName="negativeSpace" presStyleCnt="0"/>
      <dgm:spPr/>
    </dgm:pt>
    <dgm:pt modelId="{25700A47-1753-4009-9871-D26E7156CAEA}" type="pres">
      <dgm:prSet presAssocID="{BBD429DF-C9AC-45F7-9C43-F2144FABA119}" presName="childText" presStyleLbl="conFgAcc1" presStyleIdx="0" presStyleCnt="4">
        <dgm:presLayoutVars>
          <dgm:bulletEnabled val="1"/>
        </dgm:presLayoutVars>
      </dgm:prSet>
      <dgm:spPr/>
    </dgm:pt>
    <dgm:pt modelId="{2D798DEE-A9BC-4930-8849-E46B29A23ABF}" type="pres">
      <dgm:prSet presAssocID="{A103DA45-EADE-454F-87EE-B6AD203CB794}" presName="spaceBetweenRectangles" presStyleCnt="0"/>
      <dgm:spPr/>
    </dgm:pt>
    <dgm:pt modelId="{67C93278-204E-4BF1-89A1-5FA4A6CCEE25}" type="pres">
      <dgm:prSet presAssocID="{ABCC49D7-8B01-4F1A-AA83-CA0CAE187FC4}" presName="parentLin" presStyleCnt="0"/>
      <dgm:spPr/>
    </dgm:pt>
    <dgm:pt modelId="{F9284E5D-4173-4D42-BCFF-666928C2AF60}" type="pres">
      <dgm:prSet presAssocID="{ABCC49D7-8B01-4F1A-AA83-CA0CAE187FC4}" presName="parentLeftMargin" presStyleLbl="node1" presStyleIdx="0" presStyleCnt="4"/>
      <dgm:spPr/>
    </dgm:pt>
    <dgm:pt modelId="{485658B4-7F50-4D88-B447-D399AF79DC38}" type="pres">
      <dgm:prSet presAssocID="{ABCC49D7-8B01-4F1A-AA83-CA0CAE187FC4}" presName="parentText" presStyleLbl="node1" presStyleIdx="1" presStyleCnt="4">
        <dgm:presLayoutVars>
          <dgm:chMax val="0"/>
          <dgm:bulletEnabled val="1"/>
        </dgm:presLayoutVars>
      </dgm:prSet>
      <dgm:spPr/>
    </dgm:pt>
    <dgm:pt modelId="{6DB688C2-9F27-4ED6-BD5C-F18A59BBDFA6}" type="pres">
      <dgm:prSet presAssocID="{ABCC49D7-8B01-4F1A-AA83-CA0CAE187FC4}" presName="negativeSpace" presStyleCnt="0"/>
      <dgm:spPr/>
    </dgm:pt>
    <dgm:pt modelId="{8884DC7B-B524-40D3-BE69-DB7BFB5E5CDC}" type="pres">
      <dgm:prSet presAssocID="{ABCC49D7-8B01-4F1A-AA83-CA0CAE187FC4}" presName="childText" presStyleLbl="conFgAcc1" presStyleIdx="1" presStyleCnt="4">
        <dgm:presLayoutVars>
          <dgm:bulletEnabled val="1"/>
        </dgm:presLayoutVars>
      </dgm:prSet>
      <dgm:spPr/>
    </dgm:pt>
    <dgm:pt modelId="{D82DF725-618C-4D9A-B276-1D9454842FF4}" type="pres">
      <dgm:prSet presAssocID="{5D7623C9-2301-446B-BFCD-D46E3A918686}" presName="spaceBetweenRectangles" presStyleCnt="0"/>
      <dgm:spPr/>
    </dgm:pt>
    <dgm:pt modelId="{B8A1825A-91E8-4321-A3E5-E580E0D68DDA}" type="pres">
      <dgm:prSet presAssocID="{629EA829-6513-4652-BA10-C8085C23453B}" presName="parentLin" presStyleCnt="0"/>
      <dgm:spPr/>
    </dgm:pt>
    <dgm:pt modelId="{147E86E4-4F2A-4463-A3DA-83B120CACB32}" type="pres">
      <dgm:prSet presAssocID="{629EA829-6513-4652-BA10-C8085C23453B}" presName="parentLeftMargin" presStyleLbl="node1" presStyleIdx="1" presStyleCnt="4"/>
      <dgm:spPr/>
    </dgm:pt>
    <dgm:pt modelId="{9BF4A48F-9367-4E91-AA9A-B1B11F6AB401}" type="pres">
      <dgm:prSet presAssocID="{629EA829-6513-4652-BA10-C8085C23453B}" presName="parentText" presStyleLbl="node1" presStyleIdx="2" presStyleCnt="4">
        <dgm:presLayoutVars>
          <dgm:chMax val="0"/>
          <dgm:bulletEnabled val="1"/>
        </dgm:presLayoutVars>
      </dgm:prSet>
      <dgm:spPr/>
    </dgm:pt>
    <dgm:pt modelId="{8A63A598-D90B-46B3-A59C-5DAB4889B23C}" type="pres">
      <dgm:prSet presAssocID="{629EA829-6513-4652-BA10-C8085C23453B}" presName="negativeSpace" presStyleCnt="0"/>
      <dgm:spPr/>
    </dgm:pt>
    <dgm:pt modelId="{0933E4FC-51BE-4309-9A2C-6F79DCAA0940}" type="pres">
      <dgm:prSet presAssocID="{629EA829-6513-4652-BA10-C8085C23453B}" presName="childText" presStyleLbl="conFgAcc1" presStyleIdx="2" presStyleCnt="4">
        <dgm:presLayoutVars>
          <dgm:bulletEnabled val="1"/>
        </dgm:presLayoutVars>
      </dgm:prSet>
      <dgm:spPr/>
    </dgm:pt>
    <dgm:pt modelId="{A51BD8B5-2D5C-4524-AFDD-DE90B400C17D}" type="pres">
      <dgm:prSet presAssocID="{C285CA9C-328E-4E2B-B84B-A47B84F16CBD}" presName="spaceBetweenRectangles" presStyleCnt="0"/>
      <dgm:spPr/>
    </dgm:pt>
    <dgm:pt modelId="{90407377-123F-4090-BB96-20D3FE051E4B}" type="pres">
      <dgm:prSet presAssocID="{74B3D352-5C59-4EAF-AE7A-E5028A157DED}" presName="parentLin" presStyleCnt="0"/>
      <dgm:spPr/>
    </dgm:pt>
    <dgm:pt modelId="{951E85D1-610F-45AA-A60A-3B1F2BCA7CF7}" type="pres">
      <dgm:prSet presAssocID="{74B3D352-5C59-4EAF-AE7A-E5028A157DED}" presName="parentLeftMargin" presStyleLbl="node1" presStyleIdx="2" presStyleCnt="4"/>
      <dgm:spPr/>
    </dgm:pt>
    <dgm:pt modelId="{8C257843-D26D-406E-AB39-E9E358D14C7E}" type="pres">
      <dgm:prSet presAssocID="{74B3D352-5C59-4EAF-AE7A-E5028A157DED}" presName="parentText" presStyleLbl="node1" presStyleIdx="3" presStyleCnt="4">
        <dgm:presLayoutVars>
          <dgm:chMax val="0"/>
          <dgm:bulletEnabled val="1"/>
        </dgm:presLayoutVars>
      </dgm:prSet>
      <dgm:spPr/>
    </dgm:pt>
    <dgm:pt modelId="{5B5CE4B9-8CB3-4B4D-9295-9792C16E6A89}" type="pres">
      <dgm:prSet presAssocID="{74B3D352-5C59-4EAF-AE7A-E5028A157DED}" presName="negativeSpace" presStyleCnt="0"/>
      <dgm:spPr/>
    </dgm:pt>
    <dgm:pt modelId="{1459F580-BCA4-4930-9268-7EF3A84EAF1D}" type="pres">
      <dgm:prSet presAssocID="{74B3D352-5C59-4EAF-AE7A-E5028A157DED}" presName="childText" presStyleLbl="conFgAcc1" presStyleIdx="3" presStyleCnt="4">
        <dgm:presLayoutVars>
          <dgm:bulletEnabled val="1"/>
        </dgm:presLayoutVars>
      </dgm:prSet>
      <dgm:spPr/>
    </dgm:pt>
  </dgm:ptLst>
  <dgm:cxnLst>
    <dgm:cxn modelId="{5E40B201-1A43-48C7-9D7E-D5EA6BC7B036}" srcId="{ABCC49D7-8B01-4F1A-AA83-CA0CAE187FC4}" destId="{299E8932-3557-4FD5-9EC4-AEABA7F07076}" srcOrd="1" destOrd="0" parTransId="{2F2B3F23-F33E-4953-8B95-6A95DA8F25C4}" sibTransId="{0E562B1A-9B6C-45BD-AF7A-4E7D739FF5B9}"/>
    <dgm:cxn modelId="{28BC5304-6E17-44BE-9B72-3C1A3FF55E92}" type="presOf" srcId="{BBD429DF-C9AC-45F7-9C43-F2144FABA119}" destId="{319FB42D-DABF-4BF7-B711-E1FD114367F8}" srcOrd="1" destOrd="0" presId="urn:microsoft.com/office/officeart/2005/8/layout/list1"/>
    <dgm:cxn modelId="{37FA720B-B901-4748-BBC7-C1D588E03F30}" type="presOf" srcId="{FAFFDF3D-1536-4E15-A0EA-A40DD9479803}" destId="{0933E4FC-51BE-4309-9A2C-6F79DCAA0940}" srcOrd="0" destOrd="0" presId="urn:microsoft.com/office/officeart/2005/8/layout/list1"/>
    <dgm:cxn modelId="{40A5640E-BF64-4CE7-9051-DC50F1BEEAEF}" type="presOf" srcId="{BBD429DF-C9AC-45F7-9C43-F2144FABA119}" destId="{7E8F826D-4D08-4352-958D-05BBC86D45CC}" srcOrd="0" destOrd="0" presId="urn:microsoft.com/office/officeart/2005/8/layout/list1"/>
    <dgm:cxn modelId="{EB7D0A14-0333-4F39-AA47-358D0C014CF9}" type="presOf" srcId="{73DD4DBE-123C-4A52-98EE-084C036AA53A}" destId="{8884DC7B-B524-40D3-BE69-DB7BFB5E5CDC}" srcOrd="0" destOrd="0" presId="urn:microsoft.com/office/officeart/2005/8/layout/list1"/>
    <dgm:cxn modelId="{6C784D14-EB8B-4456-9E69-30BD9EC1218B}" type="presOf" srcId="{ABCC49D7-8B01-4F1A-AA83-CA0CAE187FC4}" destId="{485658B4-7F50-4D88-B447-D399AF79DC38}" srcOrd="1" destOrd="0" presId="urn:microsoft.com/office/officeart/2005/8/layout/list1"/>
    <dgm:cxn modelId="{18886420-B653-4449-8B08-B31650B365A8}" srcId="{629EA829-6513-4652-BA10-C8085C23453B}" destId="{FB9B687E-5A31-4134-88BC-47AE19AF25FB}" srcOrd="1" destOrd="0" parTransId="{2D63F70C-140C-4BE3-9912-6B48400D98FB}" sibTransId="{345E7012-A432-4357-853A-2371CF5D111C}"/>
    <dgm:cxn modelId="{4ECB0F2A-3746-4133-AA5A-8366283A010B}" type="presOf" srcId="{299E8932-3557-4FD5-9EC4-AEABA7F07076}" destId="{8884DC7B-B524-40D3-BE69-DB7BFB5E5CDC}" srcOrd="0" destOrd="1" presId="urn:microsoft.com/office/officeart/2005/8/layout/list1"/>
    <dgm:cxn modelId="{FFEDBD31-CA3D-4074-95D1-93597CB96A09}" type="presOf" srcId="{0A3F7187-902F-4F48-8701-A809D45D83AB}" destId="{25700A47-1753-4009-9871-D26E7156CAEA}" srcOrd="0" destOrd="0" presId="urn:microsoft.com/office/officeart/2005/8/layout/list1"/>
    <dgm:cxn modelId="{CC6A2634-E644-440A-A057-15AAC7DF2E76}" type="presOf" srcId="{182E7CF1-FBA5-4ADC-9184-A66765D0882E}" destId="{8884DC7B-B524-40D3-BE69-DB7BFB5E5CDC}" srcOrd="0" destOrd="2" presId="urn:microsoft.com/office/officeart/2005/8/layout/list1"/>
    <dgm:cxn modelId="{4E95695C-3D97-42DB-ABD0-A56DD96FE168}" srcId="{ABCC49D7-8B01-4F1A-AA83-CA0CAE187FC4}" destId="{182E7CF1-FBA5-4ADC-9184-A66765D0882E}" srcOrd="2" destOrd="0" parTransId="{A477C275-68A8-4019-AD80-99C063E6E5CB}" sibTransId="{8885BBE7-56DD-4105-89F9-18AF7D4824E5}"/>
    <dgm:cxn modelId="{99A31162-E211-4008-B14E-D50C0A310855}" type="presOf" srcId="{38299D79-34AC-4E47-989F-B0736E930427}" destId="{1459F580-BCA4-4930-9268-7EF3A84EAF1D}" srcOrd="0" destOrd="0" presId="urn:microsoft.com/office/officeart/2005/8/layout/list1"/>
    <dgm:cxn modelId="{E5EBA34B-D45C-4A12-80B1-1DEAE760E4A8}" type="presOf" srcId="{629EA829-6513-4652-BA10-C8085C23453B}" destId="{9BF4A48F-9367-4E91-AA9A-B1B11F6AB401}" srcOrd="1" destOrd="0" presId="urn:microsoft.com/office/officeart/2005/8/layout/list1"/>
    <dgm:cxn modelId="{02533372-D7A3-43BF-A09C-3857757C25E2}" type="presOf" srcId="{D237766E-CAFA-4BC4-AACD-0D708DE4ED00}" destId="{1146635F-1529-4046-BE24-FA7A003040D0}" srcOrd="0" destOrd="0" presId="urn:microsoft.com/office/officeart/2005/8/layout/list1"/>
    <dgm:cxn modelId="{FD663987-1B88-430D-B7BE-6238C8FD131A}" srcId="{D237766E-CAFA-4BC4-AACD-0D708DE4ED00}" destId="{74B3D352-5C59-4EAF-AE7A-E5028A157DED}" srcOrd="3" destOrd="0" parTransId="{D8D38394-103B-4ACD-A387-ED25001BB27D}" sibTransId="{FC6104F0-D7A9-493B-B876-E82A38D5727D}"/>
    <dgm:cxn modelId="{EF4C8A8F-373E-4208-8496-C2BD8CD8BFB8}" type="presOf" srcId="{629EA829-6513-4652-BA10-C8085C23453B}" destId="{147E86E4-4F2A-4463-A3DA-83B120CACB32}" srcOrd="0" destOrd="0" presId="urn:microsoft.com/office/officeart/2005/8/layout/list1"/>
    <dgm:cxn modelId="{3C721196-FC80-4E9C-95E1-F63A73524056}" srcId="{D237766E-CAFA-4BC4-AACD-0D708DE4ED00}" destId="{BBD429DF-C9AC-45F7-9C43-F2144FABA119}" srcOrd="0" destOrd="0" parTransId="{066CE7C1-78F0-45EA-B22E-C1849E381199}" sibTransId="{A103DA45-EADE-454F-87EE-B6AD203CB794}"/>
    <dgm:cxn modelId="{C9E7C69A-FBC6-4F1C-9F65-F53BC5D50262}" type="presOf" srcId="{74B3D352-5C59-4EAF-AE7A-E5028A157DED}" destId="{951E85D1-610F-45AA-A60A-3B1F2BCA7CF7}" srcOrd="0" destOrd="0" presId="urn:microsoft.com/office/officeart/2005/8/layout/list1"/>
    <dgm:cxn modelId="{D6371CB3-0E8A-4D6B-B5D2-7908C5541ECF}" type="presOf" srcId="{ABCC49D7-8B01-4F1A-AA83-CA0CAE187FC4}" destId="{F9284E5D-4173-4D42-BCFF-666928C2AF60}" srcOrd="0" destOrd="0" presId="urn:microsoft.com/office/officeart/2005/8/layout/list1"/>
    <dgm:cxn modelId="{D81775B3-46C6-48CA-BCA7-0FF338A78ACC}" srcId="{D237766E-CAFA-4BC4-AACD-0D708DE4ED00}" destId="{629EA829-6513-4652-BA10-C8085C23453B}" srcOrd="2" destOrd="0" parTransId="{48FB6FC6-A982-450F-AEF5-3517302B6404}" sibTransId="{C285CA9C-328E-4E2B-B84B-A47B84F16CBD}"/>
    <dgm:cxn modelId="{5D3186B6-12B3-4AFF-BE92-D7890E01882F}" type="presOf" srcId="{FB9B687E-5A31-4134-88BC-47AE19AF25FB}" destId="{0933E4FC-51BE-4309-9A2C-6F79DCAA0940}" srcOrd="0" destOrd="1" presId="urn:microsoft.com/office/officeart/2005/8/layout/list1"/>
    <dgm:cxn modelId="{CF899CBD-D17C-4488-A52E-B8F54AB941DE}" type="presOf" srcId="{74B3D352-5C59-4EAF-AE7A-E5028A157DED}" destId="{8C257843-D26D-406E-AB39-E9E358D14C7E}" srcOrd="1" destOrd="0" presId="urn:microsoft.com/office/officeart/2005/8/layout/list1"/>
    <dgm:cxn modelId="{C3D803C4-C5F9-4DA3-9F4F-3685B99E3C93}" type="presOf" srcId="{0EB911B8-F8E5-450D-B2F6-FEEE10D2250E}" destId="{8884DC7B-B524-40D3-BE69-DB7BFB5E5CDC}" srcOrd="0" destOrd="3" presId="urn:microsoft.com/office/officeart/2005/8/layout/list1"/>
    <dgm:cxn modelId="{758AADCC-1DE2-4A23-860C-F960C722DFC5}" srcId="{629EA829-6513-4652-BA10-C8085C23453B}" destId="{FAFFDF3D-1536-4E15-A0EA-A40DD9479803}" srcOrd="0" destOrd="0" parTransId="{78887EA8-DA3F-4BD6-A1A0-FC5CF03ED403}" sibTransId="{63A5D3CB-3550-47B7-A60D-E840E948D34E}"/>
    <dgm:cxn modelId="{56B8B1D9-BA53-495C-BBA5-980E52A17DFA}" srcId="{ABCC49D7-8B01-4F1A-AA83-CA0CAE187FC4}" destId="{73DD4DBE-123C-4A52-98EE-084C036AA53A}" srcOrd="0" destOrd="0" parTransId="{1EBD8D17-CBC0-419F-A62D-135363602A2D}" sibTransId="{2A2CEFD4-AACD-48A2-AC08-9931CF1BD5DD}"/>
    <dgm:cxn modelId="{E5B7A8DC-E765-4450-BA20-211B5B8E554B}" srcId="{D237766E-CAFA-4BC4-AACD-0D708DE4ED00}" destId="{ABCC49D7-8B01-4F1A-AA83-CA0CAE187FC4}" srcOrd="1" destOrd="0" parTransId="{8A99C92D-81A1-4FEA-9693-366C0C961090}" sibTransId="{5D7623C9-2301-446B-BFCD-D46E3A918686}"/>
    <dgm:cxn modelId="{8BC249DD-3E27-48E9-A2F0-EA3F4FB177AC}" srcId="{ABCC49D7-8B01-4F1A-AA83-CA0CAE187FC4}" destId="{0EB911B8-F8E5-450D-B2F6-FEEE10D2250E}" srcOrd="3" destOrd="0" parTransId="{795F6169-2EED-4523-845C-91C1D9E9D204}" sibTransId="{7D0FC1F6-D9DA-46F6-A4C9-6F08E952CBFB}"/>
    <dgm:cxn modelId="{E069A1E7-1BC5-49EB-BDD4-A926B6883C33}" srcId="{BBD429DF-C9AC-45F7-9C43-F2144FABA119}" destId="{0A3F7187-902F-4F48-8701-A809D45D83AB}" srcOrd="0" destOrd="0" parTransId="{460457DB-6B00-4D8A-B83C-9DD6F7908C8E}" sibTransId="{F317EDEA-1964-4371-B9E8-8294A5F22515}"/>
    <dgm:cxn modelId="{80CD05F3-2FAF-450F-B1DF-9E761044B318}" srcId="{74B3D352-5C59-4EAF-AE7A-E5028A157DED}" destId="{38299D79-34AC-4E47-989F-B0736E930427}" srcOrd="0" destOrd="0" parTransId="{5CB02ECB-DAF8-4C27-86F2-43388A1556CF}" sibTransId="{AE14C32E-5D46-4108-8A38-3C0C4FEBF4E6}"/>
    <dgm:cxn modelId="{2C6B39F3-7B71-4FB2-8DCB-3ADBC5498D67}" type="presParOf" srcId="{1146635F-1529-4046-BE24-FA7A003040D0}" destId="{0100AA25-8F16-4437-B7F6-BEAAE1AA60D7}" srcOrd="0" destOrd="0" presId="urn:microsoft.com/office/officeart/2005/8/layout/list1"/>
    <dgm:cxn modelId="{42BA119A-A978-4274-B466-33C2EF46CC75}" type="presParOf" srcId="{0100AA25-8F16-4437-B7F6-BEAAE1AA60D7}" destId="{7E8F826D-4D08-4352-958D-05BBC86D45CC}" srcOrd="0" destOrd="0" presId="urn:microsoft.com/office/officeart/2005/8/layout/list1"/>
    <dgm:cxn modelId="{E92BE5B2-E62C-4A09-9D98-77FE783F0DFF}" type="presParOf" srcId="{0100AA25-8F16-4437-B7F6-BEAAE1AA60D7}" destId="{319FB42D-DABF-4BF7-B711-E1FD114367F8}" srcOrd="1" destOrd="0" presId="urn:microsoft.com/office/officeart/2005/8/layout/list1"/>
    <dgm:cxn modelId="{06E7F972-219D-4A7C-939A-1D6B1BC75866}" type="presParOf" srcId="{1146635F-1529-4046-BE24-FA7A003040D0}" destId="{930A7A95-E2D9-4AD2-9FA1-17EC9FF977D6}" srcOrd="1" destOrd="0" presId="urn:microsoft.com/office/officeart/2005/8/layout/list1"/>
    <dgm:cxn modelId="{75781336-4A23-4F78-B12F-884AB20F5C04}" type="presParOf" srcId="{1146635F-1529-4046-BE24-FA7A003040D0}" destId="{25700A47-1753-4009-9871-D26E7156CAEA}" srcOrd="2" destOrd="0" presId="urn:microsoft.com/office/officeart/2005/8/layout/list1"/>
    <dgm:cxn modelId="{B3E9B3E6-A2A3-4391-8FE0-EB72497F0148}" type="presParOf" srcId="{1146635F-1529-4046-BE24-FA7A003040D0}" destId="{2D798DEE-A9BC-4930-8849-E46B29A23ABF}" srcOrd="3" destOrd="0" presId="urn:microsoft.com/office/officeart/2005/8/layout/list1"/>
    <dgm:cxn modelId="{935F1E04-5E44-464C-BAA8-BA0E1BCE3D64}" type="presParOf" srcId="{1146635F-1529-4046-BE24-FA7A003040D0}" destId="{67C93278-204E-4BF1-89A1-5FA4A6CCEE25}" srcOrd="4" destOrd="0" presId="urn:microsoft.com/office/officeart/2005/8/layout/list1"/>
    <dgm:cxn modelId="{37AC8311-B120-44D9-80C2-21D29B2F0B09}" type="presParOf" srcId="{67C93278-204E-4BF1-89A1-5FA4A6CCEE25}" destId="{F9284E5D-4173-4D42-BCFF-666928C2AF60}" srcOrd="0" destOrd="0" presId="urn:microsoft.com/office/officeart/2005/8/layout/list1"/>
    <dgm:cxn modelId="{DA619896-AA5B-46DA-A260-2A607D62D107}" type="presParOf" srcId="{67C93278-204E-4BF1-89A1-5FA4A6CCEE25}" destId="{485658B4-7F50-4D88-B447-D399AF79DC38}" srcOrd="1" destOrd="0" presId="urn:microsoft.com/office/officeart/2005/8/layout/list1"/>
    <dgm:cxn modelId="{A1040CE7-8986-424C-AEC7-D494A2E3B3C5}" type="presParOf" srcId="{1146635F-1529-4046-BE24-FA7A003040D0}" destId="{6DB688C2-9F27-4ED6-BD5C-F18A59BBDFA6}" srcOrd="5" destOrd="0" presId="urn:microsoft.com/office/officeart/2005/8/layout/list1"/>
    <dgm:cxn modelId="{715B7775-9C5F-4585-ADB4-600D783A7C7A}" type="presParOf" srcId="{1146635F-1529-4046-BE24-FA7A003040D0}" destId="{8884DC7B-B524-40D3-BE69-DB7BFB5E5CDC}" srcOrd="6" destOrd="0" presId="urn:microsoft.com/office/officeart/2005/8/layout/list1"/>
    <dgm:cxn modelId="{B7A981B9-42F6-4909-93E8-3334DECE7218}" type="presParOf" srcId="{1146635F-1529-4046-BE24-FA7A003040D0}" destId="{D82DF725-618C-4D9A-B276-1D9454842FF4}" srcOrd="7" destOrd="0" presId="urn:microsoft.com/office/officeart/2005/8/layout/list1"/>
    <dgm:cxn modelId="{799A046B-0543-416D-AA21-21FBCFCB6005}" type="presParOf" srcId="{1146635F-1529-4046-BE24-FA7A003040D0}" destId="{B8A1825A-91E8-4321-A3E5-E580E0D68DDA}" srcOrd="8" destOrd="0" presId="urn:microsoft.com/office/officeart/2005/8/layout/list1"/>
    <dgm:cxn modelId="{775F4445-24BE-4990-8D36-82DFC775AD33}" type="presParOf" srcId="{B8A1825A-91E8-4321-A3E5-E580E0D68DDA}" destId="{147E86E4-4F2A-4463-A3DA-83B120CACB32}" srcOrd="0" destOrd="0" presId="urn:microsoft.com/office/officeart/2005/8/layout/list1"/>
    <dgm:cxn modelId="{9E0E501C-09FA-4457-BDD9-138CD6A5563C}" type="presParOf" srcId="{B8A1825A-91E8-4321-A3E5-E580E0D68DDA}" destId="{9BF4A48F-9367-4E91-AA9A-B1B11F6AB401}" srcOrd="1" destOrd="0" presId="urn:microsoft.com/office/officeart/2005/8/layout/list1"/>
    <dgm:cxn modelId="{301D26E9-26BC-4C30-A1C4-2FAF936B1905}" type="presParOf" srcId="{1146635F-1529-4046-BE24-FA7A003040D0}" destId="{8A63A598-D90B-46B3-A59C-5DAB4889B23C}" srcOrd="9" destOrd="0" presId="urn:microsoft.com/office/officeart/2005/8/layout/list1"/>
    <dgm:cxn modelId="{C09E816B-1EB5-437E-ABDD-748A99D128D1}" type="presParOf" srcId="{1146635F-1529-4046-BE24-FA7A003040D0}" destId="{0933E4FC-51BE-4309-9A2C-6F79DCAA0940}" srcOrd="10" destOrd="0" presId="urn:microsoft.com/office/officeart/2005/8/layout/list1"/>
    <dgm:cxn modelId="{58D12ED3-D1DC-4D64-B766-0AB9062F44AD}" type="presParOf" srcId="{1146635F-1529-4046-BE24-FA7A003040D0}" destId="{A51BD8B5-2D5C-4524-AFDD-DE90B400C17D}" srcOrd="11" destOrd="0" presId="urn:microsoft.com/office/officeart/2005/8/layout/list1"/>
    <dgm:cxn modelId="{CF0D8744-209F-4507-AAB8-8F765C05A3DF}" type="presParOf" srcId="{1146635F-1529-4046-BE24-FA7A003040D0}" destId="{90407377-123F-4090-BB96-20D3FE051E4B}" srcOrd="12" destOrd="0" presId="urn:microsoft.com/office/officeart/2005/8/layout/list1"/>
    <dgm:cxn modelId="{4F1F001D-A6E7-4015-81B8-99BC02DD7631}" type="presParOf" srcId="{90407377-123F-4090-BB96-20D3FE051E4B}" destId="{951E85D1-610F-45AA-A60A-3B1F2BCA7CF7}" srcOrd="0" destOrd="0" presId="urn:microsoft.com/office/officeart/2005/8/layout/list1"/>
    <dgm:cxn modelId="{21F77794-7F67-48C8-A935-541D3D3B71BE}" type="presParOf" srcId="{90407377-123F-4090-BB96-20D3FE051E4B}" destId="{8C257843-D26D-406E-AB39-E9E358D14C7E}" srcOrd="1" destOrd="0" presId="urn:microsoft.com/office/officeart/2005/8/layout/list1"/>
    <dgm:cxn modelId="{B6029559-2A09-41C5-8148-83DA59170CEE}" type="presParOf" srcId="{1146635F-1529-4046-BE24-FA7A003040D0}" destId="{5B5CE4B9-8CB3-4B4D-9295-9792C16E6A89}" srcOrd="13" destOrd="0" presId="urn:microsoft.com/office/officeart/2005/8/layout/list1"/>
    <dgm:cxn modelId="{FD796416-1FA5-4E36-BD33-CEE524C2CED8}" type="presParOf" srcId="{1146635F-1529-4046-BE24-FA7A003040D0}" destId="{1459F580-BCA4-4930-9268-7EF3A84EAF1D}" srcOrd="14"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D01B83-B5E2-4BF8-9785-07982848CAF0}" type="doc">
      <dgm:prSet loTypeId="urn:microsoft.com/office/officeart/2005/8/layout/list1" loCatId="list" qsTypeId="urn:microsoft.com/office/officeart/2005/8/quickstyle/simple1" qsCatId="simple" csTypeId="urn:microsoft.com/office/officeart/2005/8/colors/accent1_5" csCatId="accent1" phldr="1"/>
      <dgm:spPr/>
      <dgm:t>
        <a:bodyPr/>
        <a:lstStyle/>
        <a:p>
          <a:endParaRPr lang="en-GB"/>
        </a:p>
      </dgm:t>
    </dgm:pt>
    <dgm:pt modelId="{1348F9DF-B6B4-453A-87D9-E50FF5A5F08F}">
      <dgm:prSet phldrT="[Text]" custT="1"/>
      <dgm:spPr/>
      <dgm:t>
        <a:bodyPr/>
        <a:lstStyle/>
        <a:p>
          <a:r>
            <a:rPr lang="en-GB" sz="1200" b="1"/>
            <a:t>Public education</a:t>
          </a:r>
        </a:p>
      </dgm:t>
    </dgm:pt>
    <dgm:pt modelId="{56733636-AA32-45FE-9FB8-63F0C506A472}" type="parTrans" cxnId="{A56ABF1B-5EFF-4BC1-8E3A-0F1B06122D66}">
      <dgm:prSet/>
      <dgm:spPr/>
      <dgm:t>
        <a:bodyPr/>
        <a:lstStyle/>
        <a:p>
          <a:endParaRPr lang="en-GB"/>
        </a:p>
      </dgm:t>
    </dgm:pt>
    <dgm:pt modelId="{7E02F07C-1619-4E3F-8ACA-6F94433A7FCF}" type="sibTrans" cxnId="{A56ABF1B-5EFF-4BC1-8E3A-0F1B06122D66}">
      <dgm:prSet/>
      <dgm:spPr/>
      <dgm:t>
        <a:bodyPr/>
        <a:lstStyle/>
        <a:p>
          <a:endParaRPr lang="en-GB"/>
        </a:p>
      </dgm:t>
    </dgm:pt>
    <dgm:pt modelId="{FB89A902-90F4-4F68-933C-6EBE1B7F502A}">
      <dgm:prSet custT="1"/>
      <dgm:spPr/>
      <dgm:t>
        <a:bodyPr/>
        <a:lstStyle/>
        <a:p>
          <a:r>
            <a:rPr lang="en-GB" sz="1200" b="1"/>
            <a:t>Active travel</a:t>
          </a:r>
        </a:p>
      </dgm:t>
    </dgm:pt>
    <dgm:pt modelId="{B26A0973-D054-4221-99C0-60C6F3AF4B59}" type="parTrans" cxnId="{7FCA8C70-9735-479C-963A-4CFFB5C1D53F}">
      <dgm:prSet/>
      <dgm:spPr/>
      <dgm:t>
        <a:bodyPr/>
        <a:lstStyle/>
        <a:p>
          <a:endParaRPr lang="en-GB"/>
        </a:p>
      </dgm:t>
    </dgm:pt>
    <dgm:pt modelId="{1726090D-741A-439A-8C1C-A0552775045C}" type="sibTrans" cxnId="{7FCA8C70-9735-479C-963A-4CFFB5C1D53F}">
      <dgm:prSet/>
      <dgm:spPr/>
      <dgm:t>
        <a:bodyPr/>
        <a:lstStyle/>
        <a:p>
          <a:endParaRPr lang="en-GB"/>
        </a:p>
      </dgm:t>
    </dgm:pt>
    <dgm:pt modelId="{098B7154-7D2F-4AAC-BB45-4B98762374F4}">
      <dgm:prSet custT="1"/>
      <dgm:spPr/>
      <dgm:t>
        <a:bodyPr/>
        <a:lstStyle/>
        <a:p>
          <a:r>
            <a:rPr lang="en-GB" sz="1000"/>
            <a:t>Enabling businesses to promote active travel; social prescribing programme to promote walking and cycling. </a:t>
          </a:r>
          <a:r>
            <a:rPr lang="en-GB" sz="1000" u="sng"/>
            <a:t>Owner:</a:t>
          </a:r>
          <a:r>
            <a:rPr lang="en-GB" sz="1000" u="none"/>
            <a:t> </a:t>
          </a:r>
          <a:r>
            <a:rPr lang="en-GB" sz="1000" b="1"/>
            <a:t>DfT &amp; Active Travel England</a:t>
          </a:r>
        </a:p>
      </dgm:t>
    </dgm:pt>
    <dgm:pt modelId="{00B3FC7E-BCAF-4480-AFD7-131DF94E266A}" type="parTrans" cxnId="{492D92D1-B87C-48B7-995E-A28B5C47A871}">
      <dgm:prSet/>
      <dgm:spPr/>
      <dgm:t>
        <a:bodyPr/>
        <a:lstStyle/>
        <a:p>
          <a:endParaRPr lang="en-GB"/>
        </a:p>
      </dgm:t>
    </dgm:pt>
    <dgm:pt modelId="{4E568F85-EE7D-4948-9EBE-7A4F9E7A7447}" type="sibTrans" cxnId="{492D92D1-B87C-48B7-995E-A28B5C47A871}">
      <dgm:prSet/>
      <dgm:spPr/>
      <dgm:t>
        <a:bodyPr/>
        <a:lstStyle/>
        <a:p>
          <a:endParaRPr lang="en-GB"/>
        </a:p>
      </dgm:t>
    </dgm:pt>
    <dgm:pt modelId="{0D9A0525-DEE0-4218-9AFF-5F8EE62CAD52}">
      <dgm:prSet custT="1"/>
      <dgm:spPr/>
      <dgm:t>
        <a:bodyPr/>
        <a:lstStyle/>
        <a:p>
          <a:r>
            <a:rPr lang="en-GB" sz="1000"/>
            <a:t>Implementation of </a:t>
          </a:r>
          <a:r>
            <a:rPr lang="en-GB" sz="1000" b="1"/>
            <a:t>Gear Change Strategy </a:t>
          </a:r>
          <a:r>
            <a:rPr lang="en-GB" sz="1000"/>
            <a:t>to help improve the cycling environment and infrastructure and encourage and enable people to cycle. </a:t>
          </a:r>
          <a:r>
            <a:rPr lang="en-GB" sz="1000" u="sng"/>
            <a:t>Owner:</a:t>
          </a:r>
          <a:r>
            <a:rPr lang="en-GB" sz="1000" u="none"/>
            <a:t> </a:t>
          </a:r>
          <a:r>
            <a:rPr lang="en-GB" sz="1000" b="1"/>
            <a:t>DfT</a:t>
          </a:r>
        </a:p>
      </dgm:t>
    </dgm:pt>
    <dgm:pt modelId="{6FFF1B92-2282-4E2E-9997-FBAB663790BE}" type="parTrans" cxnId="{E242DEE8-B4FB-4058-8B32-2BAEFAC3E20C}">
      <dgm:prSet/>
      <dgm:spPr/>
      <dgm:t>
        <a:bodyPr/>
        <a:lstStyle/>
        <a:p>
          <a:endParaRPr lang="en-GB"/>
        </a:p>
      </dgm:t>
    </dgm:pt>
    <dgm:pt modelId="{2370EC62-C3EA-4199-A7DD-55EAFFF661D2}" type="sibTrans" cxnId="{E242DEE8-B4FB-4058-8B32-2BAEFAC3E20C}">
      <dgm:prSet/>
      <dgm:spPr/>
      <dgm:t>
        <a:bodyPr/>
        <a:lstStyle/>
        <a:p>
          <a:endParaRPr lang="en-GB"/>
        </a:p>
      </dgm:t>
    </dgm:pt>
    <dgm:pt modelId="{B05FB7BB-1D05-471D-BF5B-DDA02B7BC669}">
      <dgm:prSet custT="1"/>
      <dgm:spPr/>
      <dgm:t>
        <a:bodyPr/>
        <a:lstStyle/>
        <a:p>
          <a:r>
            <a:rPr lang="en-GB" sz="1200" b="1"/>
            <a:t>Active (urban) design</a:t>
          </a:r>
        </a:p>
      </dgm:t>
    </dgm:pt>
    <dgm:pt modelId="{340E24E9-A75E-47C4-95DB-273F27EBD953}" type="parTrans" cxnId="{1687F634-B723-4B63-BE4F-6415A981A7E3}">
      <dgm:prSet/>
      <dgm:spPr/>
      <dgm:t>
        <a:bodyPr/>
        <a:lstStyle/>
        <a:p>
          <a:endParaRPr lang="en-GB"/>
        </a:p>
      </dgm:t>
    </dgm:pt>
    <dgm:pt modelId="{6123094A-0C97-4AE6-9610-141BF43FEBBF}" type="sibTrans" cxnId="{1687F634-B723-4B63-BE4F-6415A981A7E3}">
      <dgm:prSet/>
      <dgm:spPr/>
      <dgm:t>
        <a:bodyPr/>
        <a:lstStyle/>
        <a:p>
          <a:endParaRPr lang="en-GB"/>
        </a:p>
      </dgm:t>
    </dgm:pt>
    <dgm:pt modelId="{74474C62-75E7-45EB-8C56-50F9A03E1EE2}">
      <dgm:prSet custT="1"/>
      <dgm:spPr/>
      <dgm:t>
        <a:bodyPr/>
        <a:lstStyle/>
        <a:p>
          <a:r>
            <a:rPr lang="en-GB" sz="1000"/>
            <a:t>Access to open spaces, sports facilities and promotion of walking, cycling and public transport through National Planning Policy Framework and guidance. </a:t>
          </a:r>
          <a:r>
            <a:rPr lang="en-GB" sz="1000" u="sng"/>
            <a:t>Owner:</a:t>
          </a:r>
          <a:r>
            <a:rPr lang="en-GB" sz="1000"/>
            <a:t> </a:t>
          </a:r>
          <a:r>
            <a:rPr lang="en-GB" sz="1000" b="1"/>
            <a:t>DLUHC</a:t>
          </a:r>
        </a:p>
      </dgm:t>
    </dgm:pt>
    <dgm:pt modelId="{35046091-E0CC-4EC7-8402-9054751BE62C}" type="parTrans" cxnId="{2E8FEE94-805C-4C51-91F4-7F94EEA2105F}">
      <dgm:prSet/>
      <dgm:spPr/>
      <dgm:t>
        <a:bodyPr/>
        <a:lstStyle/>
        <a:p>
          <a:endParaRPr lang="en-GB"/>
        </a:p>
      </dgm:t>
    </dgm:pt>
    <dgm:pt modelId="{D93042DF-CDA7-42FC-A3F8-8149072C65DD}" type="sibTrans" cxnId="{2E8FEE94-805C-4C51-91F4-7F94EEA2105F}">
      <dgm:prSet/>
      <dgm:spPr/>
      <dgm:t>
        <a:bodyPr/>
        <a:lstStyle/>
        <a:p>
          <a:endParaRPr lang="en-GB"/>
        </a:p>
      </dgm:t>
    </dgm:pt>
    <dgm:pt modelId="{665EBF86-9EAC-469E-B648-D8A8DF9FBB5C}">
      <dgm:prSet custT="1"/>
      <dgm:spPr/>
      <dgm:t>
        <a:bodyPr/>
        <a:lstStyle/>
        <a:p>
          <a:r>
            <a:rPr lang="en-GB" sz="1200" b="1"/>
            <a:t>Sport and recreation for all</a:t>
          </a:r>
        </a:p>
      </dgm:t>
    </dgm:pt>
    <dgm:pt modelId="{BFFFA593-DFAC-4154-A344-CDF2C50CC0E2}" type="parTrans" cxnId="{19CC7F6E-40A7-4F1A-A22B-5FBB35BA5F64}">
      <dgm:prSet/>
      <dgm:spPr/>
      <dgm:t>
        <a:bodyPr/>
        <a:lstStyle/>
        <a:p>
          <a:endParaRPr lang="en-GB"/>
        </a:p>
      </dgm:t>
    </dgm:pt>
    <dgm:pt modelId="{02046F6D-4B6E-4A10-93DC-12CCCDDD00D4}" type="sibTrans" cxnId="{19CC7F6E-40A7-4F1A-A22B-5FBB35BA5F64}">
      <dgm:prSet/>
      <dgm:spPr/>
      <dgm:t>
        <a:bodyPr/>
        <a:lstStyle/>
        <a:p>
          <a:endParaRPr lang="en-GB"/>
        </a:p>
      </dgm:t>
    </dgm:pt>
    <dgm:pt modelId="{D85B8591-410F-4D48-8B9E-09B72B7B28A4}">
      <dgm:prSet custT="1"/>
      <dgm:spPr/>
      <dgm:t>
        <a:bodyPr/>
        <a:lstStyle/>
        <a:p>
          <a:r>
            <a:rPr lang="en-GB" sz="1000"/>
            <a:t>Green social pilot to promote nature &amp; green space. </a:t>
          </a:r>
          <a:r>
            <a:rPr lang="en-GB" sz="1000" u="sng"/>
            <a:t>Owner:</a:t>
          </a:r>
          <a:r>
            <a:rPr lang="en-GB" sz="1000" u="none"/>
            <a:t> </a:t>
          </a:r>
          <a:r>
            <a:rPr lang="en-GB" sz="1000" b="1"/>
            <a:t>Defra</a:t>
          </a:r>
        </a:p>
      </dgm:t>
    </dgm:pt>
    <dgm:pt modelId="{1911D357-7C96-4452-9C5A-2B43EF3D40C7}" type="sibTrans" cxnId="{9D6A5932-0C0E-4C1D-9ADA-9E3B60E7E8DD}">
      <dgm:prSet/>
      <dgm:spPr/>
      <dgm:t>
        <a:bodyPr/>
        <a:lstStyle/>
        <a:p>
          <a:endParaRPr lang="en-GB"/>
        </a:p>
      </dgm:t>
    </dgm:pt>
    <dgm:pt modelId="{304FC240-462E-49ED-9155-F06170752169}" type="parTrans" cxnId="{9D6A5932-0C0E-4C1D-9ADA-9E3B60E7E8DD}">
      <dgm:prSet/>
      <dgm:spPr/>
      <dgm:t>
        <a:bodyPr/>
        <a:lstStyle/>
        <a:p>
          <a:endParaRPr lang="en-GB"/>
        </a:p>
      </dgm:t>
    </dgm:pt>
    <dgm:pt modelId="{728EC4AA-9B82-49C4-A7AB-A74C38E8117E}">
      <dgm:prSet custT="1"/>
      <dgm:spPr/>
      <dgm:t>
        <a:bodyPr/>
        <a:lstStyle/>
        <a:p>
          <a:r>
            <a:rPr lang="en-GB" sz="1000"/>
            <a:t>Development of a x-gov sport strategy recognising the importance of sport and physical activity; investment in sports facilities. </a:t>
          </a:r>
          <a:r>
            <a:rPr lang="en-GB" sz="1000" u="sng"/>
            <a:t>Owner:</a:t>
          </a:r>
          <a:r>
            <a:rPr lang="en-GB" sz="1000"/>
            <a:t> </a:t>
          </a:r>
          <a:r>
            <a:rPr lang="en-GB" sz="1000" b="1"/>
            <a:t>DCMS</a:t>
          </a:r>
        </a:p>
      </dgm:t>
    </dgm:pt>
    <dgm:pt modelId="{4BF7871F-1F11-401B-97B2-D634C5EBA8A6}" type="sibTrans" cxnId="{C0C9E690-6B56-4067-B9A1-404B39B5801C}">
      <dgm:prSet/>
      <dgm:spPr/>
      <dgm:t>
        <a:bodyPr/>
        <a:lstStyle/>
        <a:p>
          <a:endParaRPr lang="en-GB"/>
        </a:p>
      </dgm:t>
    </dgm:pt>
    <dgm:pt modelId="{63143FF3-50DD-484F-858D-07386208D16C}" type="parTrans" cxnId="{C0C9E690-6B56-4067-B9A1-404B39B5801C}">
      <dgm:prSet/>
      <dgm:spPr/>
      <dgm:t>
        <a:bodyPr/>
        <a:lstStyle/>
        <a:p>
          <a:endParaRPr lang="en-GB"/>
        </a:p>
      </dgm:t>
    </dgm:pt>
    <dgm:pt modelId="{8D20260D-1A23-4B49-AE0B-C347C6478454}">
      <dgm:prSet phldrT="[Text]" custT="1"/>
      <dgm:spPr/>
      <dgm:t>
        <a:bodyPr/>
        <a:lstStyle/>
        <a:p>
          <a:r>
            <a:rPr lang="en-GB" sz="1000" b="1"/>
            <a:t>Better Health campaigns </a:t>
          </a:r>
          <a:r>
            <a:rPr lang="en-GB" sz="1000"/>
            <a:t>to encourage adults to increase their activity levels, including 10 Minute Shake Up and digital behaviour change interventions (e.g. Couch to 5k, Active 10, 12 week weight loss app). Some campaigns are more targeted to certain groups. </a:t>
          </a:r>
          <a:r>
            <a:rPr lang="en-GB" sz="1000" u="sng"/>
            <a:t>Owner:</a:t>
          </a:r>
          <a:r>
            <a:rPr lang="en-GB" sz="1000" u="none"/>
            <a:t> </a:t>
          </a:r>
          <a:r>
            <a:rPr lang="en-GB" sz="1000" b="1" u="none"/>
            <a:t>OHID</a:t>
          </a:r>
          <a:endParaRPr lang="en-GB" sz="1000" b="1"/>
        </a:p>
      </dgm:t>
    </dgm:pt>
    <dgm:pt modelId="{A10A849F-1CA5-41A9-9B3F-C4126BF86FC4}" type="parTrans" cxnId="{FA11FE6C-B187-4DB7-9EF8-A043F0F4076C}">
      <dgm:prSet/>
      <dgm:spPr/>
      <dgm:t>
        <a:bodyPr/>
        <a:lstStyle/>
        <a:p>
          <a:endParaRPr lang="en-GB"/>
        </a:p>
      </dgm:t>
    </dgm:pt>
    <dgm:pt modelId="{3EBBC53C-66BC-4CAC-BD3D-BDAC85D97CF7}" type="sibTrans" cxnId="{FA11FE6C-B187-4DB7-9EF8-A043F0F4076C}">
      <dgm:prSet/>
      <dgm:spPr/>
      <dgm:t>
        <a:bodyPr/>
        <a:lstStyle/>
        <a:p>
          <a:endParaRPr lang="en-GB"/>
        </a:p>
      </dgm:t>
    </dgm:pt>
    <dgm:pt modelId="{BB016CFC-1D0F-41CF-A840-B15119D90C66}" type="pres">
      <dgm:prSet presAssocID="{1FD01B83-B5E2-4BF8-9785-07982848CAF0}" presName="linear" presStyleCnt="0">
        <dgm:presLayoutVars>
          <dgm:dir/>
          <dgm:animLvl val="lvl"/>
          <dgm:resizeHandles val="exact"/>
        </dgm:presLayoutVars>
      </dgm:prSet>
      <dgm:spPr/>
    </dgm:pt>
    <dgm:pt modelId="{EC9FCBA2-E7FE-4E62-A956-26858D24D83F}" type="pres">
      <dgm:prSet presAssocID="{1348F9DF-B6B4-453A-87D9-E50FF5A5F08F}" presName="parentLin" presStyleCnt="0"/>
      <dgm:spPr/>
    </dgm:pt>
    <dgm:pt modelId="{0BE5C04C-7D12-478F-8947-E6EE1C1AEBEB}" type="pres">
      <dgm:prSet presAssocID="{1348F9DF-B6B4-453A-87D9-E50FF5A5F08F}" presName="parentLeftMargin" presStyleLbl="node1" presStyleIdx="0" presStyleCnt="4"/>
      <dgm:spPr/>
    </dgm:pt>
    <dgm:pt modelId="{BFEF5750-1BF7-4188-A840-DE0B9A163D5A}" type="pres">
      <dgm:prSet presAssocID="{1348F9DF-B6B4-453A-87D9-E50FF5A5F08F}" presName="parentText" presStyleLbl="node1" presStyleIdx="0" presStyleCnt="4">
        <dgm:presLayoutVars>
          <dgm:chMax val="0"/>
          <dgm:bulletEnabled val="1"/>
        </dgm:presLayoutVars>
      </dgm:prSet>
      <dgm:spPr/>
    </dgm:pt>
    <dgm:pt modelId="{CB9D7A9B-008A-42E3-8523-1F5021B9E5C4}" type="pres">
      <dgm:prSet presAssocID="{1348F9DF-B6B4-453A-87D9-E50FF5A5F08F}" presName="negativeSpace" presStyleCnt="0"/>
      <dgm:spPr/>
    </dgm:pt>
    <dgm:pt modelId="{4079F360-4A48-47D7-A48F-B97B7217C1AB}" type="pres">
      <dgm:prSet presAssocID="{1348F9DF-B6B4-453A-87D9-E50FF5A5F08F}" presName="childText" presStyleLbl="conFgAcc1" presStyleIdx="0" presStyleCnt="4">
        <dgm:presLayoutVars>
          <dgm:bulletEnabled val="1"/>
        </dgm:presLayoutVars>
      </dgm:prSet>
      <dgm:spPr/>
    </dgm:pt>
    <dgm:pt modelId="{80838582-4E1B-4E0B-875F-F0834E5B01DA}" type="pres">
      <dgm:prSet presAssocID="{7E02F07C-1619-4E3F-8ACA-6F94433A7FCF}" presName="spaceBetweenRectangles" presStyleCnt="0"/>
      <dgm:spPr/>
    </dgm:pt>
    <dgm:pt modelId="{59918B6A-D7F8-4124-BA0B-E3A6E19461CE}" type="pres">
      <dgm:prSet presAssocID="{FB89A902-90F4-4F68-933C-6EBE1B7F502A}" presName="parentLin" presStyleCnt="0"/>
      <dgm:spPr/>
    </dgm:pt>
    <dgm:pt modelId="{9073CF7E-D799-45A6-A72E-7D7DB5CB7572}" type="pres">
      <dgm:prSet presAssocID="{FB89A902-90F4-4F68-933C-6EBE1B7F502A}" presName="parentLeftMargin" presStyleLbl="node1" presStyleIdx="0" presStyleCnt="4"/>
      <dgm:spPr/>
    </dgm:pt>
    <dgm:pt modelId="{EAD059D1-BE39-4BEC-8592-14360FAA6E68}" type="pres">
      <dgm:prSet presAssocID="{FB89A902-90F4-4F68-933C-6EBE1B7F502A}" presName="parentText" presStyleLbl="node1" presStyleIdx="1" presStyleCnt="4">
        <dgm:presLayoutVars>
          <dgm:chMax val="0"/>
          <dgm:bulletEnabled val="1"/>
        </dgm:presLayoutVars>
      </dgm:prSet>
      <dgm:spPr/>
    </dgm:pt>
    <dgm:pt modelId="{07E44536-8A27-41D7-B7E8-EEDFE7BF0F07}" type="pres">
      <dgm:prSet presAssocID="{FB89A902-90F4-4F68-933C-6EBE1B7F502A}" presName="negativeSpace" presStyleCnt="0"/>
      <dgm:spPr/>
    </dgm:pt>
    <dgm:pt modelId="{45C243BB-F63D-4B3A-8F91-0607AFD53131}" type="pres">
      <dgm:prSet presAssocID="{FB89A902-90F4-4F68-933C-6EBE1B7F502A}" presName="childText" presStyleLbl="conFgAcc1" presStyleIdx="1" presStyleCnt="4">
        <dgm:presLayoutVars>
          <dgm:bulletEnabled val="1"/>
        </dgm:presLayoutVars>
      </dgm:prSet>
      <dgm:spPr/>
    </dgm:pt>
    <dgm:pt modelId="{A8670D16-30C7-46F8-8877-73EB9FF1F854}" type="pres">
      <dgm:prSet presAssocID="{1726090D-741A-439A-8C1C-A0552775045C}" presName="spaceBetweenRectangles" presStyleCnt="0"/>
      <dgm:spPr/>
    </dgm:pt>
    <dgm:pt modelId="{9E59766B-FC04-4A6D-ABEF-C732DD40D66E}" type="pres">
      <dgm:prSet presAssocID="{B05FB7BB-1D05-471D-BF5B-DDA02B7BC669}" presName="parentLin" presStyleCnt="0"/>
      <dgm:spPr/>
    </dgm:pt>
    <dgm:pt modelId="{F0D0EB0B-8F8D-4984-A39C-FF21D55244F2}" type="pres">
      <dgm:prSet presAssocID="{B05FB7BB-1D05-471D-BF5B-DDA02B7BC669}" presName="parentLeftMargin" presStyleLbl="node1" presStyleIdx="1" presStyleCnt="4"/>
      <dgm:spPr/>
    </dgm:pt>
    <dgm:pt modelId="{1D8B9574-5C19-492D-9BDF-957672B94EA8}" type="pres">
      <dgm:prSet presAssocID="{B05FB7BB-1D05-471D-BF5B-DDA02B7BC669}" presName="parentText" presStyleLbl="node1" presStyleIdx="2" presStyleCnt="4">
        <dgm:presLayoutVars>
          <dgm:chMax val="0"/>
          <dgm:bulletEnabled val="1"/>
        </dgm:presLayoutVars>
      </dgm:prSet>
      <dgm:spPr/>
    </dgm:pt>
    <dgm:pt modelId="{2B52B106-7AB1-4EB4-B95C-B921BB800B33}" type="pres">
      <dgm:prSet presAssocID="{B05FB7BB-1D05-471D-BF5B-DDA02B7BC669}" presName="negativeSpace" presStyleCnt="0"/>
      <dgm:spPr/>
    </dgm:pt>
    <dgm:pt modelId="{8E6AFA95-14DC-46C0-8489-7BF6CF0DEFE8}" type="pres">
      <dgm:prSet presAssocID="{B05FB7BB-1D05-471D-BF5B-DDA02B7BC669}" presName="childText" presStyleLbl="conFgAcc1" presStyleIdx="2" presStyleCnt="4">
        <dgm:presLayoutVars>
          <dgm:bulletEnabled val="1"/>
        </dgm:presLayoutVars>
      </dgm:prSet>
      <dgm:spPr/>
    </dgm:pt>
    <dgm:pt modelId="{4E18C967-BEB2-435F-872E-371B224E6465}" type="pres">
      <dgm:prSet presAssocID="{6123094A-0C97-4AE6-9610-141BF43FEBBF}" presName="spaceBetweenRectangles" presStyleCnt="0"/>
      <dgm:spPr/>
    </dgm:pt>
    <dgm:pt modelId="{C37E1E43-A1DD-4718-9BD8-01ADCFB271DB}" type="pres">
      <dgm:prSet presAssocID="{665EBF86-9EAC-469E-B648-D8A8DF9FBB5C}" presName="parentLin" presStyleCnt="0"/>
      <dgm:spPr/>
    </dgm:pt>
    <dgm:pt modelId="{D1F66D68-0C8A-4C4A-B3AE-24F295D2430A}" type="pres">
      <dgm:prSet presAssocID="{665EBF86-9EAC-469E-B648-D8A8DF9FBB5C}" presName="parentLeftMargin" presStyleLbl="node1" presStyleIdx="2" presStyleCnt="4"/>
      <dgm:spPr/>
    </dgm:pt>
    <dgm:pt modelId="{20453223-EE6C-4506-B325-7F3C441CF94F}" type="pres">
      <dgm:prSet presAssocID="{665EBF86-9EAC-469E-B648-D8A8DF9FBB5C}" presName="parentText" presStyleLbl="node1" presStyleIdx="3" presStyleCnt="4">
        <dgm:presLayoutVars>
          <dgm:chMax val="0"/>
          <dgm:bulletEnabled val="1"/>
        </dgm:presLayoutVars>
      </dgm:prSet>
      <dgm:spPr/>
    </dgm:pt>
    <dgm:pt modelId="{42B1B6AA-4287-4313-8A78-F52A83FFCFA1}" type="pres">
      <dgm:prSet presAssocID="{665EBF86-9EAC-469E-B648-D8A8DF9FBB5C}" presName="negativeSpace" presStyleCnt="0"/>
      <dgm:spPr/>
    </dgm:pt>
    <dgm:pt modelId="{F38430C3-3B7D-498A-B323-8CBA8E268B74}" type="pres">
      <dgm:prSet presAssocID="{665EBF86-9EAC-469E-B648-D8A8DF9FBB5C}" presName="childText" presStyleLbl="conFgAcc1" presStyleIdx="3" presStyleCnt="4">
        <dgm:presLayoutVars>
          <dgm:bulletEnabled val="1"/>
        </dgm:presLayoutVars>
      </dgm:prSet>
      <dgm:spPr/>
    </dgm:pt>
  </dgm:ptLst>
  <dgm:cxnLst>
    <dgm:cxn modelId="{C8FCCC10-3BC7-4A4B-A248-567041D07B23}" type="presOf" srcId="{1FD01B83-B5E2-4BF8-9785-07982848CAF0}" destId="{BB016CFC-1D0F-41CF-A840-B15119D90C66}" srcOrd="0" destOrd="0" presId="urn:microsoft.com/office/officeart/2005/8/layout/list1"/>
    <dgm:cxn modelId="{A56ABF1B-5EFF-4BC1-8E3A-0F1B06122D66}" srcId="{1FD01B83-B5E2-4BF8-9785-07982848CAF0}" destId="{1348F9DF-B6B4-453A-87D9-E50FF5A5F08F}" srcOrd="0" destOrd="0" parTransId="{56733636-AA32-45FE-9FB8-63F0C506A472}" sibTransId="{7E02F07C-1619-4E3F-8ACA-6F94433A7FCF}"/>
    <dgm:cxn modelId="{C2A0E423-AE3E-44FE-A8AB-A457B41EB816}" type="presOf" srcId="{B05FB7BB-1D05-471D-BF5B-DDA02B7BC669}" destId="{1D8B9574-5C19-492D-9BDF-957672B94EA8}" srcOrd="1" destOrd="0" presId="urn:microsoft.com/office/officeart/2005/8/layout/list1"/>
    <dgm:cxn modelId="{9D6A5932-0C0E-4C1D-9ADA-9E3B60E7E8DD}" srcId="{665EBF86-9EAC-469E-B648-D8A8DF9FBB5C}" destId="{D85B8591-410F-4D48-8B9E-09B72B7B28A4}" srcOrd="0" destOrd="0" parTransId="{304FC240-462E-49ED-9155-F06170752169}" sibTransId="{1911D357-7C96-4452-9C5A-2B43EF3D40C7}"/>
    <dgm:cxn modelId="{1687F634-B723-4B63-BE4F-6415A981A7E3}" srcId="{1FD01B83-B5E2-4BF8-9785-07982848CAF0}" destId="{B05FB7BB-1D05-471D-BF5B-DDA02B7BC669}" srcOrd="2" destOrd="0" parTransId="{340E24E9-A75E-47C4-95DB-273F27EBD953}" sibTransId="{6123094A-0C97-4AE6-9610-141BF43FEBBF}"/>
    <dgm:cxn modelId="{C7647835-8813-4B73-9F87-4515522B161C}" type="presOf" srcId="{665EBF86-9EAC-469E-B648-D8A8DF9FBB5C}" destId="{D1F66D68-0C8A-4C4A-B3AE-24F295D2430A}" srcOrd="0" destOrd="0" presId="urn:microsoft.com/office/officeart/2005/8/layout/list1"/>
    <dgm:cxn modelId="{8BBF9D3D-C6DC-4378-B6DF-E961DB4896BB}" type="presOf" srcId="{1348F9DF-B6B4-453A-87D9-E50FF5A5F08F}" destId="{0BE5C04C-7D12-478F-8947-E6EE1C1AEBEB}" srcOrd="0" destOrd="0" presId="urn:microsoft.com/office/officeart/2005/8/layout/list1"/>
    <dgm:cxn modelId="{547B4C3F-EE25-42BA-9219-79A942F5B2AA}" type="presOf" srcId="{0D9A0525-DEE0-4218-9AFF-5F8EE62CAD52}" destId="{45C243BB-F63D-4B3A-8F91-0607AFD53131}" srcOrd="0" destOrd="1" presId="urn:microsoft.com/office/officeart/2005/8/layout/list1"/>
    <dgm:cxn modelId="{7AD22B5C-8D28-485E-9D1D-7DA5F16DAD6F}" type="presOf" srcId="{74474C62-75E7-45EB-8C56-50F9A03E1EE2}" destId="{8E6AFA95-14DC-46C0-8489-7BF6CF0DEFE8}" srcOrd="0" destOrd="0" presId="urn:microsoft.com/office/officeart/2005/8/layout/list1"/>
    <dgm:cxn modelId="{6D6F9043-B4F9-486F-9F32-4AA9AFA1DE2F}" type="presOf" srcId="{B05FB7BB-1D05-471D-BF5B-DDA02B7BC669}" destId="{F0D0EB0B-8F8D-4984-A39C-FF21D55244F2}" srcOrd="0" destOrd="0" presId="urn:microsoft.com/office/officeart/2005/8/layout/list1"/>
    <dgm:cxn modelId="{E5C75B65-4AB8-4A29-BBE7-158DE7EB5EFE}" type="presOf" srcId="{728EC4AA-9B82-49C4-A7AB-A74C38E8117E}" destId="{F38430C3-3B7D-498A-B323-8CBA8E268B74}" srcOrd="0" destOrd="1" presId="urn:microsoft.com/office/officeart/2005/8/layout/list1"/>
    <dgm:cxn modelId="{4A446B6C-D1FB-4B24-9317-23F296FD234B}" type="presOf" srcId="{1348F9DF-B6B4-453A-87D9-E50FF5A5F08F}" destId="{BFEF5750-1BF7-4188-A840-DE0B9A163D5A}" srcOrd="1" destOrd="0" presId="urn:microsoft.com/office/officeart/2005/8/layout/list1"/>
    <dgm:cxn modelId="{FA11FE6C-B187-4DB7-9EF8-A043F0F4076C}" srcId="{1348F9DF-B6B4-453A-87D9-E50FF5A5F08F}" destId="{8D20260D-1A23-4B49-AE0B-C347C6478454}" srcOrd="0" destOrd="0" parTransId="{A10A849F-1CA5-41A9-9B3F-C4126BF86FC4}" sibTransId="{3EBBC53C-66BC-4CAC-BD3D-BDAC85D97CF7}"/>
    <dgm:cxn modelId="{AB9D0B6D-75E3-4FA0-B7F2-AAE75ECED696}" type="presOf" srcId="{098B7154-7D2F-4AAC-BB45-4B98762374F4}" destId="{45C243BB-F63D-4B3A-8F91-0607AFD53131}" srcOrd="0" destOrd="0" presId="urn:microsoft.com/office/officeart/2005/8/layout/list1"/>
    <dgm:cxn modelId="{19CC7F6E-40A7-4F1A-A22B-5FBB35BA5F64}" srcId="{1FD01B83-B5E2-4BF8-9785-07982848CAF0}" destId="{665EBF86-9EAC-469E-B648-D8A8DF9FBB5C}" srcOrd="3" destOrd="0" parTransId="{BFFFA593-DFAC-4154-A344-CDF2C50CC0E2}" sibTransId="{02046F6D-4B6E-4A10-93DC-12CCCDDD00D4}"/>
    <dgm:cxn modelId="{7FCA8C70-9735-479C-963A-4CFFB5C1D53F}" srcId="{1FD01B83-B5E2-4BF8-9785-07982848CAF0}" destId="{FB89A902-90F4-4F68-933C-6EBE1B7F502A}" srcOrd="1" destOrd="0" parTransId="{B26A0973-D054-4221-99C0-60C6F3AF4B59}" sibTransId="{1726090D-741A-439A-8C1C-A0552775045C}"/>
    <dgm:cxn modelId="{797D798D-0CE3-442A-8167-7E60D050EB4A}" type="presOf" srcId="{665EBF86-9EAC-469E-B648-D8A8DF9FBB5C}" destId="{20453223-EE6C-4506-B325-7F3C441CF94F}" srcOrd="1" destOrd="0" presId="urn:microsoft.com/office/officeart/2005/8/layout/list1"/>
    <dgm:cxn modelId="{C0C9E690-6B56-4067-B9A1-404B39B5801C}" srcId="{665EBF86-9EAC-469E-B648-D8A8DF9FBB5C}" destId="{728EC4AA-9B82-49C4-A7AB-A74C38E8117E}" srcOrd="1" destOrd="0" parTransId="{63143FF3-50DD-484F-858D-07386208D16C}" sibTransId="{4BF7871F-1F11-401B-97B2-D634C5EBA8A6}"/>
    <dgm:cxn modelId="{2E8FEE94-805C-4C51-91F4-7F94EEA2105F}" srcId="{B05FB7BB-1D05-471D-BF5B-DDA02B7BC669}" destId="{74474C62-75E7-45EB-8C56-50F9A03E1EE2}" srcOrd="0" destOrd="0" parTransId="{35046091-E0CC-4EC7-8402-9054751BE62C}" sibTransId="{D93042DF-CDA7-42FC-A3F8-8149072C65DD}"/>
    <dgm:cxn modelId="{9129A2B5-0559-4E52-BE24-B377EE5AA34C}" type="presOf" srcId="{FB89A902-90F4-4F68-933C-6EBE1B7F502A}" destId="{9073CF7E-D799-45A6-A72E-7D7DB5CB7572}" srcOrd="0" destOrd="0" presId="urn:microsoft.com/office/officeart/2005/8/layout/list1"/>
    <dgm:cxn modelId="{6082B2B6-A6DA-4778-9E43-72E28FE3481A}" type="presOf" srcId="{8D20260D-1A23-4B49-AE0B-C347C6478454}" destId="{4079F360-4A48-47D7-A48F-B97B7217C1AB}" srcOrd="0" destOrd="0" presId="urn:microsoft.com/office/officeart/2005/8/layout/list1"/>
    <dgm:cxn modelId="{492D92D1-B87C-48B7-995E-A28B5C47A871}" srcId="{FB89A902-90F4-4F68-933C-6EBE1B7F502A}" destId="{098B7154-7D2F-4AAC-BB45-4B98762374F4}" srcOrd="0" destOrd="0" parTransId="{00B3FC7E-BCAF-4480-AFD7-131DF94E266A}" sibTransId="{4E568F85-EE7D-4948-9EBE-7A4F9E7A7447}"/>
    <dgm:cxn modelId="{45A838D9-30FF-4FD4-A02F-9F0024B31E9E}" type="presOf" srcId="{FB89A902-90F4-4F68-933C-6EBE1B7F502A}" destId="{EAD059D1-BE39-4BEC-8592-14360FAA6E68}" srcOrd="1" destOrd="0" presId="urn:microsoft.com/office/officeart/2005/8/layout/list1"/>
    <dgm:cxn modelId="{E242DEE8-B4FB-4058-8B32-2BAEFAC3E20C}" srcId="{FB89A902-90F4-4F68-933C-6EBE1B7F502A}" destId="{0D9A0525-DEE0-4218-9AFF-5F8EE62CAD52}" srcOrd="1" destOrd="0" parTransId="{6FFF1B92-2282-4E2E-9997-FBAB663790BE}" sibTransId="{2370EC62-C3EA-4199-A7DD-55EAFFF661D2}"/>
    <dgm:cxn modelId="{EFDBC5F0-67BA-4C4B-A6C4-7C84B06735ED}" type="presOf" srcId="{D85B8591-410F-4D48-8B9E-09B72B7B28A4}" destId="{F38430C3-3B7D-498A-B323-8CBA8E268B74}" srcOrd="0" destOrd="0" presId="urn:microsoft.com/office/officeart/2005/8/layout/list1"/>
    <dgm:cxn modelId="{6885757B-8D39-48D4-83B7-87972DFB343B}" type="presParOf" srcId="{BB016CFC-1D0F-41CF-A840-B15119D90C66}" destId="{EC9FCBA2-E7FE-4E62-A956-26858D24D83F}" srcOrd="0" destOrd="0" presId="urn:microsoft.com/office/officeart/2005/8/layout/list1"/>
    <dgm:cxn modelId="{ADBE3C8C-4E50-4BAB-9C52-857032A04FB6}" type="presParOf" srcId="{EC9FCBA2-E7FE-4E62-A956-26858D24D83F}" destId="{0BE5C04C-7D12-478F-8947-E6EE1C1AEBEB}" srcOrd="0" destOrd="0" presId="urn:microsoft.com/office/officeart/2005/8/layout/list1"/>
    <dgm:cxn modelId="{FD41C89E-C09F-47AA-91EE-9C59A0F09489}" type="presParOf" srcId="{EC9FCBA2-E7FE-4E62-A956-26858D24D83F}" destId="{BFEF5750-1BF7-4188-A840-DE0B9A163D5A}" srcOrd="1" destOrd="0" presId="urn:microsoft.com/office/officeart/2005/8/layout/list1"/>
    <dgm:cxn modelId="{3B4D26D9-4236-4B27-9A28-95774AAA55A2}" type="presParOf" srcId="{BB016CFC-1D0F-41CF-A840-B15119D90C66}" destId="{CB9D7A9B-008A-42E3-8523-1F5021B9E5C4}" srcOrd="1" destOrd="0" presId="urn:microsoft.com/office/officeart/2005/8/layout/list1"/>
    <dgm:cxn modelId="{AA31C9B3-9326-49A1-B3D4-A3927614C9C7}" type="presParOf" srcId="{BB016CFC-1D0F-41CF-A840-B15119D90C66}" destId="{4079F360-4A48-47D7-A48F-B97B7217C1AB}" srcOrd="2" destOrd="0" presId="urn:microsoft.com/office/officeart/2005/8/layout/list1"/>
    <dgm:cxn modelId="{A9535224-3A27-4C3A-849D-920491D214B8}" type="presParOf" srcId="{BB016CFC-1D0F-41CF-A840-B15119D90C66}" destId="{80838582-4E1B-4E0B-875F-F0834E5B01DA}" srcOrd="3" destOrd="0" presId="urn:microsoft.com/office/officeart/2005/8/layout/list1"/>
    <dgm:cxn modelId="{B3747482-F8BD-400B-B779-3FD61939FF02}" type="presParOf" srcId="{BB016CFC-1D0F-41CF-A840-B15119D90C66}" destId="{59918B6A-D7F8-4124-BA0B-E3A6E19461CE}" srcOrd="4" destOrd="0" presId="urn:microsoft.com/office/officeart/2005/8/layout/list1"/>
    <dgm:cxn modelId="{8A2A9753-914C-4581-A9AB-F17CAF81A9DC}" type="presParOf" srcId="{59918B6A-D7F8-4124-BA0B-E3A6E19461CE}" destId="{9073CF7E-D799-45A6-A72E-7D7DB5CB7572}" srcOrd="0" destOrd="0" presId="urn:microsoft.com/office/officeart/2005/8/layout/list1"/>
    <dgm:cxn modelId="{4DCD3E2A-7E39-4C49-89D3-270FBB86717D}" type="presParOf" srcId="{59918B6A-D7F8-4124-BA0B-E3A6E19461CE}" destId="{EAD059D1-BE39-4BEC-8592-14360FAA6E68}" srcOrd="1" destOrd="0" presId="urn:microsoft.com/office/officeart/2005/8/layout/list1"/>
    <dgm:cxn modelId="{0A89951F-2734-4CB8-9DD1-D798043DD163}" type="presParOf" srcId="{BB016CFC-1D0F-41CF-A840-B15119D90C66}" destId="{07E44536-8A27-41D7-B7E8-EEDFE7BF0F07}" srcOrd="5" destOrd="0" presId="urn:microsoft.com/office/officeart/2005/8/layout/list1"/>
    <dgm:cxn modelId="{603AC4B5-9F09-4255-97DB-FE7DBE4D4672}" type="presParOf" srcId="{BB016CFC-1D0F-41CF-A840-B15119D90C66}" destId="{45C243BB-F63D-4B3A-8F91-0607AFD53131}" srcOrd="6" destOrd="0" presId="urn:microsoft.com/office/officeart/2005/8/layout/list1"/>
    <dgm:cxn modelId="{294F9BCF-C95F-4F52-89A4-334D2760CF2F}" type="presParOf" srcId="{BB016CFC-1D0F-41CF-A840-B15119D90C66}" destId="{A8670D16-30C7-46F8-8877-73EB9FF1F854}" srcOrd="7" destOrd="0" presId="urn:microsoft.com/office/officeart/2005/8/layout/list1"/>
    <dgm:cxn modelId="{FEE8887E-FC84-429C-8C50-DDD93930A087}" type="presParOf" srcId="{BB016CFC-1D0F-41CF-A840-B15119D90C66}" destId="{9E59766B-FC04-4A6D-ABEF-C732DD40D66E}" srcOrd="8" destOrd="0" presId="urn:microsoft.com/office/officeart/2005/8/layout/list1"/>
    <dgm:cxn modelId="{5CBF41F9-05E6-4BAB-8390-3012DC02F483}" type="presParOf" srcId="{9E59766B-FC04-4A6D-ABEF-C732DD40D66E}" destId="{F0D0EB0B-8F8D-4984-A39C-FF21D55244F2}" srcOrd="0" destOrd="0" presId="urn:microsoft.com/office/officeart/2005/8/layout/list1"/>
    <dgm:cxn modelId="{A17FB615-4580-4D34-8909-664838575F5F}" type="presParOf" srcId="{9E59766B-FC04-4A6D-ABEF-C732DD40D66E}" destId="{1D8B9574-5C19-492D-9BDF-957672B94EA8}" srcOrd="1" destOrd="0" presId="urn:microsoft.com/office/officeart/2005/8/layout/list1"/>
    <dgm:cxn modelId="{3D22E169-E342-40A7-9607-4D7D9D260E70}" type="presParOf" srcId="{BB016CFC-1D0F-41CF-A840-B15119D90C66}" destId="{2B52B106-7AB1-4EB4-B95C-B921BB800B33}" srcOrd="9" destOrd="0" presId="urn:microsoft.com/office/officeart/2005/8/layout/list1"/>
    <dgm:cxn modelId="{96DB7ECF-D09B-494C-B169-20EC044CFC23}" type="presParOf" srcId="{BB016CFC-1D0F-41CF-A840-B15119D90C66}" destId="{8E6AFA95-14DC-46C0-8489-7BF6CF0DEFE8}" srcOrd="10" destOrd="0" presId="urn:microsoft.com/office/officeart/2005/8/layout/list1"/>
    <dgm:cxn modelId="{E5E07AAE-5047-4567-A1B2-B074E3C40B3D}" type="presParOf" srcId="{BB016CFC-1D0F-41CF-A840-B15119D90C66}" destId="{4E18C967-BEB2-435F-872E-371B224E6465}" srcOrd="11" destOrd="0" presId="urn:microsoft.com/office/officeart/2005/8/layout/list1"/>
    <dgm:cxn modelId="{F034F23A-F308-4EBA-AA66-823F777E6023}" type="presParOf" srcId="{BB016CFC-1D0F-41CF-A840-B15119D90C66}" destId="{C37E1E43-A1DD-4718-9BD8-01ADCFB271DB}" srcOrd="12" destOrd="0" presId="urn:microsoft.com/office/officeart/2005/8/layout/list1"/>
    <dgm:cxn modelId="{936A933A-7479-4B1A-ABD6-885E33462436}" type="presParOf" srcId="{C37E1E43-A1DD-4718-9BD8-01ADCFB271DB}" destId="{D1F66D68-0C8A-4C4A-B3AE-24F295D2430A}" srcOrd="0" destOrd="0" presId="urn:microsoft.com/office/officeart/2005/8/layout/list1"/>
    <dgm:cxn modelId="{05C4F954-2AD6-4659-87BF-532664C0B7B9}" type="presParOf" srcId="{C37E1E43-A1DD-4718-9BD8-01ADCFB271DB}" destId="{20453223-EE6C-4506-B325-7F3C441CF94F}" srcOrd="1" destOrd="0" presId="urn:microsoft.com/office/officeart/2005/8/layout/list1"/>
    <dgm:cxn modelId="{B7358B97-3746-468B-8891-ACA060EB1265}" type="presParOf" srcId="{BB016CFC-1D0F-41CF-A840-B15119D90C66}" destId="{42B1B6AA-4287-4313-8A78-F52A83FFCFA1}" srcOrd="13" destOrd="0" presId="urn:microsoft.com/office/officeart/2005/8/layout/list1"/>
    <dgm:cxn modelId="{4BA5B672-3BD5-47A3-8E20-19CE36A6FAFB}" type="presParOf" srcId="{BB016CFC-1D0F-41CF-A840-B15119D90C66}" destId="{F38430C3-3B7D-498A-B323-8CBA8E268B74}" srcOrd="14"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F7EE0C-F57B-4596-8CB8-D472BEF514C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D83F13B8-ACAB-4860-AD89-ED7FC6BF09E9}">
      <dgm:prSet phldrT="[Text]" custT="1"/>
      <dgm:spPr/>
      <dgm:t>
        <a:bodyPr/>
        <a:lstStyle/>
        <a:p>
          <a:r>
            <a:rPr lang="en-GB" sz="1200" b="1"/>
            <a:t>Employment and Occupational Changes</a:t>
          </a:r>
        </a:p>
        <a:p>
          <a:r>
            <a:rPr lang="en-GB" sz="1200"/>
            <a:t>Manual jobs have declined in employment share and have been replaced with technology, such as robotics and artificial intelligence. From 1981 to 2008 routine manual jobs declined by 50.4%. In addition, the prevalence of office jobs has increased, where it has been found that workers can spend three-quarters of the workday in sedentary behaviour (Ryan et al., 2011)</a:t>
          </a:r>
        </a:p>
      </dgm:t>
    </dgm:pt>
    <dgm:pt modelId="{B812C9A3-E179-42DD-BF89-07424DFD6A81}" type="parTrans" cxnId="{A3230063-7EB5-498E-A192-1DE17551DFCB}">
      <dgm:prSet/>
      <dgm:spPr/>
      <dgm:t>
        <a:bodyPr/>
        <a:lstStyle/>
        <a:p>
          <a:endParaRPr lang="en-GB"/>
        </a:p>
      </dgm:t>
    </dgm:pt>
    <dgm:pt modelId="{B9D5CD43-E5D9-49BE-B946-296F492D21FF}" type="sibTrans" cxnId="{A3230063-7EB5-498E-A192-1DE17551DFCB}">
      <dgm:prSet/>
      <dgm:spPr/>
      <dgm:t>
        <a:bodyPr/>
        <a:lstStyle/>
        <a:p>
          <a:endParaRPr lang="en-GB"/>
        </a:p>
      </dgm:t>
    </dgm:pt>
    <dgm:pt modelId="{225FE2B8-6662-48AA-9FF2-47E8A40DDED3}">
      <dgm:prSet phldrT="[Text]" custT="1"/>
      <dgm:spPr/>
      <dgm:t>
        <a:bodyPr/>
        <a:lstStyle/>
        <a:p>
          <a:r>
            <a:rPr lang="en-GB" sz="1200" b="1"/>
            <a:t>Changes in Household Activities</a:t>
          </a:r>
        </a:p>
        <a:p>
          <a:r>
            <a:rPr lang="en-GB" sz="1200"/>
            <a:t>Technology now dominates in the home and with labour-saving technology (for example, vacuum cleaners, washing machines etc.), less time and energy is devoted to housework and other moderate-level activities in the home.</a:t>
          </a:r>
        </a:p>
      </dgm:t>
    </dgm:pt>
    <dgm:pt modelId="{09A92AA8-5D2A-4D35-9191-26F100A1A12A}" type="parTrans" cxnId="{061E2E5E-880E-4260-80D6-76BFF7B28F25}">
      <dgm:prSet/>
      <dgm:spPr/>
      <dgm:t>
        <a:bodyPr/>
        <a:lstStyle/>
        <a:p>
          <a:endParaRPr lang="en-GB"/>
        </a:p>
      </dgm:t>
    </dgm:pt>
    <dgm:pt modelId="{58C32C84-BAB3-42B6-AD2F-9155F5531AD5}" type="sibTrans" cxnId="{061E2E5E-880E-4260-80D6-76BFF7B28F25}">
      <dgm:prSet/>
      <dgm:spPr/>
      <dgm:t>
        <a:bodyPr/>
        <a:lstStyle/>
        <a:p>
          <a:endParaRPr lang="en-GB"/>
        </a:p>
      </dgm:t>
    </dgm:pt>
    <dgm:pt modelId="{FBBAA7B0-3586-41F7-BCFD-B79B99F5093B}">
      <dgm:prSet phldrT="[Text]" custT="1"/>
      <dgm:spPr/>
      <dgm:t>
        <a:bodyPr/>
        <a:lstStyle/>
        <a:p>
          <a:r>
            <a:rPr lang="en-GB" sz="1200" b="1"/>
            <a:t>Changes in Travel Behaviour</a:t>
          </a:r>
        </a:p>
        <a:p>
          <a:r>
            <a:rPr lang="en-GB" sz="1200"/>
            <a:t>Increasing car use is a major factor to lower levels of physical activity in the UK (PHE, 2016). Broadly, since 1950, UK transport has become car-centred, with statistics showing majority of travel is undertaken by car (around 92% of distance travelled in the UK in 2015; Foresight, Government Office for Science, 2019). Additionally, cycling has declined substantially over the years from 13% of distance travelled in 1952 to less than 1% in 2015 (Foresight, Government Office for Science, 2019).</a:t>
          </a:r>
        </a:p>
      </dgm:t>
    </dgm:pt>
    <dgm:pt modelId="{5EAF93D5-1D67-4F9C-9A98-0E6816A50C4F}" type="parTrans" cxnId="{F5C133F3-DC41-474E-A260-5A65F1923371}">
      <dgm:prSet/>
      <dgm:spPr/>
      <dgm:t>
        <a:bodyPr/>
        <a:lstStyle/>
        <a:p>
          <a:endParaRPr lang="en-GB"/>
        </a:p>
      </dgm:t>
    </dgm:pt>
    <dgm:pt modelId="{3DE095C3-4357-4CD1-B64E-5AA77A84AAEA}" type="sibTrans" cxnId="{F5C133F3-DC41-474E-A260-5A65F1923371}">
      <dgm:prSet/>
      <dgm:spPr/>
      <dgm:t>
        <a:bodyPr/>
        <a:lstStyle/>
        <a:p>
          <a:endParaRPr lang="en-GB"/>
        </a:p>
      </dgm:t>
    </dgm:pt>
    <dgm:pt modelId="{1E093DA3-BDB2-4B16-9845-AE9C50D4F4F0}" type="pres">
      <dgm:prSet presAssocID="{FEF7EE0C-F57B-4596-8CB8-D472BEF514CA}" presName="Name0" presStyleCnt="0">
        <dgm:presLayoutVars>
          <dgm:chMax val="7"/>
          <dgm:chPref val="7"/>
          <dgm:dir/>
        </dgm:presLayoutVars>
      </dgm:prSet>
      <dgm:spPr/>
    </dgm:pt>
    <dgm:pt modelId="{2F937B25-0002-44E1-9E99-2735D66B88CC}" type="pres">
      <dgm:prSet presAssocID="{FEF7EE0C-F57B-4596-8CB8-D472BEF514CA}" presName="Name1" presStyleCnt="0"/>
      <dgm:spPr/>
    </dgm:pt>
    <dgm:pt modelId="{A6AECC39-91B9-4830-BB4C-FA18F777A7A3}" type="pres">
      <dgm:prSet presAssocID="{FEF7EE0C-F57B-4596-8CB8-D472BEF514CA}" presName="cycle" presStyleCnt="0"/>
      <dgm:spPr/>
    </dgm:pt>
    <dgm:pt modelId="{737735C7-0E98-48BA-A8B4-1149E5136362}" type="pres">
      <dgm:prSet presAssocID="{FEF7EE0C-F57B-4596-8CB8-D472BEF514CA}" presName="srcNode" presStyleLbl="node1" presStyleIdx="0" presStyleCnt="3"/>
      <dgm:spPr/>
    </dgm:pt>
    <dgm:pt modelId="{377F1CCC-A416-43BB-89A4-2B83D85A9204}" type="pres">
      <dgm:prSet presAssocID="{FEF7EE0C-F57B-4596-8CB8-D472BEF514CA}" presName="conn" presStyleLbl="parChTrans1D2" presStyleIdx="0" presStyleCnt="1"/>
      <dgm:spPr/>
    </dgm:pt>
    <dgm:pt modelId="{E418BA4A-0C33-413A-AB9A-2078174D250D}" type="pres">
      <dgm:prSet presAssocID="{FEF7EE0C-F57B-4596-8CB8-D472BEF514CA}" presName="extraNode" presStyleLbl="node1" presStyleIdx="0" presStyleCnt="3"/>
      <dgm:spPr/>
    </dgm:pt>
    <dgm:pt modelId="{F933E064-912B-44CF-99FA-78E957DD02D3}" type="pres">
      <dgm:prSet presAssocID="{FEF7EE0C-F57B-4596-8CB8-D472BEF514CA}" presName="dstNode" presStyleLbl="node1" presStyleIdx="0" presStyleCnt="3"/>
      <dgm:spPr/>
    </dgm:pt>
    <dgm:pt modelId="{10B96444-ADCE-4176-AC2A-ABE3C00A88A7}" type="pres">
      <dgm:prSet presAssocID="{D83F13B8-ACAB-4860-AD89-ED7FC6BF09E9}" presName="text_1" presStyleLbl="node1" presStyleIdx="0" presStyleCnt="3" custScaleY="123915">
        <dgm:presLayoutVars>
          <dgm:bulletEnabled val="1"/>
        </dgm:presLayoutVars>
      </dgm:prSet>
      <dgm:spPr/>
    </dgm:pt>
    <dgm:pt modelId="{3295A661-6117-477D-8958-4B38E8D992F0}" type="pres">
      <dgm:prSet presAssocID="{D83F13B8-ACAB-4860-AD89-ED7FC6BF09E9}" presName="accent_1" presStyleCnt="0"/>
      <dgm:spPr/>
    </dgm:pt>
    <dgm:pt modelId="{4845849F-CCDD-4699-9C45-0AE6CC960A8E}" type="pres">
      <dgm:prSet presAssocID="{D83F13B8-ACAB-4860-AD89-ED7FC6BF09E9}" presName="accentRepeatNode" presStyleLbl="solidFgAcc1" presStyleIdx="0" presStyleCnt="3"/>
      <dgm:spPr/>
    </dgm:pt>
    <dgm:pt modelId="{A58BBC6C-B25B-448F-A26E-CA1CBF48B2B6}" type="pres">
      <dgm:prSet presAssocID="{225FE2B8-6662-48AA-9FF2-47E8A40DDED3}" presName="text_2" presStyleLbl="node1" presStyleIdx="1" presStyleCnt="3">
        <dgm:presLayoutVars>
          <dgm:bulletEnabled val="1"/>
        </dgm:presLayoutVars>
      </dgm:prSet>
      <dgm:spPr/>
    </dgm:pt>
    <dgm:pt modelId="{B6363C1B-526A-4E9C-A865-46FE7F5D2909}" type="pres">
      <dgm:prSet presAssocID="{225FE2B8-6662-48AA-9FF2-47E8A40DDED3}" presName="accent_2" presStyleCnt="0"/>
      <dgm:spPr/>
    </dgm:pt>
    <dgm:pt modelId="{550506B2-CA63-49BE-950D-8F137D9832C6}" type="pres">
      <dgm:prSet presAssocID="{225FE2B8-6662-48AA-9FF2-47E8A40DDED3}" presName="accentRepeatNode" presStyleLbl="solidFgAcc1" presStyleIdx="1" presStyleCnt="3"/>
      <dgm:spPr/>
    </dgm:pt>
    <dgm:pt modelId="{8D24CDF0-1C85-496B-8EB7-740198C452B0}" type="pres">
      <dgm:prSet presAssocID="{FBBAA7B0-3586-41F7-BCFD-B79B99F5093B}" presName="text_3" presStyleLbl="node1" presStyleIdx="2" presStyleCnt="3" custScaleY="132862">
        <dgm:presLayoutVars>
          <dgm:bulletEnabled val="1"/>
        </dgm:presLayoutVars>
      </dgm:prSet>
      <dgm:spPr/>
    </dgm:pt>
    <dgm:pt modelId="{81256E91-24F4-47C8-90BA-65FA600CAB4B}" type="pres">
      <dgm:prSet presAssocID="{FBBAA7B0-3586-41F7-BCFD-B79B99F5093B}" presName="accent_3" presStyleCnt="0"/>
      <dgm:spPr/>
    </dgm:pt>
    <dgm:pt modelId="{6DFF05BC-223D-439A-93C1-1729FB67D948}" type="pres">
      <dgm:prSet presAssocID="{FBBAA7B0-3586-41F7-BCFD-B79B99F5093B}" presName="accentRepeatNode" presStyleLbl="solidFgAcc1" presStyleIdx="2" presStyleCnt="3"/>
      <dgm:spPr/>
    </dgm:pt>
  </dgm:ptLst>
  <dgm:cxnLst>
    <dgm:cxn modelId="{7AD8FC1C-12DC-4212-AFCC-41020F981A15}" type="presOf" srcId="{225FE2B8-6662-48AA-9FF2-47E8A40DDED3}" destId="{A58BBC6C-B25B-448F-A26E-CA1CBF48B2B6}" srcOrd="0" destOrd="0" presId="urn:microsoft.com/office/officeart/2008/layout/VerticalCurvedList"/>
    <dgm:cxn modelId="{B2C53322-B2FA-4B9B-861B-7FA7317FFCA3}" type="presOf" srcId="{FBBAA7B0-3586-41F7-BCFD-B79B99F5093B}" destId="{8D24CDF0-1C85-496B-8EB7-740198C452B0}" srcOrd="0" destOrd="0" presId="urn:microsoft.com/office/officeart/2008/layout/VerticalCurvedList"/>
    <dgm:cxn modelId="{061E2E5E-880E-4260-80D6-76BFF7B28F25}" srcId="{FEF7EE0C-F57B-4596-8CB8-D472BEF514CA}" destId="{225FE2B8-6662-48AA-9FF2-47E8A40DDED3}" srcOrd="1" destOrd="0" parTransId="{09A92AA8-5D2A-4D35-9191-26F100A1A12A}" sibTransId="{58C32C84-BAB3-42B6-AD2F-9155F5531AD5}"/>
    <dgm:cxn modelId="{A3230063-7EB5-498E-A192-1DE17551DFCB}" srcId="{FEF7EE0C-F57B-4596-8CB8-D472BEF514CA}" destId="{D83F13B8-ACAB-4860-AD89-ED7FC6BF09E9}" srcOrd="0" destOrd="0" parTransId="{B812C9A3-E179-42DD-BF89-07424DFD6A81}" sibTransId="{B9D5CD43-E5D9-49BE-B946-296F492D21FF}"/>
    <dgm:cxn modelId="{6A8E5270-8B3D-4D84-A4E1-682C5A076700}" type="presOf" srcId="{FEF7EE0C-F57B-4596-8CB8-D472BEF514CA}" destId="{1E093DA3-BDB2-4B16-9845-AE9C50D4F4F0}" srcOrd="0" destOrd="0" presId="urn:microsoft.com/office/officeart/2008/layout/VerticalCurvedList"/>
    <dgm:cxn modelId="{D361337A-1D31-4210-AF05-2D18BBE1C20D}" type="presOf" srcId="{B9D5CD43-E5D9-49BE-B946-296F492D21FF}" destId="{377F1CCC-A416-43BB-89A4-2B83D85A9204}" srcOrd="0" destOrd="0" presId="urn:microsoft.com/office/officeart/2008/layout/VerticalCurvedList"/>
    <dgm:cxn modelId="{F5C133F3-DC41-474E-A260-5A65F1923371}" srcId="{FEF7EE0C-F57B-4596-8CB8-D472BEF514CA}" destId="{FBBAA7B0-3586-41F7-BCFD-B79B99F5093B}" srcOrd="2" destOrd="0" parTransId="{5EAF93D5-1D67-4F9C-9A98-0E6816A50C4F}" sibTransId="{3DE095C3-4357-4CD1-B64E-5AA77A84AAEA}"/>
    <dgm:cxn modelId="{6B9515FE-EDC7-49F9-8820-8BCAABA5BAF1}" type="presOf" srcId="{D83F13B8-ACAB-4860-AD89-ED7FC6BF09E9}" destId="{10B96444-ADCE-4176-AC2A-ABE3C00A88A7}" srcOrd="0" destOrd="0" presId="urn:microsoft.com/office/officeart/2008/layout/VerticalCurvedList"/>
    <dgm:cxn modelId="{E1207A78-D840-4442-83DA-4182C3094DC6}" type="presParOf" srcId="{1E093DA3-BDB2-4B16-9845-AE9C50D4F4F0}" destId="{2F937B25-0002-44E1-9E99-2735D66B88CC}" srcOrd="0" destOrd="0" presId="urn:microsoft.com/office/officeart/2008/layout/VerticalCurvedList"/>
    <dgm:cxn modelId="{E5B55565-1BD3-44D9-A6A4-DD384C16BCEE}" type="presParOf" srcId="{2F937B25-0002-44E1-9E99-2735D66B88CC}" destId="{A6AECC39-91B9-4830-BB4C-FA18F777A7A3}" srcOrd="0" destOrd="0" presId="urn:microsoft.com/office/officeart/2008/layout/VerticalCurvedList"/>
    <dgm:cxn modelId="{CC407D88-8350-40EC-8185-82B59DB960AA}" type="presParOf" srcId="{A6AECC39-91B9-4830-BB4C-FA18F777A7A3}" destId="{737735C7-0E98-48BA-A8B4-1149E5136362}" srcOrd="0" destOrd="0" presId="urn:microsoft.com/office/officeart/2008/layout/VerticalCurvedList"/>
    <dgm:cxn modelId="{7753C04C-5F1C-4DFF-A341-A351A2E7A644}" type="presParOf" srcId="{A6AECC39-91B9-4830-BB4C-FA18F777A7A3}" destId="{377F1CCC-A416-43BB-89A4-2B83D85A9204}" srcOrd="1" destOrd="0" presId="urn:microsoft.com/office/officeart/2008/layout/VerticalCurvedList"/>
    <dgm:cxn modelId="{B7E58E48-A068-4CD4-9F89-F6A6AED0BA01}" type="presParOf" srcId="{A6AECC39-91B9-4830-BB4C-FA18F777A7A3}" destId="{E418BA4A-0C33-413A-AB9A-2078174D250D}" srcOrd="2" destOrd="0" presId="urn:microsoft.com/office/officeart/2008/layout/VerticalCurvedList"/>
    <dgm:cxn modelId="{D86A807A-97CE-499A-BA22-B465D205A617}" type="presParOf" srcId="{A6AECC39-91B9-4830-BB4C-FA18F777A7A3}" destId="{F933E064-912B-44CF-99FA-78E957DD02D3}" srcOrd="3" destOrd="0" presId="urn:microsoft.com/office/officeart/2008/layout/VerticalCurvedList"/>
    <dgm:cxn modelId="{F5E15B05-3F95-48E1-A888-2DC7FB10016E}" type="presParOf" srcId="{2F937B25-0002-44E1-9E99-2735D66B88CC}" destId="{10B96444-ADCE-4176-AC2A-ABE3C00A88A7}" srcOrd="1" destOrd="0" presId="urn:microsoft.com/office/officeart/2008/layout/VerticalCurvedList"/>
    <dgm:cxn modelId="{F11ABDD2-75C4-46CB-8E53-6CDCFCA5699B}" type="presParOf" srcId="{2F937B25-0002-44E1-9E99-2735D66B88CC}" destId="{3295A661-6117-477D-8958-4B38E8D992F0}" srcOrd="2" destOrd="0" presId="urn:microsoft.com/office/officeart/2008/layout/VerticalCurvedList"/>
    <dgm:cxn modelId="{2E7261FA-5883-4BF4-A511-E22FD1D37963}" type="presParOf" srcId="{3295A661-6117-477D-8958-4B38E8D992F0}" destId="{4845849F-CCDD-4699-9C45-0AE6CC960A8E}" srcOrd="0" destOrd="0" presId="urn:microsoft.com/office/officeart/2008/layout/VerticalCurvedList"/>
    <dgm:cxn modelId="{AB21498E-4A20-4213-9903-00A349B0BF99}" type="presParOf" srcId="{2F937B25-0002-44E1-9E99-2735D66B88CC}" destId="{A58BBC6C-B25B-448F-A26E-CA1CBF48B2B6}" srcOrd="3" destOrd="0" presId="urn:microsoft.com/office/officeart/2008/layout/VerticalCurvedList"/>
    <dgm:cxn modelId="{D22D9C42-10F7-410B-B899-63DB8B7744F0}" type="presParOf" srcId="{2F937B25-0002-44E1-9E99-2735D66B88CC}" destId="{B6363C1B-526A-4E9C-A865-46FE7F5D2909}" srcOrd="4" destOrd="0" presId="urn:microsoft.com/office/officeart/2008/layout/VerticalCurvedList"/>
    <dgm:cxn modelId="{701F50E5-E952-4BBA-8B43-B32C14B174CF}" type="presParOf" srcId="{B6363C1B-526A-4E9C-A865-46FE7F5D2909}" destId="{550506B2-CA63-49BE-950D-8F137D9832C6}" srcOrd="0" destOrd="0" presId="urn:microsoft.com/office/officeart/2008/layout/VerticalCurvedList"/>
    <dgm:cxn modelId="{6B42B177-24D1-407E-B96F-E57A9A25E0AA}" type="presParOf" srcId="{2F937B25-0002-44E1-9E99-2735D66B88CC}" destId="{8D24CDF0-1C85-496B-8EB7-740198C452B0}" srcOrd="5" destOrd="0" presId="urn:microsoft.com/office/officeart/2008/layout/VerticalCurvedList"/>
    <dgm:cxn modelId="{70A28727-6B39-4554-80F8-C04C0BC02DD6}" type="presParOf" srcId="{2F937B25-0002-44E1-9E99-2735D66B88CC}" destId="{81256E91-24F4-47C8-90BA-65FA600CAB4B}" srcOrd="6" destOrd="0" presId="urn:microsoft.com/office/officeart/2008/layout/VerticalCurvedList"/>
    <dgm:cxn modelId="{CFF9FAE9-3CA9-4A92-A5AC-1A876A30E789}" type="presParOf" srcId="{81256E91-24F4-47C8-90BA-65FA600CAB4B}" destId="{6DFF05BC-223D-439A-93C1-1729FB67D94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CC8F984-69BA-476E-876A-CB6C08834ECF}"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GB"/>
        </a:p>
      </dgm:t>
    </dgm:pt>
    <dgm:pt modelId="{4185085C-C45C-49DC-8BA1-18A2E42F2073}">
      <dgm:prSet phldrT="[Text]" custT="1"/>
      <dgm:spPr/>
      <dgm:t>
        <a:bodyPr/>
        <a:lstStyle/>
        <a:p>
          <a:r>
            <a:rPr lang="en-GB" sz="1600" b="1" i="0">
              <a:cs typeface="Arial"/>
            </a:rPr>
            <a:t>2019: Moving Matters: Intervention to Physical Activity – NIHR (UK)</a:t>
          </a:r>
          <a:endParaRPr lang="en-GB" sz="1600" i="0"/>
        </a:p>
      </dgm:t>
    </dgm:pt>
    <dgm:pt modelId="{731F0B59-9CF9-4E0F-A90D-0850534745BE}" type="parTrans" cxnId="{27DAA702-2992-4069-83B0-3925AB92963A}">
      <dgm:prSet/>
      <dgm:spPr/>
      <dgm:t>
        <a:bodyPr/>
        <a:lstStyle/>
        <a:p>
          <a:endParaRPr lang="en-GB" i="0"/>
        </a:p>
      </dgm:t>
    </dgm:pt>
    <dgm:pt modelId="{5FBB39AC-63E2-4A3F-9824-B4C36C01B48F}" type="sibTrans" cxnId="{27DAA702-2992-4069-83B0-3925AB92963A}">
      <dgm:prSet/>
      <dgm:spPr/>
      <dgm:t>
        <a:bodyPr/>
        <a:lstStyle/>
        <a:p>
          <a:endParaRPr lang="en-GB"/>
        </a:p>
      </dgm:t>
    </dgm:pt>
    <dgm:pt modelId="{5F34F0F5-580F-4554-8615-80B12CEB7397}">
      <dgm:prSet phldrT="[Text]" custT="1"/>
      <dgm:spPr/>
      <dgm:t>
        <a:bodyPr/>
        <a:lstStyle/>
        <a:p>
          <a:r>
            <a:rPr lang="en-GB" sz="1600" b="1" i="0">
              <a:cs typeface="Arial"/>
            </a:rPr>
            <a:t>2020: 8 investments that work for physical activity –      ISPAH (</a:t>
          </a:r>
          <a:r>
            <a:rPr lang="en-GB" sz="1600" b="1" i="0" err="1">
              <a:cs typeface="Arial"/>
            </a:rPr>
            <a:t>intl</a:t>
          </a:r>
          <a:r>
            <a:rPr lang="en-GB" sz="1600" b="1" i="0">
              <a:cs typeface="Arial"/>
            </a:rPr>
            <a:t>)</a:t>
          </a:r>
          <a:endParaRPr lang="en-GB" sz="1600" i="0"/>
        </a:p>
      </dgm:t>
    </dgm:pt>
    <dgm:pt modelId="{723124C0-7E9F-4213-8179-D25A600EFBC2}" type="parTrans" cxnId="{4688485E-52B4-4427-974A-8A84B61BB627}">
      <dgm:prSet/>
      <dgm:spPr/>
      <dgm:t>
        <a:bodyPr/>
        <a:lstStyle/>
        <a:p>
          <a:endParaRPr lang="en-GB" i="0"/>
        </a:p>
      </dgm:t>
    </dgm:pt>
    <dgm:pt modelId="{4D992031-3919-45BE-930B-7E62F8A1B624}" type="sibTrans" cxnId="{4688485E-52B4-4427-974A-8A84B61BB627}">
      <dgm:prSet/>
      <dgm:spPr/>
      <dgm:t>
        <a:bodyPr/>
        <a:lstStyle/>
        <a:p>
          <a:endParaRPr lang="en-GB"/>
        </a:p>
      </dgm:t>
    </dgm:pt>
    <dgm:pt modelId="{4AE146EA-6F0A-4012-BCF0-1154FD24617F}">
      <dgm:prSet phldrT="[Text]" custT="1"/>
      <dgm:spPr/>
      <dgm:t>
        <a:bodyPr/>
        <a:lstStyle/>
        <a:p>
          <a:pPr algn="ctr"/>
          <a:r>
            <a:rPr lang="en-GB" sz="1600" b="1" i="0">
              <a:effectLst/>
            </a:rPr>
            <a:t>2023: Step Up! Tackling the</a:t>
          </a:r>
          <a:r>
            <a:rPr lang="en-GB" sz="1600" b="1" i="0"/>
            <a:t> </a:t>
          </a:r>
          <a:r>
            <a:rPr lang="en-GB" sz="1600" b="1" i="0">
              <a:effectLst/>
            </a:rPr>
            <a:t>Burden of Insufficient Physical Activity in Europe – OECD </a:t>
          </a:r>
          <a:r>
            <a:rPr lang="en-GB" sz="1600" b="1" i="0"/>
            <a:t>(</a:t>
          </a:r>
          <a:r>
            <a:rPr lang="en-GB" sz="1600" b="1" i="0" err="1"/>
            <a:t>intl</a:t>
          </a:r>
          <a:r>
            <a:rPr lang="en-GB" sz="1600" b="1" i="0"/>
            <a:t>)</a:t>
          </a:r>
          <a:endParaRPr lang="en-GB" sz="1600" i="0"/>
        </a:p>
      </dgm:t>
    </dgm:pt>
    <dgm:pt modelId="{0B81AACB-BB78-4DA2-B9FF-F9AC249DB41F}" type="parTrans" cxnId="{B829020C-0B54-4BDE-A18F-C273453A1EEF}">
      <dgm:prSet/>
      <dgm:spPr/>
      <dgm:t>
        <a:bodyPr/>
        <a:lstStyle/>
        <a:p>
          <a:endParaRPr lang="en-GB" i="0"/>
        </a:p>
      </dgm:t>
    </dgm:pt>
    <dgm:pt modelId="{34899495-7E0C-4850-8964-DBEB25BAAF81}" type="sibTrans" cxnId="{B829020C-0B54-4BDE-A18F-C273453A1EEF}">
      <dgm:prSet/>
      <dgm:spPr/>
      <dgm:t>
        <a:bodyPr/>
        <a:lstStyle/>
        <a:p>
          <a:endParaRPr lang="en-GB"/>
        </a:p>
      </dgm:t>
    </dgm:pt>
    <dgm:pt modelId="{8E78DB43-88AA-4B4F-BCFB-85121C16B555}">
      <dgm:prSet phldrT="[Text]"/>
      <dgm:spPr/>
      <dgm:t>
        <a:bodyPr/>
        <a:lstStyle/>
        <a:p>
          <a:pPr algn="l"/>
          <a:endParaRPr lang="en-GB" sz="1200" i="0"/>
        </a:p>
      </dgm:t>
    </dgm:pt>
    <dgm:pt modelId="{422CF542-725C-4E02-AFB4-916ACF39380A}" type="parTrans" cxnId="{3BDA9774-7988-4A18-9FAD-0C7C0D29CC3B}">
      <dgm:prSet/>
      <dgm:spPr/>
      <dgm:t>
        <a:bodyPr/>
        <a:lstStyle/>
        <a:p>
          <a:endParaRPr lang="en-GB" i="0"/>
        </a:p>
      </dgm:t>
    </dgm:pt>
    <dgm:pt modelId="{61ABFBAD-8E0E-4AD1-8096-7A0A79803AA4}" type="sibTrans" cxnId="{3BDA9774-7988-4A18-9FAD-0C7C0D29CC3B}">
      <dgm:prSet/>
      <dgm:spPr/>
      <dgm:t>
        <a:bodyPr/>
        <a:lstStyle/>
        <a:p>
          <a:endParaRPr lang="en-GB" i="0"/>
        </a:p>
      </dgm:t>
    </dgm:pt>
    <dgm:pt modelId="{445480E6-81A7-4C53-8F8F-18445CD8DCFF}">
      <dgm:prSet phldrT="[Text]" custT="1"/>
      <dgm:spPr/>
      <dgm:t>
        <a:bodyPr/>
        <a:lstStyle/>
        <a:p>
          <a:r>
            <a:rPr lang="en-GB" sz="1600" b="1" i="0">
              <a:cs typeface="Arial"/>
            </a:rPr>
            <a:t>2014: Everybody Active, Every Day – PHE (UK)</a:t>
          </a:r>
          <a:endParaRPr lang="en-GB" sz="1600" i="0"/>
        </a:p>
      </dgm:t>
    </dgm:pt>
    <dgm:pt modelId="{F71845F7-28A7-4CFD-A8CA-8C50735DDB49}" type="parTrans" cxnId="{5D182F8A-EA56-43D8-9A9D-42141625FD2F}">
      <dgm:prSet/>
      <dgm:spPr/>
      <dgm:t>
        <a:bodyPr/>
        <a:lstStyle/>
        <a:p>
          <a:endParaRPr lang="en-GB" i="0"/>
        </a:p>
      </dgm:t>
    </dgm:pt>
    <dgm:pt modelId="{6DC87084-54A8-4670-8761-EB38E1932CC0}" type="sibTrans" cxnId="{5D182F8A-EA56-43D8-9A9D-42141625FD2F}">
      <dgm:prSet/>
      <dgm:spPr/>
      <dgm:t>
        <a:bodyPr/>
        <a:lstStyle/>
        <a:p>
          <a:endParaRPr lang="en-GB" i="0"/>
        </a:p>
      </dgm:t>
    </dgm:pt>
    <dgm:pt modelId="{D782FD26-0549-496D-A5F0-6868566632D9}">
      <dgm:prSet phldrT="[Text]" custT="1"/>
      <dgm:spPr/>
      <dgm:t>
        <a:bodyPr/>
        <a:lstStyle/>
        <a:p>
          <a:r>
            <a:rPr lang="en-GB" sz="1600" b="1" i="0">
              <a:cs typeface="Arial"/>
            </a:rPr>
            <a:t>2018: Global Physical Activity Action Plan – WHO (</a:t>
          </a:r>
          <a:r>
            <a:rPr lang="en-GB" sz="1600" b="1" i="0" err="1">
              <a:cs typeface="Arial"/>
            </a:rPr>
            <a:t>intl</a:t>
          </a:r>
          <a:r>
            <a:rPr lang="en-GB" sz="1600" b="1" i="0">
              <a:cs typeface="Arial"/>
            </a:rPr>
            <a:t>)</a:t>
          </a:r>
          <a:endParaRPr lang="en-GB" sz="1600" i="0"/>
        </a:p>
      </dgm:t>
    </dgm:pt>
    <dgm:pt modelId="{53806BFB-9165-41D5-9F9C-CC52EFA1A39F}" type="parTrans" cxnId="{E7C1EB05-57CB-4BAC-8B4C-A99619758B59}">
      <dgm:prSet/>
      <dgm:spPr/>
      <dgm:t>
        <a:bodyPr/>
        <a:lstStyle/>
        <a:p>
          <a:endParaRPr lang="en-GB" i="0"/>
        </a:p>
      </dgm:t>
    </dgm:pt>
    <dgm:pt modelId="{7394411A-6599-423C-9435-93FF00866EBF}" type="sibTrans" cxnId="{E7C1EB05-57CB-4BAC-8B4C-A99619758B59}">
      <dgm:prSet/>
      <dgm:spPr/>
      <dgm:t>
        <a:bodyPr/>
        <a:lstStyle/>
        <a:p>
          <a:endParaRPr lang="en-GB" i="0"/>
        </a:p>
      </dgm:t>
    </dgm:pt>
    <dgm:pt modelId="{AC848E09-0E96-4387-A3B5-CE8152E73696}">
      <dgm:prSet phldrT="[Text]" custT="1"/>
      <dgm:spPr/>
      <dgm:t>
        <a:bodyPr/>
        <a:lstStyle/>
        <a:p>
          <a:r>
            <a:rPr lang="en-GB" sz="1600" b="1" i="0">
              <a:cs typeface="Arial"/>
            </a:rPr>
            <a:t>2021: Uniting the Movement – Sport England (UK)</a:t>
          </a:r>
          <a:endParaRPr lang="en-GB" sz="1600" i="0"/>
        </a:p>
      </dgm:t>
    </dgm:pt>
    <dgm:pt modelId="{1411F215-0005-446E-8374-90CDEC3D007A}" type="parTrans" cxnId="{F41ABF50-376D-46F1-8A59-30D22664F3B6}">
      <dgm:prSet/>
      <dgm:spPr/>
      <dgm:t>
        <a:bodyPr/>
        <a:lstStyle/>
        <a:p>
          <a:endParaRPr lang="en-GB" i="0"/>
        </a:p>
      </dgm:t>
    </dgm:pt>
    <dgm:pt modelId="{F0229C4B-7791-4BFD-9CBE-31CAED6EFD56}" type="sibTrans" cxnId="{F41ABF50-376D-46F1-8A59-30D22664F3B6}">
      <dgm:prSet/>
      <dgm:spPr/>
      <dgm:t>
        <a:bodyPr/>
        <a:lstStyle/>
        <a:p>
          <a:endParaRPr lang="en-GB" i="0"/>
        </a:p>
      </dgm:t>
    </dgm:pt>
    <dgm:pt modelId="{B6DCC672-59E1-4A56-8BD6-A8C6DC6046F9}" type="pres">
      <dgm:prSet presAssocID="{DCC8F984-69BA-476E-876A-CB6C08834ECF}" presName="Name0" presStyleCnt="0">
        <dgm:presLayoutVars>
          <dgm:dir/>
          <dgm:resizeHandles val="exact"/>
        </dgm:presLayoutVars>
      </dgm:prSet>
      <dgm:spPr/>
    </dgm:pt>
    <dgm:pt modelId="{172A1231-D44D-4E32-B7CF-C45EA44C8CF6}" type="pres">
      <dgm:prSet presAssocID="{DCC8F984-69BA-476E-876A-CB6C08834ECF}" presName="fgShape" presStyleLbl="fgShp" presStyleIdx="0" presStyleCnt="1"/>
      <dgm:spPr>
        <a:prstGeom prst="rightArrow">
          <a:avLst/>
        </a:prstGeom>
      </dgm:spPr>
    </dgm:pt>
    <dgm:pt modelId="{62C5F7D8-E206-4A26-A81D-923FA3DC3B8C}" type="pres">
      <dgm:prSet presAssocID="{DCC8F984-69BA-476E-876A-CB6C08834ECF}" presName="linComp" presStyleCnt="0"/>
      <dgm:spPr/>
    </dgm:pt>
    <dgm:pt modelId="{334C3383-6127-4DDA-9BCE-B2E7A8BEBD1E}" type="pres">
      <dgm:prSet presAssocID="{445480E6-81A7-4C53-8F8F-18445CD8DCFF}" presName="compNode" presStyleCnt="0"/>
      <dgm:spPr/>
    </dgm:pt>
    <dgm:pt modelId="{BB9B0D5D-80A6-4859-BE00-1E65CA1D3363}" type="pres">
      <dgm:prSet presAssocID="{445480E6-81A7-4C53-8F8F-18445CD8DCFF}" presName="bkgdShape" presStyleLbl="node1" presStyleIdx="0" presStyleCnt="6"/>
      <dgm:spPr/>
    </dgm:pt>
    <dgm:pt modelId="{0A135D69-481E-42E0-AB1F-0C76D322994A}" type="pres">
      <dgm:prSet presAssocID="{445480E6-81A7-4C53-8F8F-18445CD8DCFF}" presName="nodeTx" presStyleLbl="node1" presStyleIdx="0" presStyleCnt="6">
        <dgm:presLayoutVars>
          <dgm:bulletEnabled val="1"/>
        </dgm:presLayoutVars>
      </dgm:prSet>
      <dgm:spPr/>
    </dgm:pt>
    <dgm:pt modelId="{75493E62-1794-48F9-B47E-6C5ACB3D948A}" type="pres">
      <dgm:prSet presAssocID="{445480E6-81A7-4C53-8F8F-18445CD8DCFF}" presName="invisiNode" presStyleLbl="node1" presStyleIdx="0" presStyleCnt="6"/>
      <dgm:spPr/>
    </dgm:pt>
    <dgm:pt modelId="{24411C9D-9631-466D-9439-3E610E3FF1B0}" type="pres">
      <dgm:prSet presAssocID="{445480E6-81A7-4C53-8F8F-18445CD8DCFF}" presName="imagNode" presStyleLbl="fgImgPlace1" presStyleIdx="0" presStyleCnt="6"/>
      <dgm:spPr/>
    </dgm:pt>
    <dgm:pt modelId="{94C9F6E2-BAEF-4471-A992-EBFBFBDC5C04}" type="pres">
      <dgm:prSet presAssocID="{6DC87084-54A8-4670-8761-EB38E1932CC0}" presName="sibTrans" presStyleLbl="sibTrans2D1" presStyleIdx="0" presStyleCnt="0"/>
      <dgm:spPr/>
    </dgm:pt>
    <dgm:pt modelId="{DF0F84E4-E8D3-4C73-8564-05455EA7B643}" type="pres">
      <dgm:prSet presAssocID="{D782FD26-0549-496D-A5F0-6868566632D9}" presName="compNode" presStyleCnt="0"/>
      <dgm:spPr/>
    </dgm:pt>
    <dgm:pt modelId="{2A3DD54C-6AFF-4571-999D-F3B6922C28A0}" type="pres">
      <dgm:prSet presAssocID="{D782FD26-0549-496D-A5F0-6868566632D9}" presName="bkgdShape" presStyleLbl="node1" presStyleIdx="1" presStyleCnt="6"/>
      <dgm:spPr/>
    </dgm:pt>
    <dgm:pt modelId="{AC43CF4A-FDF9-40CA-AE7B-0D325928DE14}" type="pres">
      <dgm:prSet presAssocID="{D782FD26-0549-496D-A5F0-6868566632D9}" presName="nodeTx" presStyleLbl="node1" presStyleIdx="1" presStyleCnt="6">
        <dgm:presLayoutVars>
          <dgm:bulletEnabled val="1"/>
        </dgm:presLayoutVars>
      </dgm:prSet>
      <dgm:spPr/>
    </dgm:pt>
    <dgm:pt modelId="{2B2CB9A3-4838-4A38-A4A8-99FA1FF74947}" type="pres">
      <dgm:prSet presAssocID="{D782FD26-0549-496D-A5F0-6868566632D9}" presName="invisiNode" presStyleLbl="node1" presStyleIdx="1" presStyleCnt="6"/>
      <dgm:spPr/>
    </dgm:pt>
    <dgm:pt modelId="{DB4B1FA9-86C7-4A23-948C-1F210E2E8331}" type="pres">
      <dgm:prSet presAssocID="{D782FD26-0549-496D-A5F0-6868566632D9}" presName="imagNode" presStyleLbl="fgImgPlace1" presStyleIdx="1" presStyleCnt="6"/>
      <dgm:spPr/>
    </dgm:pt>
    <dgm:pt modelId="{7D1BFD33-C26F-4514-9D57-6FF479089058}" type="pres">
      <dgm:prSet presAssocID="{7394411A-6599-423C-9435-93FF00866EBF}" presName="sibTrans" presStyleLbl="sibTrans2D1" presStyleIdx="0" presStyleCnt="0"/>
      <dgm:spPr/>
    </dgm:pt>
    <dgm:pt modelId="{5F17EEE2-D8EB-4A9E-BA33-81B546B42DB8}" type="pres">
      <dgm:prSet presAssocID="{4185085C-C45C-49DC-8BA1-18A2E42F2073}" presName="compNode" presStyleCnt="0"/>
      <dgm:spPr/>
    </dgm:pt>
    <dgm:pt modelId="{8EAA6328-4F41-4960-98AA-2F4D20DA1B15}" type="pres">
      <dgm:prSet presAssocID="{4185085C-C45C-49DC-8BA1-18A2E42F2073}" presName="bkgdShape" presStyleLbl="node1" presStyleIdx="2" presStyleCnt="6"/>
      <dgm:spPr/>
    </dgm:pt>
    <dgm:pt modelId="{3BC553A5-3208-48C5-8615-CD476239E8A5}" type="pres">
      <dgm:prSet presAssocID="{4185085C-C45C-49DC-8BA1-18A2E42F2073}" presName="nodeTx" presStyleLbl="node1" presStyleIdx="2" presStyleCnt="6">
        <dgm:presLayoutVars>
          <dgm:bulletEnabled val="1"/>
        </dgm:presLayoutVars>
      </dgm:prSet>
      <dgm:spPr/>
    </dgm:pt>
    <dgm:pt modelId="{10B5AEE9-8A7A-4F92-9771-3C64D5E5E792}" type="pres">
      <dgm:prSet presAssocID="{4185085C-C45C-49DC-8BA1-18A2E42F2073}" presName="invisiNode" presStyleLbl="node1" presStyleIdx="2" presStyleCnt="6"/>
      <dgm:spPr/>
    </dgm:pt>
    <dgm:pt modelId="{EB418F3E-16E0-4CF4-B4AB-6BA824BB2490}" type="pres">
      <dgm:prSet presAssocID="{4185085C-C45C-49DC-8BA1-18A2E42F2073}" presName="imagNode" presStyleLbl="fgImgPlace1" presStyleIdx="2" presStyleCnt="6"/>
      <dgm:spPr/>
    </dgm:pt>
    <dgm:pt modelId="{601CB797-4846-4F70-BA4E-91A233AA7D81}" type="pres">
      <dgm:prSet presAssocID="{5FBB39AC-63E2-4A3F-9824-B4C36C01B48F}" presName="sibTrans" presStyleLbl="sibTrans2D1" presStyleIdx="0" presStyleCnt="0"/>
      <dgm:spPr/>
    </dgm:pt>
    <dgm:pt modelId="{39EE86FB-9ED9-42B7-8C4E-E963E9ABB816}" type="pres">
      <dgm:prSet presAssocID="{5F34F0F5-580F-4554-8615-80B12CEB7397}" presName="compNode" presStyleCnt="0"/>
      <dgm:spPr/>
    </dgm:pt>
    <dgm:pt modelId="{ED95839A-6918-418C-B7C4-3EB57036B3B1}" type="pres">
      <dgm:prSet presAssocID="{5F34F0F5-580F-4554-8615-80B12CEB7397}" presName="bkgdShape" presStyleLbl="node1" presStyleIdx="3" presStyleCnt="6"/>
      <dgm:spPr/>
    </dgm:pt>
    <dgm:pt modelId="{01564F3E-1C64-457F-B1F6-C66511E5DB63}" type="pres">
      <dgm:prSet presAssocID="{5F34F0F5-580F-4554-8615-80B12CEB7397}" presName="nodeTx" presStyleLbl="node1" presStyleIdx="3" presStyleCnt="6">
        <dgm:presLayoutVars>
          <dgm:bulletEnabled val="1"/>
        </dgm:presLayoutVars>
      </dgm:prSet>
      <dgm:spPr/>
    </dgm:pt>
    <dgm:pt modelId="{7E40879C-02B7-4A25-B686-ACB18CA8C3BE}" type="pres">
      <dgm:prSet presAssocID="{5F34F0F5-580F-4554-8615-80B12CEB7397}" presName="invisiNode" presStyleLbl="node1" presStyleIdx="3" presStyleCnt="6"/>
      <dgm:spPr/>
    </dgm:pt>
    <dgm:pt modelId="{21FE4E73-E560-42AD-897F-9EDBC4C513A4}" type="pres">
      <dgm:prSet presAssocID="{5F34F0F5-580F-4554-8615-80B12CEB7397}" presName="imagNode" presStyleLbl="fgImgPlace1" presStyleIdx="3" presStyleCnt="6"/>
      <dgm:spPr/>
    </dgm:pt>
    <dgm:pt modelId="{EC1C0D99-B191-41D9-BC8F-92B0B6BCBF08}" type="pres">
      <dgm:prSet presAssocID="{4D992031-3919-45BE-930B-7E62F8A1B624}" presName="sibTrans" presStyleLbl="sibTrans2D1" presStyleIdx="0" presStyleCnt="0"/>
      <dgm:spPr/>
    </dgm:pt>
    <dgm:pt modelId="{D6C5B87A-50C3-4C2D-BB73-661B19C89058}" type="pres">
      <dgm:prSet presAssocID="{AC848E09-0E96-4387-A3B5-CE8152E73696}" presName="compNode" presStyleCnt="0"/>
      <dgm:spPr/>
    </dgm:pt>
    <dgm:pt modelId="{E7A54179-1608-460E-9519-8862529009B1}" type="pres">
      <dgm:prSet presAssocID="{AC848E09-0E96-4387-A3B5-CE8152E73696}" presName="bkgdShape" presStyleLbl="node1" presStyleIdx="4" presStyleCnt="6"/>
      <dgm:spPr/>
    </dgm:pt>
    <dgm:pt modelId="{645466C7-6C7A-4284-9637-02247899D7D3}" type="pres">
      <dgm:prSet presAssocID="{AC848E09-0E96-4387-A3B5-CE8152E73696}" presName="nodeTx" presStyleLbl="node1" presStyleIdx="4" presStyleCnt="6">
        <dgm:presLayoutVars>
          <dgm:bulletEnabled val="1"/>
        </dgm:presLayoutVars>
      </dgm:prSet>
      <dgm:spPr/>
    </dgm:pt>
    <dgm:pt modelId="{13D20525-B874-424B-9BD7-220200FDEA99}" type="pres">
      <dgm:prSet presAssocID="{AC848E09-0E96-4387-A3B5-CE8152E73696}" presName="invisiNode" presStyleLbl="node1" presStyleIdx="4" presStyleCnt="6"/>
      <dgm:spPr/>
    </dgm:pt>
    <dgm:pt modelId="{59B137F1-85DC-41A3-BFE6-F9055A31550C}" type="pres">
      <dgm:prSet presAssocID="{AC848E09-0E96-4387-A3B5-CE8152E73696}" presName="imagNode" presStyleLbl="fgImgPlace1" presStyleIdx="4" presStyleCnt="6"/>
      <dgm:spPr/>
    </dgm:pt>
    <dgm:pt modelId="{5BA30F95-A5A7-4897-B921-EBEC41D80316}" type="pres">
      <dgm:prSet presAssocID="{F0229C4B-7791-4BFD-9CBE-31CAED6EFD56}" presName="sibTrans" presStyleLbl="sibTrans2D1" presStyleIdx="0" presStyleCnt="0"/>
      <dgm:spPr/>
    </dgm:pt>
    <dgm:pt modelId="{36DA4674-1A34-4915-86E2-E44F6808C0C5}" type="pres">
      <dgm:prSet presAssocID="{4AE146EA-6F0A-4012-BCF0-1154FD24617F}" presName="compNode" presStyleCnt="0"/>
      <dgm:spPr/>
    </dgm:pt>
    <dgm:pt modelId="{06F5967C-6208-416F-A6E1-88B206549046}" type="pres">
      <dgm:prSet presAssocID="{4AE146EA-6F0A-4012-BCF0-1154FD24617F}" presName="bkgdShape" presStyleLbl="node1" presStyleIdx="5" presStyleCnt="6"/>
      <dgm:spPr/>
    </dgm:pt>
    <dgm:pt modelId="{79258A77-BE9F-46BC-8290-8E45793A5EB5}" type="pres">
      <dgm:prSet presAssocID="{4AE146EA-6F0A-4012-BCF0-1154FD24617F}" presName="nodeTx" presStyleLbl="node1" presStyleIdx="5" presStyleCnt="6">
        <dgm:presLayoutVars>
          <dgm:bulletEnabled val="1"/>
        </dgm:presLayoutVars>
      </dgm:prSet>
      <dgm:spPr/>
    </dgm:pt>
    <dgm:pt modelId="{56EAD2F1-24E7-408F-AEE3-6E785F66C7DB}" type="pres">
      <dgm:prSet presAssocID="{4AE146EA-6F0A-4012-BCF0-1154FD24617F}" presName="invisiNode" presStyleLbl="node1" presStyleIdx="5" presStyleCnt="6"/>
      <dgm:spPr/>
    </dgm:pt>
    <dgm:pt modelId="{90900587-B819-4153-8B97-C6A9F7D78F2A}" type="pres">
      <dgm:prSet presAssocID="{4AE146EA-6F0A-4012-BCF0-1154FD24617F}" presName="imagNode" presStyleLbl="fgImgPlace1" presStyleIdx="5" presStyleCnt="6"/>
      <dgm:spPr/>
    </dgm:pt>
  </dgm:ptLst>
  <dgm:cxnLst>
    <dgm:cxn modelId="{27DAA702-2992-4069-83B0-3925AB92963A}" srcId="{DCC8F984-69BA-476E-876A-CB6C08834ECF}" destId="{4185085C-C45C-49DC-8BA1-18A2E42F2073}" srcOrd="2" destOrd="0" parTransId="{731F0B59-9CF9-4E0F-A90D-0850534745BE}" sibTransId="{5FBB39AC-63E2-4A3F-9824-B4C36C01B48F}"/>
    <dgm:cxn modelId="{5DAE8804-36F2-4D00-92ED-339160C9B37E}" type="presOf" srcId="{D782FD26-0549-496D-A5F0-6868566632D9}" destId="{AC43CF4A-FDF9-40CA-AE7B-0D325928DE14}" srcOrd="1" destOrd="0" presId="urn:microsoft.com/office/officeart/2005/8/layout/hList7"/>
    <dgm:cxn modelId="{E7C1EB05-57CB-4BAC-8B4C-A99619758B59}" srcId="{DCC8F984-69BA-476E-876A-CB6C08834ECF}" destId="{D782FD26-0549-496D-A5F0-6868566632D9}" srcOrd="1" destOrd="0" parTransId="{53806BFB-9165-41D5-9F9C-CC52EFA1A39F}" sibTransId="{7394411A-6599-423C-9435-93FF00866EBF}"/>
    <dgm:cxn modelId="{B829020C-0B54-4BDE-A18F-C273453A1EEF}" srcId="{DCC8F984-69BA-476E-876A-CB6C08834ECF}" destId="{4AE146EA-6F0A-4012-BCF0-1154FD24617F}" srcOrd="5" destOrd="0" parTransId="{0B81AACB-BB78-4DA2-B9FF-F9AC249DB41F}" sibTransId="{34899495-7E0C-4850-8964-DBEB25BAAF81}"/>
    <dgm:cxn modelId="{8808022B-7E9F-4660-A798-1DFB063AD720}" type="presOf" srcId="{6DC87084-54A8-4670-8761-EB38E1932CC0}" destId="{94C9F6E2-BAEF-4471-A992-EBFBFBDC5C04}" srcOrd="0" destOrd="0" presId="urn:microsoft.com/office/officeart/2005/8/layout/hList7"/>
    <dgm:cxn modelId="{F084472D-DA65-44F2-BE11-64C2C3D4F6C9}" type="presOf" srcId="{8E78DB43-88AA-4B4F-BCFB-85121C16B555}" destId="{79258A77-BE9F-46BC-8290-8E45793A5EB5}" srcOrd="1" destOrd="1" presId="urn:microsoft.com/office/officeart/2005/8/layout/hList7"/>
    <dgm:cxn modelId="{405FEF2F-6274-43D7-BFF3-BCF1EDEF82A4}" type="presOf" srcId="{4AE146EA-6F0A-4012-BCF0-1154FD24617F}" destId="{06F5967C-6208-416F-A6E1-88B206549046}" srcOrd="0" destOrd="0" presId="urn:microsoft.com/office/officeart/2005/8/layout/hList7"/>
    <dgm:cxn modelId="{21976231-75AC-4085-ADCE-D19424F8939A}" type="presOf" srcId="{4185085C-C45C-49DC-8BA1-18A2E42F2073}" destId="{3BC553A5-3208-48C5-8615-CD476239E8A5}" srcOrd="1" destOrd="0" presId="urn:microsoft.com/office/officeart/2005/8/layout/hList7"/>
    <dgm:cxn modelId="{4688485E-52B4-4427-974A-8A84B61BB627}" srcId="{DCC8F984-69BA-476E-876A-CB6C08834ECF}" destId="{5F34F0F5-580F-4554-8615-80B12CEB7397}" srcOrd="3" destOrd="0" parTransId="{723124C0-7E9F-4213-8179-D25A600EFBC2}" sibTransId="{4D992031-3919-45BE-930B-7E62F8A1B624}"/>
    <dgm:cxn modelId="{FFC24A5E-421F-4E39-9BC0-803873CBC258}" type="presOf" srcId="{AC848E09-0E96-4387-A3B5-CE8152E73696}" destId="{645466C7-6C7A-4284-9637-02247899D7D3}" srcOrd="1" destOrd="0" presId="urn:microsoft.com/office/officeart/2005/8/layout/hList7"/>
    <dgm:cxn modelId="{9DA2B348-072C-4778-9ECA-D5EFE14F4EFD}" type="presOf" srcId="{F0229C4B-7791-4BFD-9CBE-31CAED6EFD56}" destId="{5BA30F95-A5A7-4897-B921-EBEC41D80316}" srcOrd="0" destOrd="0" presId="urn:microsoft.com/office/officeart/2005/8/layout/hList7"/>
    <dgm:cxn modelId="{F41ABF50-376D-46F1-8A59-30D22664F3B6}" srcId="{DCC8F984-69BA-476E-876A-CB6C08834ECF}" destId="{AC848E09-0E96-4387-A3B5-CE8152E73696}" srcOrd="4" destOrd="0" parTransId="{1411F215-0005-446E-8374-90CDEC3D007A}" sibTransId="{F0229C4B-7791-4BFD-9CBE-31CAED6EFD56}"/>
    <dgm:cxn modelId="{CF3E5251-A631-432A-930B-6B1058872938}" type="presOf" srcId="{7394411A-6599-423C-9435-93FF00866EBF}" destId="{7D1BFD33-C26F-4514-9D57-6FF479089058}" srcOrd="0" destOrd="0" presId="urn:microsoft.com/office/officeart/2005/8/layout/hList7"/>
    <dgm:cxn modelId="{805CB353-FAB4-4C8D-8170-E03F9064FA2E}" type="presOf" srcId="{445480E6-81A7-4C53-8F8F-18445CD8DCFF}" destId="{BB9B0D5D-80A6-4859-BE00-1E65CA1D3363}" srcOrd="0" destOrd="0" presId="urn:microsoft.com/office/officeart/2005/8/layout/hList7"/>
    <dgm:cxn modelId="{3BDA9774-7988-4A18-9FAD-0C7C0D29CC3B}" srcId="{4AE146EA-6F0A-4012-BCF0-1154FD24617F}" destId="{8E78DB43-88AA-4B4F-BCFB-85121C16B555}" srcOrd="0" destOrd="0" parTransId="{422CF542-725C-4E02-AFB4-916ACF39380A}" sibTransId="{61ABFBAD-8E0E-4AD1-8096-7A0A79803AA4}"/>
    <dgm:cxn modelId="{31D6FC7E-12E7-4AFF-BCD9-B800AFE75B71}" type="presOf" srcId="{D782FD26-0549-496D-A5F0-6868566632D9}" destId="{2A3DD54C-6AFF-4571-999D-F3B6922C28A0}" srcOrd="0" destOrd="0" presId="urn:microsoft.com/office/officeart/2005/8/layout/hList7"/>
    <dgm:cxn modelId="{C83EBD81-5977-49C8-BDBD-C3CA732FBD64}" type="presOf" srcId="{445480E6-81A7-4C53-8F8F-18445CD8DCFF}" destId="{0A135D69-481E-42E0-AB1F-0C76D322994A}" srcOrd="1" destOrd="0" presId="urn:microsoft.com/office/officeart/2005/8/layout/hList7"/>
    <dgm:cxn modelId="{5D182F8A-EA56-43D8-9A9D-42141625FD2F}" srcId="{DCC8F984-69BA-476E-876A-CB6C08834ECF}" destId="{445480E6-81A7-4C53-8F8F-18445CD8DCFF}" srcOrd="0" destOrd="0" parTransId="{F71845F7-28A7-4CFD-A8CA-8C50735DDB49}" sibTransId="{6DC87084-54A8-4670-8761-EB38E1932CC0}"/>
    <dgm:cxn modelId="{5DE3A790-0C87-429E-8079-F563498F4A61}" type="presOf" srcId="{5F34F0F5-580F-4554-8615-80B12CEB7397}" destId="{ED95839A-6918-418C-B7C4-3EB57036B3B1}" srcOrd="0" destOrd="0" presId="urn:microsoft.com/office/officeart/2005/8/layout/hList7"/>
    <dgm:cxn modelId="{0E118D91-6562-4403-843F-34AD9CB33B17}" type="presOf" srcId="{AC848E09-0E96-4387-A3B5-CE8152E73696}" destId="{E7A54179-1608-460E-9519-8862529009B1}" srcOrd="0" destOrd="0" presId="urn:microsoft.com/office/officeart/2005/8/layout/hList7"/>
    <dgm:cxn modelId="{577A02B5-94C4-47EC-81B9-E8A3BE6006E3}" type="presOf" srcId="{8E78DB43-88AA-4B4F-BCFB-85121C16B555}" destId="{06F5967C-6208-416F-A6E1-88B206549046}" srcOrd="0" destOrd="1" presId="urn:microsoft.com/office/officeart/2005/8/layout/hList7"/>
    <dgm:cxn modelId="{DD665FC3-F9B0-40DE-ACE1-3F2F22FD0EE9}" type="presOf" srcId="{5F34F0F5-580F-4554-8615-80B12CEB7397}" destId="{01564F3E-1C64-457F-B1F6-C66511E5DB63}" srcOrd="1" destOrd="0" presId="urn:microsoft.com/office/officeart/2005/8/layout/hList7"/>
    <dgm:cxn modelId="{BF0721C6-466A-4B0C-9067-92D6D6EF96DE}" type="presOf" srcId="{4D992031-3919-45BE-930B-7E62F8A1B624}" destId="{EC1C0D99-B191-41D9-BC8F-92B0B6BCBF08}" srcOrd="0" destOrd="0" presId="urn:microsoft.com/office/officeart/2005/8/layout/hList7"/>
    <dgm:cxn modelId="{9AE743C8-F471-45B0-A62D-6003BEFA8B39}" type="presOf" srcId="{4AE146EA-6F0A-4012-BCF0-1154FD24617F}" destId="{79258A77-BE9F-46BC-8290-8E45793A5EB5}" srcOrd="1" destOrd="0" presId="urn:microsoft.com/office/officeart/2005/8/layout/hList7"/>
    <dgm:cxn modelId="{EC4A88DD-82CE-4618-8000-AF2BDCAE624E}" type="presOf" srcId="{DCC8F984-69BA-476E-876A-CB6C08834ECF}" destId="{B6DCC672-59E1-4A56-8BD6-A8C6DC6046F9}" srcOrd="0" destOrd="0" presId="urn:microsoft.com/office/officeart/2005/8/layout/hList7"/>
    <dgm:cxn modelId="{50ACA6F2-D91E-4743-B8CE-E3FE7EF66546}" type="presOf" srcId="{5FBB39AC-63E2-4A3F-9824-B4C36C01B48F}" destId="{601CB797-4846-4F70-BA4E-91A233AA7D81}" srcOrd="0" destOrd="0" presId="urn:microsoft.com/office/officeart/2005/8/layout/hList7"/>
    <dgm:cxn modelId="{C4E43CFD-F2FF-4EA3-ABA5-9E77747AC126}" type="presOf" srcId="{4185085C-C45C-49DC-8BA1-18A2E42F2073}" destId="{8EAA6328-4F41-4960-98AA-2F4D20DA1B15}" srcOrd="0" destOrd="0" presId="urn:microsoft.com/office/officeart/2005/8/layout/hList7"/>
    <dgm:cxn modelId="{BA04B3D4-24D6-47DA-B95E-46B0A541D7F1}" type="presParOf" srcId="{B6DCC672-59E1-4A56-8BD6-A8C6DC6046F9}" destId="{172A1231-D44D-4E32-B7CF-C45EA44C8CF6}" srcOrd="0" destOrd="0" presId="urn:microsoft.com/office/officeart/2005/8/layout/hList7"/>
    <dgm:cxn modelId="{5F36A15D-55AA-4382-A1C6-F4BCD615633F}" type="presParOf" srcId="{B6DCC672-59E1-4A56-8BD6-A8C6DC6046F9}" destId="{62C5F7D8-E206-4A26-A81D-923FA3DC3B8C}" srcOrd="1" destOrd="0" presId="urn:microsoft.com/office/officeart/2005/8/layout/hList7"/>
    <dgm:cxn modelId="{2D18553B-2A36-4335-9470-58C331321DD5}" type="presParOf" srcId="{62C5F7D8-E206-4A26-A81D-923FA3DC3B8C}" destId="{334C3383-6127-4DDA-9BCE-B2E7A8BEBD1E}" srcOrd="0" destOrd="0" presId="urn:microsoft.com/office/officeart/2005/8/layout/hList7"/>
    <dgm:cxn modelId="{72955BD6-66CC-4D03-9507-5EE0870281C3}" type="presParOf" srcId="{334C3383-6127-4DDA-9BCE-B2E7A8BEBD1E}" destId="{BB9B0D5D-80A6-4859-BE00-1E65CA1D3363}" srcOrd="0" destOrd="0" presId="urn:microsoft.com/office/officeart/2005/8/layout/hList7"/>
    <dgm:cxn modelId="{964579CA-BE18-494C-B45C-57CD0EF08F08}" type="presParOf" srcId="{334C3383-6127-4DDA-9BCE-B2E7A8BEBD1E}" destId="{0A135D69-481E-42E0-AB1F-0C76D322994A}" srcOrd="1" destOrd="0" presId="urn:microsoft.com/office/officeart/2005/8/layout/hList7"/>
    <dgm:cxn modelId="{A8325669-BF0B-4ADE-8B72-59CF288EBB8F}" type="presParOf" srcId="{334C3383-6127-4DDA-9BCE-B2E7A8BEBD1E}" destId="{75493E62-1794-48F9-B47E-6C5ACB3D948A}" srcOrd="2" destOrd="0" presId="urn:microsoft.com/office/officeart/2005/8/layout/hList7"/>
    <dgm:cxn modelId="{C9055240-B835-413D-805F-47EA54FD1241}" type="presParOf" srcId="{334C3383-6127-4DDA-9BCE-B2E7A8BEBD1E}" destId="{24411C9D-9631-466D-9439-3E610E3FF1B0}" srcOrd="3" destOrd="0" presId="urn:microsoft.com/office/officeart/2005/8/layout/hList7"/>
    <dgm:cxn modelId="{E7C2E766-66C2-44F4-B569-9F4ABE667AD9}" type="presParOf" srcId="{62C5F7D8-E206-4A26-A81D-923FA3DC3B8C}" destId="{94C9F6E2-BAEF-4471-A992-EBFBFBDC5C04}" srcOrd="1" destOrd="0" presId="urn:microsoft.com/office/officeart/2005/8/layout/hList7"/>
    <dgm:cxn modelId="{1521DE96-2468-48B9-AB31-0279D942D76E}" type="presParOf" srcId="{62C5F7D8-E206-4A26-A81D-923FA3DC3B8C}" destId="{DF0F84E4-E8D3-4C73-8564-05455EA7B643}" srcOrd="2" destOrd="0" presId="urn:microsoft.com/office/officeart/2005/8/layout/hList7"/>
    <dgm:cxn modelId="{A6583A42-C903-4508-955E-8C0A161B7B73}" type="presParOf" srcId="{DF0F84E4-E8D3-4C73-8564-05455EA7B643}" destId="{2A3DD54C-6AFF-4571-999D-F3B6922C28A0}" srcOrd="0" destOrd="0" presId="urn:microsoft.com/office/officeart/2005/8/layout/hList7"/>
    <dgm:cxn modelId="{FA4D40D4-0CF1-4CB9-9045-774BA464C818}" type="presParOf" srcId="{DF0F84E4-E8D3-4C73-8564-05455EA7B643}" destId="{AC43CF4A-FDF9-40CA-AE7B-0D325928DE14}" srcOrd="1" destOrd="0" presId="urn:microsoft.com/office/officeart/2005/8/layout/hList7"/>
    <dgm:cxn modelId="{6744E362-2D82-4622-9812-C788F810A48E}" type="presParOf" srcId="{DF0F84E4-E8D3-4C73-8564-05455EA7B643}" destId="{2B2CB9A3-4838-4A38-A4A8-99FA1FF74947}" srcOrd="2" destOrd="0" presId="urn:microsoft.com/office/officeart/2005/8/layout/hList7"/>
    <dgm:cxn modelId="{18E907F3-73BA-4181-A12A-88058FEF4732}" type="presParOf" srcId="{DF0F84E4-E8D3-4C73-8564-05455EA7B643}" destId="{DB4B1FA9-86C7-4A23-948C-1F210E2E8331}" srcOrd="3" destOrd="0" presId="urn:microsoft.com/office/officeart/2005/8/layout/hList7"/>
    <dgm:cxn modelId="{C0328D5E-660F-40D1-9C83-4181001A539F}" type="presParOf" srcId="{62C5F7D8-E206-4A26-A81D-923FA3DC3B8C}" destId="{7D1BFD33-C26F-4514-9D57-6FF479089058}" srcOrd="3" destOrd="0" presId="urn:microsoft.com/office/officeart/2005/8/layout/hList7"/>
    <dgm:cxn modelId="{CDDC7F32-D930-403C-B17D-428777E24668}" type="presParOf" srcId="{62C5F7D8-E206-4A26-A81D-923FA3DC3B8C}" destId="{5F17EEE2-D8EB-4A9E-BA33-81B546B42DB8}" srcOrd="4" destOrd="0" presId="urn:microsoft.com/office/officeart/2005/8/layout/hList7"/>
    <dgm:cxn modelId="{B6FD05D6-9D3A-4948-9C0D-9ADC24D5DA0F}" type="presParOf" srcId="{5F17EEE2-D8EB-4A9E-BA33-81B546B42DB8}" destId="{8EAA6328-4F41-4960-98AA-2F4D20DA1B15}" srcOrd="0" destOrd="0" presId="urn:microsoft.com/office/officeart/2005/8/layout/hList7"/>
    <dgm:cxn modelId="{277E06B1-F159-43F6-8421-66A8325D9394}" type="presParOf" srcId="{5F17EEE2-D8EB-4A9E-BA33-81B546B42DB8}" destId="{3BC553A5-3208-48C5-8615-CD476239E8A5}" srcOrd="1" destOrd="0" presId="urn:microsoft.com/office/officeart/2005/8/layout/hList7"/>
    <dgm:cxn modelId="{DC7BE6A4-FA2B-4C89-A7AF-843AB6FB4AFA}" type="presParOf" srcId="{5F17EEE2-D8EB-4A9E-BA33-81B546B42DB8}" destId="{10B5AEE9-8A7A-4F92-9771-3C64D5E5E792}" srcOrd="2" destOrd="0" presId="urn:microsoft.com/office/officeart/2005/8/layout/hList7"/>
    <dgm:cxn modelId="{1E1219A5-A062-4F7C-ADA8-1DEB0FAB4799}" type="presParOf" srcId="{5F17EEE2-D8EB-4A9E-BA33-81B546B42DB8}" destId="{EB418F3E-16E0-4CF4-B4AB-6BA824BB2490}" srcOrd="3" destOrd="0" presId="urn:microsoft.com/office/officeart/2005/8/layout/hList7"/>
    <dgm:cxn modelId="{9B53E2AA-D5BA-47D6-AE38-65F8553454D1}" type="presParOf" srcId="{62C5F7D8-E206-4A26-A81D-923FA3DC3B8C}" destId="{601CB797-4846-4F70-BA4E-91A233AA7D81}" srcOrd="5" destOrd="0" presId="urn:microsoft.com/office/officeart/2005/8/layout/hList7"/>
    <dgm:cxn modelId="{9A5366AE-0A9F-4BD7-8A9C-F263B63D4E0F}" type="presParOf" srcId="{62C5F7D8-E206-4A26-A81D-923FA3DC3B8C}" destId="{39EE86FB-9ED9-42B7-8C4E-E963E9ABB816}" srcOrd="6" destOrd="0" presId="urn:microsoft.com/office/officeart/2005/8/layout/hList7"/>
    <dgm:cxn modelId="{0279A5AA-91B1-4CA9-8CD9-2B6AE8E04987}" type="presParOf" srcId="{39EE86FB-9ED9-42B7-8C4E-E963E9ABB816}" destId="{ED95839A-6918-418C-B7C4-3EB57036B3B1}" srcOrd="0" destOrd="0" presId="urn:microsoft.com/office/officeart/2005/8/layout/hList7"/>
    <dgm:cxn modelId="{8E139599-4A97-4C47-B7BC-A01E3F04587A}" type="presParOf" srcId="{39EE86FB-9ED9-42B7-8C4E-E963E9ABB816}" destId="{01564F3E-1C64-457F-B1F6-C66511E5DB63}" srcOrd="1" destOrd="0" presId="urn:microsoft.com/office/officeart/2005/8/layout/hList7"/>
    <dgm:cxn modelId="{0DED8D33-A1D6-4524-B27C-C8A8F73E199B}" type="presParOf" srcId="{39EE86FB-9ED9-42B7-8C4E-E963E9ABB816}" destId="{7E40879C-02B7-4A25-B686-ACB18CA8C3BE}" srcOrd="2" destOrd="0" presId="urn:microsoft.com/office/officeart/2005/8/layout/hList7"/>
    <dgm:cxn modelId="{53BEFA62-792D-4C1F-A678-4F82C2899F0B}" type="presParOf" srcId="{39EE86FB-9ED9-42B7-8C4E-E963E9ABB816}" destId="{21FE4E73-E560-42AD-897F-9EDBC4C513A4}" srcOrd="3" destOrd="0" presId="urn:microsoft.com/office/officeart/2005/8/layout/hList7"/>
    <dgm:cxn modelId="{135F0273-7FC7-48FB-9513-A10CAA7ACD2F}" type="presParOf" srcId="{62C5F7D8-E206-4A26-A81D-923FA3DC3B8C}" destId="{EC1C0D99-B191-41D9-BC8F-92B0B6BCBF08}" srcOrd="7" destOrd="0" presId="urn:microsoft.com/office/officeart/2005/8/layout/hList7"/>
    <dgm:cxn modelId="{1060402C-5989-4E55-AB02-C829140BD94C}" type="presParOf" srcId="{62C5F7D8-E206-4A26-A81D-923FA3DC3B8C}" destId="{D6C5B87A-50C3-4C2D-BB73-661B19C89058}" srcOrd="8" destOrd="0" presId="urn:microsoft.com/office/officeart/2005/8/layout/hList7"/>
    <dgm:cxn modelId="{759F0C83-9C6E-485B-9F69-BDDAA4837ADB}" type="presParOf" srcId="{D6C5B87A-50C3-4C2D-BB73-661B19C89058}" destId="{E7A54179-1608-460E-9519-8862529009B1}" srcOrd="0" destOrd="0" presId="urn:microsoft.com/office/officeart/2005/8/layout/hList7"/>
    <dgm:cxn modelId="{23999222-9333-4E88-B4BB-127DA0CD8BBE}" type="presParOf" srcId="{D6C5B87A-50C3-4C2D-BB73-661B19C89058}" destId="{645466C7-6C7A-4284-9637-02247899D7D3}" srcOrd="1" destOrd="0" presId="urn:microsoft.com/office/officeart/2005/8/layout/hList7"/>
    <dgm:cxn modelId="{5E08BF04-30CE-4299-A544-9B7C24C26E8E}" type="presParOf" srcId="{D6C5B87A-50C3-4C2D-BB73-661B19C89058}" destId="{13D20525-B874-424B-9BD7-220200FDEA99}" srcOrd="2" destOrd="0" presId="urn:microsoft.com/office/officeart/2005/8/layout/hList7"/>
    <dgm:cxn modelId="{85049916-DD45-4E4D-8A2B-5FAC1734FB19}" type="presParOf" srcId="{D6C5B87A-50C3-4C2D-BB73-661B19C89058}" destId="{59B137F1-85DC-41A3-BFE6-F9055A31550C}" srcOrd="3" destOrd="0" presId="urn:microsoft.com/office/officeart/2005/8/layout/hList7"/>
    <dgm:cxn modelId="{A1053BEB-CD6C-4E19-9BE6-8B177CDDC6FE}" type="presParOf" srcId="{62C5F7D8-E206-4A26-A81D-923FA3DC3B8C}" destId="{5BA30F95-A5A7-4897-B921-EBEC41D80316}" srcOrd="9" destOrd="0" presId="urn:microsoft.com/office/officeart/2005/8/layout/hList7"/>
    <dgm:cxn modelId="{94BD154D-C6D8-4CDA-B41E-0196E4AF1D13}" type="presParOf" srcId="{62C5F7D8-E206-4A26-A81D-923FA3DC3B8C}" destId="{36DA4674-1A34-4915-86E2-E44F6808C0C5}" srcOrd="10" destOrd="0" presId="urn:microsoft.com/office/officeart/2005/8/layout/hList7"/>
    <dgm:cxn modelId="{CCA97F79-4E63-402F-8665-E04230A22E02}" type="presParOf" srcId="{36DA4674-1A34-4915-86E2-E44F6808C0C5}" destId="{06F5967C-6208-416F-A6E1-88B206549046}" srcOrd="0" destOrd="0" presId="urn:microsoft.com/office/officeart/2005/8/layout/hList7"/>
    <dgm:cxn modelId="{512BE113-361F-4F24-AA22-BCE6CA0C2251}" type="presParOf" srcId="{36DA4674-1A34-4915-86E2-E44F6808C0C5}" destId="{79258A77-BE9F-46BC-8290-8E45793A5EB5}" srcOrd="1" destOrd="0" presId="urn:microsoft.com/office/officeart/2005/8/layout/hList7"/>
    <dgm:cxn modelId="{0951ADD6-5AD2-4E33-B79A-611D4E3B2603}" type="presParOf" srcId="{36DA4674-1A34-4915-86E2-E44F6808C0C5}" destId="{56EAD2F1-24E7-408F-AEE3-6E785F66C7DB}" srcOrd="2" destOrd="0" presId="urn:microsoft.com/office/officeart/2005/8/layout/hList7"/>
    <dgm:cxn modelId="{E08663AB-D4B8-4696-912B-73FAE7AD1F77}" type="presParOf" srcId="{36DA4674-1A34-4915-86E2-E44F6808C0C5}" destId="{90900587-B819-4153-8B97-C6A9F7D78F2A}"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4D42676-8388-4AA5-8583-3BF672CA1EC9}"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GB"/>
        </a:p>
      </dgm:t>
    </dgm:pt>
    <dgm:pt modelId="{E7E86A7C-0B82-4DB1-9FB8-028C74149874}">
      <dgm:prSet phldrT="[Text]"/>
      <dgm:spPr/>
      <dgm:t>
        <a:bodyPr/>
        <a:lstStyle/>
        <a:p>
          <a:pPr rtl="0"/>
          <a:r>
            <a:rPr lang="en-GB"/>
            <a:t>Community-based programmes</a:t>
          </a:r>
        </a:p>
      </dgm:t>
    </dgm:pt>
    <dgm:pt modelId="{915BFCBF-A779-4F19-8DEF-3C2E3157B9F8}" type="parTrans" cxnId="{696B3BFC-1B29-4AAE-9F70-89482176E756}">
      <dgm:prSet/>
      <dgm:spPr/>
      <dgm:t>
        <a:bodyPr/>
        <a:lstStyle/>
        <a:p>
          <a:endParaRPr lang="en-GB"/>
        </a:p>
      </dgm:t>
    </dgm:pt>
    <dgm:pt modelId="{385518A1-5F97-4FE8-8A64-C681B25A37FF}" type="sibTrans" cxnId="{696B3BFC-1B29-4AAE-9F70-89482176E756}">
      <dgm:prSet/>
      <dgm:spPr/>
      <dgm:t>
        <a:bodyPr/>
        <a:lstStyle/>
        <a:p>
          <a:endParaRPr lang="en-GB"/>
        </a:p>
      </dgm:t>
    </dgm:pt>
    <dgm:pt modelId="{D4C4ECBB-0222-4F02-87F3-6FB1439B31E5}">
      <dgm:prSet phldrT="[Text]"/>
      <dgm:spPr/>
      <dgm:t>
        <a:bodyPr/>
        <a:lstStyle/>
        <a:p>
          <a:r>
            <a:rPr lang="en-GB"/>
            <a:t>Healthcare</a:t>
          </a:r>
        </a:p>
      </dgm:t>
    </dgm:pt>
    <dgm:pt modelId="{D7C15654-3F57-4340-8923-EFF30C27F75A}" type="parTrans" cxnId="{4001F5BE-3934-4626-8381-0D60CA4C42D0}">
      <dgm:prSet/>
      <dgm:spPr/>
      <dgm:t>
        <a:bodyPr/>
        <a:lstStyle/>
        <a:p>
          <a:endParaRPr lang="en-GB"/>
        </a:p>
      </dgm:t>
    </dgm:pt>
    <dgm:pt modelId="{6264E327-4714-45B1-B18B-DA8075D8F20D}" type="sibTrans" cxnId="{4001F5BE-3934-4626-8381-0D60CA4C42D0}">
      <dgm:prSet/>
      <dgm:spPr/>
      <dgm:t>
        <a:bodyPr/>
        <a:lstStyle/>
        <a:p>
          <a:endParaRPr lang="en-GB"/>
        </a:p>
      </dgm:t>
    </dgm:pt>
    <dgm:pt modelId="{974E6561-B31F-424D-83D0-49A6B4916877}">
      <dgm:prSet phldrT="[Text]"/>
      <dgm:spPr/>
      <dgm:t>
        <a:bodyPr/>
        <a:lstStyle/>
        <a:p>
          <a:r>
            <a:rPr lang="en-GB"/>
            <a:t>Active travel</a:t>
          </a:r>
        </a:p>
      </dgm:t>
    </dgm:pt>
    <dgm:pt modelId="{CB58EB9A-E904-40FE-8E88-AD315EBD1086}" type="parTrans" cxnId="{3EFDD267-26FF-427D-9D6D-F4E9D5CECE50}">
      <dgm:prSet/>
      <dgm:spPr/>
      <dgm:t>
        <a:bodyPr/>
        <a:lstStyle/>
        <a:p>
          <a:endParaRPr lang="en-GB"/>
        </a:p>
      </dgm:t>
    </dgm:pt>
    <dgm:pt modelId="{F0F8A8C6-1165-4953-985C-FA8B15D81858}" type="sibTrans" cxnId="{3EFDD267-26FF-427D-9D6D-F4E9D5CECE50}">
      <dgm:prSet/>
      <dgm:spPr/>
      <dgm:t>
        <a:bodyPr/>
        <a:lstStyle/>
        <a:p>
          <a:endParaRPr lang="en-GB"/>
        </a:p>
      </dgm:t>
    </dgm:pt>
    <dgm:pt modelId="{18120631-5423-44F8-835A-214BE5FFCFCF}">
      <dgm:prSet phldrT="[Text]"/>
      <dgm:spPr/>
      <dgm:t>
        <a:bodyPr/>
        <a:lstStyle/>
        <a:p>
          <a:pPr rtl="0"/>
          <a:r>
            <a:rPr lang="en-GB"/>
            <a:t>School-based programmes</a:t>
          </a:r>
        </a:p>
      </dgm:t>
    </dgm:pt>
    <dgm:pt modelId="{BCBE3A15-E9ED-45B0-9A25-BECF9FA216A3}" type="parTrans" cxnId="{806BDD27-BA79-4504-9EB3-505095EEC617}">
      <dgm:prSet/>
      <dgm:spPr/>
      <dgm:t>
        <a:bodyPr/>
        <a:lstStyle/>
        <a:p>
          <a:endParaRPr lang="en-GB"/>
        </a:p>
      </dgm:t>
    </dgm:pt>
    <dgm:pt modelId="{85242005-5AEC-49C0-A3C6-713185233E84}" type="sibTrans" cxnId="{806BDD27-BA79-4504-9EB3-505095EEC617}">
      <dgm:prSet/>
      <dgm:spPr/>
      <dgm:t>
        <a:bodyPr/>
        <a:lstStyle/>
        <a:p>
          <a:endParaRPr lang="en-GB"/>
        </a:p>
      </dgm:t>
    </dgm:pt>
    <dgm:pt modelId="{7FF5AFBA-B374-45AC-9E8F-C99D442267B3}">
      <dgm:prSet phldrT="[Text]"/>
      <dgm:spPr/>
      <dgm:t>
        <a:bodyPr/>
        <a:lstStyle/>
        <a:p>
          <a:pPr rtl="0"/>
          <a:r>
            <a:rPr lang="en-GB"/>
            <a:t>Active design and planning</a:t>
          </a:r>
        </a:p>
      </dgm:t>
    </dgm:pt>
    <dgm:pt modelId="{4836C5E2-1D5F-4CF2-94D0-33A64AE501FC}" type="parTrans" cxnId="{E4110222-33B9-4DD0-9A67-BFF18A88EB67}">
      <dgm:prSet/>
      <dgm:spPr/>
      <dgm:t>
        <a:bodyPr/>
        <a:lstStyle/>
        <a:p>
          <a:endParaRPr lang="en-GB"/>
        </a:p>
      </dgm:t>
    </dgm:pt>
    <dgm:pt modelId="{7514A5B7-4B79-4836-AFDD-7F7D729D3703}" type="sibTrans" cxnId="{E4110222-33B9-4DD0-9A67-BFF18A88EB67}">
      <dgm:prSet/>
      <dgm:spPr/>
      <dgm:t>
        <a:bodyPr/>
        <a:lstStyle/>
        <a:p>
          <a:endParaRPr lang="en-GB"/>
        </a:p>
      </dgm:t>
    </dgm:pt>
    <dgm:pt modelId="{2E98FE70-B77C-423A-9AE7-C3EB2596F54F}">
      <dgm:prSet phldrT="[Text]"/>
      <dgm:spPr/>
      <dgm:t>
        <a:bodyPr/>
        <a:lstStyle/>
        <a:p>
          <a:pPr rtl="0"/>
          <a:r>
            <a:rPr lang="en-GB"/>
            <a:t>Campaigns </a:t>
          </a:r>
        </a:p>
      </dgm:t>
    </dgm:pt>
    <dgm:pt modelId="{46E52E24-3260-42F6-8AA6-804BD29A0910}" type="parTrans" cxnId="{C6476D0B-3484-4D3A-ACD9-78877669EA34}">
      <dgm:prSet/>
      <dgm:spPr/>
      <dgm:t>
        <a:bodyPr/>
        <a:lstStyle/>
        <a:p>
          <a:endParaRPr lang="en-GB"/>
        </a:p>
      </dgm:t>
    </dgm:pt>
    <dgm:pt modelId="{3AA4A5A2-C700-451D-A9D3-4833D2EB2D73}" type="sibTrans" cxnId="{C6476D0B-3484-4D3A-ACD9-78877669EA34}">
      <dgm:prSet/>
      <dgm:spPr/>
      <dgm:t>
        <a:bodyPr/>
        <a:lstStyle/>
        <a:p>
          <a:endParaRPr lang="en-GB"/>
        </a:p>
      </dgm:t>
    </dgm:pt>
    <dgm:pt modelId="{30EF098D-30C5-4F4E-9109-3D4C74D37215}">
      <dgm:prSet phldrT="[Text]"/>
      <dgm:spPr/>
      <dgm:t>
        <a:bodyPr/>
        <a:lstStyle/>
        <a:p>
          <a:r>
            <a:rPr lang="en-GB"/>
            <a:t>Workplaces</a:t>
          </a:r>
        </a:p>
      </dgm:t>
    </dgm:pt>
    <dgm:pt modelId="{C0636166-8924-468E-8E3E-8881D2C232E5}" type="parTrans" cxnId="{AD5EB039-2F09-4639-A903-5EA8370FEE8F}">
      <dgm:prSet/>
      <dgm:spPr/>
      <dgm:t>
        <a:bodyPr/>
        <a:lstStyle/>
        <a:p>
          <a:endParaRPr lang="en-GB"/>
        </a:p>
      </dgm:t>
    </dgm:pt>
    <dgm:pt modelId="{5978109A-0A5A-480C-A361-C251A9FC0B0A}" type="sibTrans" cxnId="{AD5EB039-2F09-4639-A903-5EA8370FEE8F}">
      <dgm:prSet/>
      <dgm:spPr/>
      <dgm:t>
        <a:bodyPr/>
        <a:lstStyle/>
        <a:p>
          <a:endParaRPr lang="en-GB"/>
        </a:p>
      </dgm:t>
    </dgm:pt>
    <dgm:pt modelId="{F6F7EBC6-0A57-43E2-961D-355CE6915C54}">
      <dgm:prSet phldrT="[Text]"/>
      <dgm:spPr/>
      <dgm:t>
        <a:bodyPr/>
        <a:lstStyle/>
        <a:p>
          <a:pPr rtl="0"/>
          <a:r>
            <a:rPr lang="en-GB"/>
            <a:t>At a more local-level, community programmes include a range of different programmes and can be tailored to the particular needs of a community or groups within a community.</a:t>
          </a:r>
        </a:p>
      </dgm:t>
    </dgm:pt>
    <dgm:pt modelId="{CACBA656-DB50-497D-8A2A-67876B000C56}" type="parTrans" cxnId="{E6C953A1-E7CB-4CF9-9EC6-EFDC1DFB224D}">
      <dgm:prSet/>
      <dgm:spPr/>
      <dgm:t>
        <a:bodyPr/>
        <a:lstStyle/>
        <a:p>
          <a:endParaRPr lang="en-GB"/>
        </a:p>
      </dgm:t>
    </dgm:pt>
    <dgm:pt modelId="{5FD953FC-41BB-43D6-A53C-C09EB00D6407}" type="sibTrans" cxnId="{E6C953A1-E7CB-4CF9-9EC6-EFDC1DFB224D}">
      <dgm:prSet/>
      <dgm:spPr/>
      <dgm:t>
        <a:bodyPr/>
        <a:lstStyle/>
        <a:p>
          <a:endParaRPr lang="en-GB"/>
        </a:p>
      </dgm:t>
    </dgm:pt>
    <dgm:pt modelId="{1BBE87DA-D859-473D-89DA-5AF07E42F739}">
      <dgm:prSet phldrT="[Text]"/>
      <dgm:spPr/>
      <dgm:t>
        <a:bodyPr/>
        <a:lstStyle/>
        <a:p>
          <a:pPr rtl="0"/>
          <a:r>
            <a:rPr lang="en-GB"/>
            <a:t>Healthcare professionals come into contact with large proportions of the population. Ensuring they understand the benefits of physical activity and that they have schemes to signpost/refer into, is essential to enabling them to support their patients accordingly.</a:t>
          </a:r>
        </a:p>
      </dgm:t>
    </dgm:pt>
    <dgm:pt modelId="{8C3C72CB-6F2A-4AF4-9436-90553253DE9A}" type="parTrans" cxnId="{A85B6FCC-6FF6-4A5F-BA63-5C0AF8D42FC4}">
      <dgm:prSet/>
      <dgm:spPr/>
      <dgm:t>
        <a:bodyPr/>
        <a:lstStyle/>
        <a:p>
          <a:endParaRPr lang="en-GB"/>
        </a:p>
      </dgm:t>
    </dgm:pt>
    <dgm:pt modelId="{11DA1BF6-7B6B-4ABF-BF53-80883328B069}" type="sibTrans" cxnId="{A85B6FCC-6FF6-4A5F-BA63-5C0AF8D42FC4}">
      <dgm:prSet/>
      <dgm:spPr/>
      <dgm:t>
        <a:bodyPr/>
        <a:lstStyle/>
        <a:p>
          <a:endParaRPr lang="en-GB"/>
        </a:p>
      </dgm:t>
    </dgm:pt>
    <dgm:pt modelId="{716C63D8-6BDD-4446-8B3F-5AC7A5E03FDE}">
      <dgm:prSet phldrT="[Text]"/>
      <dgm:spPr/>
      <dgm:t>
        <a:bodyPr/>
        <a:lstStyle/>
        <a:p>
          <a:pPr rtl="0"/>
          <a:r>
            <a:rPr lang="en-GB"/>
            <a:t>Travel takes up a relatively large proportion of people’s daily time.  Integrating more physical activity into transportation is a practical and sustainable way to increase activity levels.</a:t>
          </a:r>
        </a:p>
      </dgm:t>
    </dgm:pt>
    <dgm:pt modelId="{8EF298A7-89B9-49C7-9CAD-A551C755EE12}" type="parTrans" cxnId="{5A38B7BE-9137-4AF6-A069-C2CBA14705C1}">
      <dgm:prSet/>
      <dgm:spPr/>
      <dgm:t>
        <a:bodyPr/>
        <a:lstStyle/>
        <a:p>
          <a:endParaRPr lang="en-GB"/>
        </a:p>
      </dgm:t>
    </dgm:pt>
    <dgm:pt modelId="{5C289B60-05FC-43EC-8A3D-11CAD3E1E37D}" type="sibTrans" cxnId="{5A38B7BE-9137-4AF6-A069-C2CBA14705C1}">
      <dgm:prSet/>
      <dgm:spPr/>
      <dgm:t>
        <a:bodyPr/>
        <a:lstStyle/>
        <a:p>
          <a:endParaRPr lang="en-GB"/>
        </a:p>
      </dgm:t>
    </dgm:pt>
    <dgm:pt modelId="{E9CDA847-74E0-43D5-A500-41AD66711433}">
      <dgm:prSet phldrT="[Text]"/>
      <dgm:spPr/>
      <dgm:t>
        <a:bodyPr/>
        <a:lstStyle/>
        <a:p>
          <a:pPr rtl="0"/>
          <a:r>
            <a:rPr lang="en-GB"/>
            <a:t>Children spend more time in school than anywhere else other than home. In addition, schools serve children from across the population. Maximising opportunities in and around the school day for physical activity can significantly increase children’s activity levels.</a:t>
          </a:r>
        </a:p>
      </dgm:t>
    </dgm:pt>
    <dgm:pt modelId="{87D4E5B8-2CE9-48E4-9DF0-B9AB46437D87}" type="parTrans" cxnId="{617B3037-B8C0-4460-A77C-30DC3DCF8855}">
      <dgm:prSet/>
      <dgm:spPr/>
      <dgm:t>
        <a:bodyPr/>
        <a:lstStyle/>
        <a:p>
          <a:endParaRPr lang="en-GB"/>
        </a:p>
      </dgm:t>
    </dgm:pt>
    <dgm:pt modelId="{F7CAEC82-968B-4493-BD56-85E10BB0ECFA}" type="sibTrans" cxnId="{617B3037-B8C0-4460-A77C-30DC3DCF8855}">
      <dgm:prSet/>
      <dgm:spPr/>
      <dgm:t>
        <a:bodyPr/>
        <a:lstStyle/>
        <a:p>
          <a:endParaRPr lang="en-GB"/>
        </a:p>
      </dgm:t>
    </dgm:pt>
    <dgm:pt modelId="{931A8407-AAB2-49F0-B08D-68D1454C0CE3}">
      <dgm:prSet phldrT="[Text]"/>
      <dgm:spPr/>
      <dgm:t>
        <a:bodyPr/>
        <a:lstStyle/>
        <a:p>
          <a:pPr rtl="0"/>
          <a:r>
            <a:rPr lang="en-GB"/>
            <a:t>Social marketing campaigns and assets, which encompass print, audio, TV and social media, outdoor billboards and more, campaigns are an effective way to transmit consistent and clear messages about physical activity.</a:t>
          </a:r>
        </a:p>
      </dgm:t>
    </dgm:pt>
    <dgm:pt modelId="{C667DB70-5DB0-47EC-B50E-D19AF1523460}" type="parTrans" cxnId="{C319D795-28CA-4608-A5BD-BC77EDFE9348}">
      <dgm:prSet/>
      <dgm:spPr/>
      <dgm:t>
        <a:bodyPr/>
        <a:lstStyle/>
        <a:p>
          <a:endParaRPr lang="en-GB"/>
        </a:p>
      </dgm:t>
    </dgm:pt>
    <dgm:pt modelId="{0FF0896B-5585-4A87-9E4A-28705ED769D0}" type="sibTrans" cxnId="{C319D795-28CA-4608-A5BD-BC77EDFE9348}">
      <dgm:prSet/>
      <dgm:spPr/>
      <dgm:t>
        <a:bodyPr/>
        <a:lstStyle/>
        <a:p>
          <a:endParaRPr lang="en-GB"/>
        </a:p>
      </dgm:t>
    </dgm:pt>
    <dgm:pt modelId="{EAC8E845-10EC-4065-8064-D77B02A1B4C0}">
      <dgm:prSet phldrT="[Text]"/>
      <dgm:spPr/>
      <dgm:t>
        <a:bodyPr/>
        <a:lstStyle/>
        <a:p>
          <a:pPr rtl="0"/>
          <a:r>
            <a:rPr lang="en-GB"/>
            <a:t>The way cities, towns and rural areas are built and designed impacts options for activity and influences behavioural choices. How neighbourhoods are designed can increase physical activity. This includes transport infrastructure, and green and blue public spaces.</a:t>
          </a:r>
        </a:p>
      </dgm:t>
    </dgm:pt>
    <dgm:pt modelId="{A82A51E5-558B-4A0B-A79E-C7D6DA4B930F}" type="parTrans" cxnId="{E24CE51F-5871-41F4-8CAE-11D7E0E05A73}">
      <dgm:prSet/>
      <dgm:spPr/>
      <dgm:t>
        <a:bodyPr/>
        <a:lstStyle/>
        <a:p>
          <a:endParaRPr lang="en-GB"/>
        </a:p>
      </dgm:t>
    </dgm:pt>
    <dgm:pt modelId="{CECB70B0-434B-48FE-A7FE-2FEF25F8EC14}" type="sibTrans" cxnId="{E24CE51F-5871-41F4-8CAE-11D7E0E05A73}">
      <dgm:prSet/>
      <dgm:spPr/>
      <dgm:t>
        <a:bodyPr/>
        <a:lstStyle/>
        <a:p>
          <a:endParaRPr lang="en-GB"/>
        </a:p>
      </dgm:t>
    </dgm:pt>
    <dgm:pt modelId="{DB09F3A3-1F37-4F4A-88AD-BE648F393390}">
      <dgm:prSet phldrT="[Text]"/>
      <dgm:spPr/>
      <dgm:t>
        <a:bodyPr/>
        <a:lstStyle/>
        <a:p>
          <a:pPr rtl="0"/>
          <a:r>
            <a:rPr lang="en-GB"/>
            <a:t>Workplaces are an opportune setting for increasing activity levels as most adults spend at least a third of their day at work. This is especially important as workplaces have tended to become more sedentary in recent years with the automation and computerisation of work.</a:t>
          </a:r>
        </a:p>
      </dgm:t>
    </dgm:pt>
    <dgm:pt modelId="{58459E22-59AB-4387-9DDF-F60DF4EFC151}" type="parTrans" cxnId="{2F005209-74C0-4E15-95C2-A8D34DF10415}">
      <dgm:prSet/>
      <dgm:spPr/>
      <dgm:t>
        <a:bodyPr/>
        <a:lstStyle/>
        <a:p>
          <a:endParaRPr lang="en-GB"/>
        </a:p>
      </dgm:t>
    </dgm:pt>
    <dgm:pt modelId="{28B9D278-F3A1-4C2D-BE7E-997966A587F9}" type="sibTrans" cxnId="{2F005209-74C0-4E15-95C2-A8D34DF10415}">
      <dgm:prSet/>
      <dgm:spPr/>
      <dgm:t>
        <a:bodyPr/>
        <a:lstStyle/>
        <a:p>
          <a:endParaRPr lang="en-GB"/>
        </a:p>
      </dgm:t>
    </dgm:pt>
    <dgm:pt modelId="{BBD63151-C8F3-4921-8CB2-5AF4E43AC73A}">
      <dgm:prSet phldr="0"/>
      <dgm:spPr/>
      <dgm:t>
        <a:bodyPr/>
        <a:lstStyle/>
        <a:p>
          <a:pPr rtl="0"/>
          <a:r>
            <a:rPr lang="en-GB"/>
            <a:t>Sport and recreation for all</a:t>
          </a:r>
        </a:p>
      </dgm:t>
    </dgm:pt>
    <dgm:pt modelId="{D13FBEA2-0802-4384-883D-92856EA666B5}" type="parTrans" cxnId="{396504BE-599F-4B0F-823F-997E87ECCEBA}">
      <dgm:prSet/>
      <dgm:spPr/>
      <dgm:t>
        <a:bodyPr/>
        <a:lstStyle/>
        <a:p>
          <a:endParaRPr lang="en-GB"/>
        </a:p>
      </dgm:t>
    </dgm:pt>
    <dgm:pt modelId="{98047DBB-5665-4B73-AE32-918DABC8FC38}" type="sibTrans" cxnId="{396504BE-599F-4B0F-823F-997E87ECCEBA}">
      <dgm:prSet/>
      <dgm:spPr/>
      <dgm:t>
        <a:bodyPr/>
        <a:lstStyle/>
        <a:p>
          <a:endParaRPr lang="en-GB"/>
        </a:p>
      </dgm:t>
    </dgm:pt>
    <dgm:pt modelId="{396B1D07-B2F3-45F1-BCD6-91BBF7B25D0A}">
      <dgm:prSet phldr="0"/>
      <dgm:spPr/>
      <dgm:t>
        <a:bodyPr/>
        <a:lstStyle/>
        <a:p>
          <a:pPr rtl="0"/>
          <a:r>
            <a:rPr lang="en-GB"/>
            <a:t>This includes mass sporting events, mass communication campaigns and enhancing visibility of elite sportspeople to promote participation in sports and create role models.</a:t>
          </a:r>
        </a:p>
      </dgm:t>
    </dgm:pt>
    <dgm:pt modelId="{D4FB55CB-D58E-4537-8004-E13FCCFE390C}" type="parTrans" cxnId="{A3C92EC7-4E33-43B1-BB8D-E9FBEC0DA4DB}">
      <dgm:prSet/>
      <dgm:spPr/>
      <dgm:t>
        <a:bodyPr/>
        <a:lstStyle/>
        <a:p>
          <a:endParaRPr lang="en-GB"/>
        </a:p>
      </dgm:t>
    </dgm:pt>
    <dgm:pt modelId="{0B31D24D-3FB8-47B8-A043-0FF11717A49F}" type="sibTrans" cxnId="{A3C92EC7-4E33-43B1-BB8D-E9FBEC0DA4DB}">
      <dgm:prSet/>
      <dgm:spPr/>
      <dgm:t>
        <a:bodyPr/>
        <a:lstStyle/>
        <a:p>
          <a:endParaRPr lang="en-GB"/>
        </a:p>
      </dgm:t>
    </dgm:pt>
    <dgm:pt modelId="{32354824-6906-4269-840C-00732F7FD3F2}">
      <dgm:prSet phldr="0"/>
      <dgm:spPr/>
      <dgm:t>
        <a:bodyPr/>
        <a:lstStyle/>
        <a:p>
          <a:pPr rtl="0"/>
          <a:r>
            <a:rPr lang="en-GB"/>
            <a:t>Ensuring equitable access to facilities and amenities.</a:t>
          </a:r>
        </a:p>
      </dgm:t>
    </dgm:pt>
    <dgm:pt modelId="{259072B2-FF5D-4686-BD61-3CA10F90F173}" type="parTrans" cxnId="{D567EF68-4D94-4980-A326-840E666B81DD}">
      <dgm:prSet/>
      <dgm:spPr/>
      <dgm:t>
        <a:bodyPr/>
        <a:lstStyle/>
        <a:p>
          <a:endParaRPr lang="en-GB"/>
        </a:p>
      </dgm:t>
    </dgm:pt>
    <dgm:pt modelId="{5EB0EC9E-205B-4353-AE86-605C5F023AB7}" type="sibTrans" cxnId="{D567EF68-4D94-4980-A326-840E666B81DD}">
      <dgm:prSet/>
      <dgm:spPr/>
      <dgm:t>
        <a:bodyPr/>
        <a:lstStyle/>
        <a:p>
          <a:endParaRPr lang="en-GB"/>
        </a:p>
      </dgm:t>
    </dgm:pt>
    <dgm:pt modelId="{74E30D3F-0BA9-4AC4-8C59-A0D33BCDF93C}" type="pres">
      <dgm:prSet presAssocID="{B4D42676-8388-4AA5-8583-3BF672CA1EC9}" presName="diagram" presStyleCnt="0">
        <dgm:presLayoutVars>
          <dgm:dir/>
          <dgm:resizeHandles val="exact"/>
        </dgm:presLayoutVars>
      </dgm:prSet>
      <dgm:spPr/>
    </dgm:pt>
    <dgm:pt modelId="{D11A06C3-9286-40D0-94C8-94F647B8F021}" type="pres">
      <dgm:prSet presAssocID="{E7E86A7C-0B82-4DB1-9FB8-028C74149874}" presName="node" presStyleLbl="node1" presStyleIdx="0" presStyleCnt="8" custLinFactX="130292" custLinFactNeighborX="200000" custLinFactNeighborY="1644">
        <dgm:presLayoutVars>
          <dgm:bulletEnabled val="1"/>
        </dgm:presLayoutVars>
      </dgm:prSet>
      <dgm:spPr/>
    </dgm:pt>
    <dgm:pt modelId="{1DEAB11F-4B61-4F29-BAC1-CA4269DE2A3A}" type="pres">
      <dgm:prSet presAssocID="{385518A1-5F97-4FE8-8A64-C681B25A37FF}" presName="sibTrans" presStyleCnt="0"/>
      <dgm:spPr/>
    </dgm:pt>
    <dgm:pt modelId="{7B7C5052-881C-43D5-96B6-9915AA5F8111}" type="pres">
      <dgm:prSet presAssocID="{D4C4ECBB-0222-4F02-87F3-6FB1439B31E5}" presName="node" presStyleLbl="node1" presStyleIdx="1" presStyleCnt="8">
        <dgm:presLayoutVars>
          <dgm:bulletEnabled val="1"/>
        </dgm:presLayoutVars>
      </dgm:prSet>
      <dgm:spPr/>
    </dgm:pt>
    <dgm:pt modelId="{798B0C74-EE8E-413F-8D7B-3ADD0C6530AF}" type="pres">
      <dgm:prSet presAssocID="{6264E327-4714-45B1-B18B-DA8075D8F20D}" presName="sibTrans" presStyleCnt="0"/>
      <dgm:spPr/>
    </dgm:pt>
    <dgm:pt modelId="{668E0102-7418-4B8E-A635-1D1D65FBA898}" type="pres">
      <dgm:prSet presAssocID="{974E6561-B31F-424D-83D0-49A6B4916877}" presName="node" presStyleLbl="node1" presStyleIdx="2" presStyleCnt="8">
        <dgm:presLayoutVars>
          <dgm:bulletEnabled val="1"/>
        </dgm:presLayoutVars>
      </dgm:prSet>
      <dgm:spPr/>
    </dgm:pt>
    <dgm:pt modelId="{15A315D4-4825-4407-B692-0E60FAEB4EC5}" type="pres">
      <dgm:prSet presAssocID="{F0F8A8C6-1165-4953-985C-FA8B15D81858}" presName="sibTrans" presStyleCnt="0"/>
      <dgm:spPr/>
    </dgm:pt>
    <dgm:pt modelId="{39A3B37F-9AAE-4CB1-9ADB-93357582231A}" type="pres">
      <dgm:prSet presAssocID="{18120631-5423-44F8-835A-214BE5FFCFCF}" presName="node" presStyleLbl="node1" presStyleIdx="3" presStyleCnt="8" custLinFactX="-129318" custLinFactNeighborX="-200000" custLinFactNeighborY="737">
        <dgm:presLayoutVars>
          <dgm:bulletEnabled val="1"/>
        </dgm:presLayoutVars>
      </dgm:prSet>
      <dgm:spPr/>
    </dgm:pt>
    <dgm:pt modelId="{E3D57044-B5E0-4A18-A0A2-0AE1E5B79E98}" type="pres">
      <dgm:prSet presAssocID="{85242005-5AEC-49C0-A3C6-713185233E84}" presName="sibTrans" presStyleCnt="0"/>
      <dgm:spPr/>
    </dgm:pt>
    <dgm:pt modelId="{84EEC0A8-6277-4F37-82CB-20891EECAE14}" type="pres">
      <dgm:prSet presAssocID="{2E98FE70-B77C-423A-9AE7-C3EB2596F54F}" presName="node" presStyleLbl="node1" presStyleIdx="4" presStyleCnt="8">
        <dgm:presLayoutVars>
          <dgm:bulletEnabled val="1"/>
        </dgm:presLayoutVars>
      </dgm:prSet>
      <dgm:spPr/>
    </dgm:pt>
    <dgm:pt modelId="{973923FE-52FE-483A-8E8B-BA0F6188D5DE}" type="pres">
      <dgm:prSet presAssocID="{3AA4A5A2-C700-451D-A9D3-4833D2EB2D73}" presName="sibTrans" presStyleCnt="0"/>
      <dgm:spPr/>
    </dgm:pt>
    <dgm:pt modelId="{B8DF3107-8DD7-481B-A95A-11475CF48693}" type="pres">
      <dgm:prSet presAssocID="{7FF5AFBA-B374-45AC-9E8F-C99D442267B3}" presName="node" presStyleLbl="node1" presStyleIdx="5" presStyleCnt="8">
        <dgm:presLayoutVars>
          <dgm:bulletEnabled val="1"/>
        </dgm:presLayoutVars>
      </dgm:prSet>
      <dgm:spPr/>
    </dgm:pt>
    <dgm:pt modelId="{7CD7E2F4-E589-4F05-99CA-6373703AA31E}" type="pres">
      <dgm:prSet presAssocID="{7514A5B7-4B79-4836-AFDD-7F7D729D3703}" presName="sibTrans" presStyleCnt="0"/>
      <dgm:spPr/>
    </dgm:pt>
    <dgm:pt modelId="{9B5156E8-F0B2-434E-A6AF-9EE467F654D5}" type="pres">
      <dgm:prSet presAssocID="{30EF098D-30C5-4F4E-9109-3D4C74D37215}" presName="node" presStyleLbl="node1" presStyleIdx="6" presStyleCnt="8">
        <dgm:presLayoutVars>
          <dgm:bulletEnabled val="1"/>
        </dgm:presLayoutVars>
      </dgm:prSet>
      <dgm:spPr/>
    </dgm:pt>
    <dgm:pt modelId="{D0D5C3B9-8D2D-405C-ACDE-FC083201AF23}" type="pres">
      <dgm:prSet presAssocID="{5978109A-0A5A-480C-A361-C251A9FC0B0A}" presName="sibTrans" presStyleCnt="0"/>
      <dgm:spPr/>
    </dgm:pt>
    <dgm:pt modelId="{A3D7D3F2-F63A-458D-9870-A858ECCAA9E9}" type="pres">
      <dgm:prSet presAssocID="{BBD63151-C8F3-4921-8CB2-5AF4E43AC73A}" presName="node" presStyleLbl="node1" presStyleIdx="7" presStyleCnt="8">
        <dgm:presLayoutVars>
          <dgm:bulletEnabled val="1"/>
        </dgm:presLayoutVars>
      </dgm:prSet>
      <dgm:spPr/>
    </dgm:pt>
  </dgm:ptLst>
  <dgm:cxnLst>
    <dgm:cxn modelId="{2F005209-74C0-4E15-95C2-A8D34DF10415}" srcId="{30EF098D-30C5-4F4E-9109-3D4C74D37215}" destId="{DB09F3A3-1F37-4F4A-88AD-BE648F393390}" srcOrd="0" destOrd="0" parTransId="{58459E22-59AB-4387-9DDF-F60DF4EFC151}" sibTransId="{28B9D278-F3A1-4C2D-BE7E-997966A587F9}"/>
    <dgm:cxn modelId="{C6476D0B-3484-4D3A-ACD9-78877669EA34}" srcId="{B4D42676-8388-4AA5-8583-3BF672CA1EC9}" destId="{2E98FE70-B77C-423A-9AE7-C3EB2596F54F}" srcOrd="4" destOrd="0" parTransId="{46E52E24-3260-42F6-8AA6-804BD29A0910}" sibTransId="{3AA4A5A2-C700-451D-A9D3-4833D2EB2D73}"/>
    <dgm:cxn modelId="{F6299C14-1333-4472-9AC4-A19D42942077}" type="presOf" srcId="{931A8407-AAB2-49F0-B08D-68D1454C0CE3}" destId="{84EEC0A8-6277-4F37-82CB-20891EECAE14}" srcOrd="0" destOrd="1" presId="urn:microsoft.com/office/officeart/2005/8/layout/default"/>
    <dgm:cxn modelId="{E24CE51F-5871-41F4-8CAE-11D7E0E05A73}" srcId="{7FF5AFBA-B374-45AC-9E8F-C99D442267B3}" destId="{EAC8E845-10EC-4065-8064-D77B02A1B4C0}" srcOrd="0" destOrd="0" parTransId="{A82A51E5-558B-4A0B-A79E-C7D6DA4B930F}" sibTransId="{CECB70B0-434B-48FE-A7FE-2FEF25F8EC14}"/>
    <dgm:cxn modelId="{E4110222-33B9-4DD0-9A67-BFF18A88EB67}" srcId="{B4D42676-8388-4AA5-8583-3BF672CA1EC9}" destId="{7FF5AFBA-B374-45AC-9E8F-C99D442267B3}" srcOrd="5" destOrd="0" parTransId="{4836C5E2-1D5F-4CF2-94D0-33A64AE501FC}" sibTransId="{7514A5B7-4B79-4836-AFDD-7F7D729D3703}"/>
    <dgm:cxn modelId="{C1EC9323-F89D-4731-9E08-BD96748688B4}" type="presOf" srcId="{DB09F3A3-1F37-4F4A-88AD-BE648F393390}" destId="{9B5156E8-F0B2-434E-A6AF-9EE467F654D5}" srcOrd="0" destOrd="1" presId="urn:microsoft.com/office/officeart/2005/8/layout/default"/>
    <dgm:cxn modelId="{806BDD27-BA79-4504-9EB3-505095EEC617}" srcId="{B4D42676-8388-4AA5-8583-3BF672CA1EC9}" destId="{18120631-5423-44F8-835A-214BE5FFCFCF}" srcOrd="3" destOrd="0" parTransId="{BCBE3A15-E9ED-45B0-9A25-BECF9FA216A3}" sibTransId="{85242005-5AEC-49C0-A3C6-713185233E84}"/>
    <dgm:cxn modelId="{375AE632-BA0B-4A8F-A4EA-52E12D37ACA7}" type="presOf" srcId="{B4D42676-8388-4AA5-8583-3BF672CA1EC9}" destId="{74E30D3F-0BA9-4AC4-8C59-A0D33BCDF93C}" srcOrd="0" destOrd="0" presId="urn:microsoft.com/office/officeart/2005/8/layout/default"/>
    <dgm:cxn modelId="{617B3037-B8C0-4460-A77C-30DC3DCF8855}" srcId="{18120631-5423-44F8-835A-214BE5FFCFCF}" destId="{E9CDA847-74E0-43D5-A500-41AD66711433}" srcOrd="0" destOrd="0" parTransId="{87D4E5B8-2CE9-48E4-9DF0-B9AB46437D87}" sibTransId="{F7CAEC82-968B-4493-BD56-85E10BB0ECFA}"/>
    <dgm:cxn modelId="{AD5EB039-2F09-4639-A903-5EA8370FEE8F}" srcId="{B4D42676-8388-4AA5-8583-3BF672CA1EC9}" destId="{30EF098D-30C5-4F4E-9109-3D4C74D37215}" srcOrd="6" destOrd="0" parTransId="{C0636166-8924-468E-8E3E-8881D2C232E5}" sibTransId="{5978109A-0A5A-480C-A361-C251A9FC0B0A}"/>
    <dgm:cxn modelId="{247CD539-2AE2-487A-AFAD-B61425EDFE7B}" type="presOf" srcId="{716C63D8-6BDD-4446-8B3F-5AC7A5E03FDE}" destId="{668E0102-7418-4B8E-A635-1D1D65FBA898}" srcOrd="0" destOrd="1" presId="urn:microsoft.com/office/officeart/2005/8/layout/default"/>
    <dgm:cxn modelId="{3EFDD267-26FF-427D-9D6D-F4E9D5CECE50}" srcId="{B4D42676-8388-4AA5-8583-3BF672CA1EC9}" destId="{974E6561-B31F-424D-83D0-49A6B4916877}" srcOrd="2" destOrd="0" parTransId="{CB58EB9A-E904-40FE-8E88-AD315EBD1086}" sibTransId="{F0F8A8C6-1165-4953-985C-FA8B15D81858}"/>
    <dgm:cxn modelId="{D567EF68-4D94-4980-A326-840E666B81DD}" srcId="{BBD63151-C8F3-4921-8CB2-5AF4E43AC73A}" destId="{32354824-6906-4269-840C-00732F7FD3F2}" srcOrd="1" destOrd="0" parTransId="{259072B2-FF5D-4686-BD61-3CA10F90F173}" sibTransId="{5EB0EC9E-205B-4353-AE86-605C5F023AB7}"/>
    <dgm:cxn modelId="{37B63A6D-57C8-4D3E-B553-A7551132E353}" type="presOf" srcId="{18120631-5423-44F8-835A-214BE5FFCFCF}" destId="{39A3B37F-9AAE-4CB1-9ADB-93357582231A}" srcOrd="0" destOrd="0" presId="urn:microsoft.com/office/officeart/2005/8/layout/default"/>
    <dgm:cxn modelId="{A7FCFF70-DEE0-4357-8413-6C176DED9B0D}" type="presOf" srcId="{30EF098D-30C5-4F4E-9109-3D4C74D37215}" destId="{9B5156E8-F0B2-434E-A6AF-9EE467F654D5}" srcOrd="0" destOrd="0" presId="urn:microsoft.com/office/officeart/2005/8/layout/default"/>
    <dgm:cxn modelId="{812A3E5A-8C6C-4700-A203-CF2D29B3985A}" type="presOf" srcId="{2E98FE70-B77C-423A-9AE7-C3EB2596F54F}" destId="{84EEC0A8-6277-4F37-82CB-20891EECAE14}" srcOrd="0" destOrd="0" presId="urn:microsoft.com/office/officeart/2005/8/layout/default"/>
    <dgm:cxn modelId="{F670E087-15A4-4690-BCF3-BEFF1DB2D3C1}" type="presOf" srcId="{32354824-6906-4269-840C-00732F7FD3F2}" destId="{A3D7D3F2-F63A-458D-9870-A858ECCAA9E9}" srcOrd="0" destOrd="2" presId="urn:microsoft.com/office/officeart/2005/8/layout/default"/>
    <dgm:cxn modelId="{9367ED8B-25ED-4805-A93F-41ED37A39F9E}" type="presOf" srcId="{974E6561-B31F-424D-83D0-49A6B4916877}" destId="{668E0102-7418-4B8E-A635-1D1D65FBA898}" srcOrd="0" destOrd="0" presId="urn:microsoft.com/office/officeart/2005/8/layout/default"/>
    <dgm:cxn modelId="{C319D795-28CA-4608-A5BD-BC77EDFE9348}" srcId="{2E98FE70-B77C-423A-9AE7-C3EB2596F54F}" destId="{931A8407-AAB2-49F0-B08D-68D1454C0CE3}" srcOrd="0" destOrd="0" parTransId="{C667DB70-5DB0-47EC-B50E-D19AF1523460}" sibTransId="{0FF0896B-5585-4A87-9E4A-28705ED769D0}"/>
    <dgm:cxn modelId="{E6C953A1-E7CB-4CF9-9EC6-EFDC1DFB224D}" srcId="{E7E86A7C-0B82-4DB1-9FB8-028C74149874}" destId="{F6F7EBC6-0A57-43E2-961D-355CE6915C54}" srcOrd="0" destOrd="0" parTransId="{CACBA656-DB50-497D-8A2A-67876B000C56}" sibTransId="{5FD953FC-41BB-43D6-A53C-C09EB00D6407}"/>
    <dgm:cxn modelId="{6A82A1A2-172E-49B1-B580-26F123BBF851}" type="presOf" srcId="{7FF5AFBA-B374-45AC-9E8F-C99D442267B3}" destId="{B8DF3107-8DD7-481B-A95A-11475CF48693}" srcOrd="0" destOrd="0" presId="urn:microsoft.com/office/officeart/2005/8/layout/default"/>
    <dgm:cxn modelId="{E3E6E2A6-D148-4F95-A8EE-3EB6AFC97CF6}" type="presOf" srcId="{E9CDA847-74E0-43D5-A500-41AD66711433}" destId="{39A3B37F-9AAE-4CB1-9ADB-93357582231A}" srcOrd="0" destOrd="1" presId="urn:microsoft.com/office/officeart/2005/8/layout/default"/>
    <dgm:cxn modelId="{396504BE-599F-4B0F-823F-997E87ECCEBA}" srcId="{B4D42676-8388-4AA5-8583-3BF672CA1EC9}" destId="{BBD63151-C8F3-4921-8CB2-5AF4E43AC73A}" srcOrd="7" destOrd="0" parTransId="{D13FBEA2-0802-4384-883D-92856EA666B5}" sibTransId="{98047DBB-5665-4B73-AE32-918DABC8FC38}"/>
    <dgm:cxn modelId="{5A38B7BE-9137-4AF6-A069-C2CBA14705C1}" srcId="{974E6561-B31F-424D-83D0-49A6B4916877}" destId="{716C63D8-6BDD-4446-8B3F-5AC7A5E03FDE}" srcOrd="0" destOrd="0" parTransId="{8EF298A7-89B9-49C7-9CAD-A551C755EE12}" sibTransId="{5C289B60-05FC-43EC-8A3D-11CAD3E1E37D}"/>
    <dgm:cxn modelId="{4001F5BE-3934-4626-8381-0D60CA4C42D0}" srcId="{B4D42676-8388-4AA5-8583-3BF672CA1EC9}" destId="{D4C4ECBB-0222-4F02-87F3-6FB1439B31E5}" srcOrd="1" destOrd="0" parTransId="{D7C15654-3F57-4340-8923-EFF30C27F75A}" sibTransId="{6264E327-4714-45B1-B18B-DA8075D8F20D}"/>
    <dgm:cxn modelId="{A3C92EC7-4E33-43B1-BB8D-E9FBEC0DA4DB}" srcId="{BBD63151-C8F3-4921-8CB2-5AF4E43AC73A}" destId="{396B1D07-B2F3-45F1-BCD6-91BBF7B25D0A}" srcOrd="0" destOrd="0" parTransId="{D4FB55CB-D58E-4537-8004-E13FCCFE390C}" sibTransId="{0B31D24D-3FB8-47B8-A043-0FF11717A49F}"/>
    <dgm:cxn modelId="{1DA640CC-8C7E-4FBB-BE58-4CC0F74BCF41}" type="presOf" srcId="{BBD63151-C8F3-4921-8CB2-5AF4E43AC73A}" destId="{A3D7D3F2-F63A-458D-9870-A858ECCAA9E9}" srcOrd="0" destOrd="0" presId="urn:microsoft.com/office/officeart/2005/8/layout/default"/>
    <dgm:cxn modelId="{A85B6FCC-6FF6-4A5F-BA63-5C0AF8D42FC4}" srcId="{D4C4ECBB-0222-4F02-87F3-6FB1439B31E5}" destId="{1BBE87DA-D859-473D-89DA-5AF07E42F739}" srcOrd="0" destOrd="0" parTransId="{8C3C72CB-6F2A-4AF4-9436-90553253DE9A}" sibTransId="{11DA1BF6-7B6B-4ABF-BF53-80883328B069}"/>
    <dgm:cxn modelId="{3CC952D1-DF83-47AF-A5CD-5549CB4736CE}" type="presOf" srcId="{EAC8E845-10EC-4065-8064-D77B02A1B4C0}" destId="{B8DF3107-8DD7-481B-A95A-11475CF48693}" srcOrd="0" destOrd="1" presId="urn:microsoft.com/office/officeart/2005/8/layout/default"/>
    <dgm:cxn modelId="{EE10F5D5-96F6-4926-87D3-E23DEC159E98}" type="presOf" srcId="{396B1D07-B2F3-45F1-BCD6-91BBF7B25D0A}" destId="{A3D7D3F2-F63A-458D-9870-A858ECCAA9E9}" srcOrd="0" destOrd="1" presId="urn:microsoft.com/office/officeart/2005/8/layout/default"/>
    <dgm:cxn modelId="{7D3729D7-1A79-49EB-B647-B462DD284880}" type="presOf" srcId="{1BBE87DA-D859-473D-89DA-5AF07E42F739}" destId="{7B7C5052-881C-43D5-96B6-9915AA5F8111}" srcOrd="0" destOrd="1" presId="urn:microsoft.com/office/officeart/2005/8/layout/default"/>
    <dgm:cxn modelId="{00BCCFDB-0402-47B5-A03A-CF5499F61EDC}" type="presOf" srcId="{F6F7EBC6-0A57-43E2-961D-355CE6915C54}" destId="{D11A06C3-9286-40D0-94C8-94F647B8F021}" srcOrd="0" destOrd="1" presId="urn:microsoft.com/office/officeart/2005/8/layout/default"/>
    <dgm:cxn modelId="{5A4229E3-A26C-416E-84B3-3C50724B2F1C}" type="presOf" srcId="{D4C4ECBB-0222-4F02-87F3-6FB1439B31E5}" destId="{7B7C5052-881C-43D5-96B6-9915AA5F8111}" srcOrd="0" destOrd="0" presId="urn:microsoft.com/office/officeart/2005/8/layout/default"/>
    <dgm:cxn modelId="{84D536EA-7239-42AE-936D-9748463CE6D6}" type="presOf" srcId="{E7E86A7C-0B82-4DB1-9FB8-028C74149874}" destId="{D11A06C3-9286-40D0-94C8-94F647B8F021}" srcOrd="0" destOrd="0" presId="urn:microsoft.com/office/officeart/2005/8/layout/default"/>
    <dgm:cxn modelId="{696B3BFC-1B29-4AAE-9F70-89482176E756}" srcId="{B4D42676-8388-4AA5-8583-3BF672CA1EC9}" destId="{E7E86A7C-0B82-4DB1-9FB8-028C74149874}" srcOrd="0" destOrd="0" parTransId="{915BFCBF-A779-4F19-8DEF-3C2E3157B9F8}" sibTransId="{385518A1-5F97-4FE8-8A64-C681B25A37FF}"/>
    <dgm:cxn modelId="{CBA7EF46-5619-461B-8E5B-6AC04FC5658F}" type="presParOf" srcId="{74E30D3F-0BA9-4AC4-8C59-A0D33BCDF93C}" destId="{D11A06C3-9286-40D0-94C8-94F647B8F021}" srcOrd="0" destOrd="0" presId="urn:microsoft.com/office/officeart/2005/8/layout/default"/>
    <dgm:cxn modelId="{5D04038D-DF77-4FB7-960F-084EB32C81BC}" type="presParOf" srcId="{74E30D3F-0BA9-4AC4-8C59-A0D33BCDF93C}" destId="{1DEAB11F-4B61-4F29-BAC1-CA4269DE2A3A}" srcOrd="1" destOrd="0" presId="urn:microsoft.com/office/officeart/2005/8/layout/default"/>
    <dgm:cxn modelId="{F397FCE2-4020-40E2-ABDE-FEC760EF15F4}" type="presParOf" srcId="{74E30D3F-0BA9-4AC4-8C59-A0D33BCDF93C}" destId="{7B7C5052-881C-43D5-96B6-9915AA5F8111}" srcOrd="2" destOrd="0" presId="urn:microsoft.com/office/officeart/2005/8/layout/default"/>
    <dgm:cxn modelId="{65DC2BD8-637D-4B61-908F-AE1E3A125EFF}" type="presParOf" srcId="{74E30D3F-0BA9-4AC4-8C59-A0D33BCDF93C}" destId="{798B0C74-EE8E-413F-8D7B-3ADD0C6530AF}" srcOrd="3" destOrd="0" presId="urn:microsoft.com/office/officeart/2005/8/layout/default"/>
    <dgm:cxn modelId="{249AE8EA-375B-409A-8CCC-420CC84A8E23}" type="presParOf" srcId="{74E30D3F-0BA9-4AC4-8C59-A0D33BCDF93C}" destId="{668E0102-7418-4B8E-A635-1D1D65FBA898}" srcOrd="4" destOrd="0" presId="urn:microsoft.com/office/officeart/2005/8/layout/default"/>
    <dgm:cxn modelId="{B2981EBB-60A8-4ADB-9722-94C20348B22F}" type="presParOf" srcId="{74E30D3F-0BA9-4AC4-8C59-A0D33BCDF93C}" destId="{15A315D4-4825-4407-B692-0E60FAEB4EC5}" srcOrd="5" destOrd="0" presId="urn:microsoft.com/office/officeart/2005/8/layout/default"/>
    <dgm:cxn modelId="{5B51275C-A1CF-4989-8883-A840F1276F00}" type="presParOf" srcId="{74E30D3F-0BA9-4AC4-8C59-A0D33BCDF93C}" destId="{39A3B37F-9AAE-4CB1-9ADB-93357582231A}" srcOrd="6" destOrd="0" presId="urn:microsoft.com/office/officeart/2005/8/layout/default"/>
    <dgm:cxn modelId="{9601B869-7288-4560-8D7A-986B09CFC0C7}" type="presParOf" srcId="{74E30D3F-0BA9-4AC4-8C59-A0D33BCDF93C}" destId="{E3D57044-B5E0-4A18-A0A2-0AE1E5B79E98}" srcOrd="7" destOrd="0" presId="urn:microsoft.com/office/officeart/2005/8/layout/default"/>
    <dgm:cxn modelId="{482AF292-C42E-4962-BFFC-73F72FAEA867}" type="presParOf" srcId="{74E30D3F-0BA9-4AC4-8C59-A0D33BCDF93C}" destId="{84EEC0A8-6277-4F37-82CB-20891EECAE14}" srcOrd="8" destOrd="0" presId="urn:microsoft.com/office/officeart/2005/8/layout/default"/>
    <dgm:cxn modelId="{3F99E6A3-5575-4F4F-AFA9-5B7E7A17AF3B}" type="presParOf" srcId="{74E30D3F-0BA9-4AC4-8C59-A0D33BCDF93C}" destId="{973923FE-52FE-483A-8E8B-BA0F6188D5DE}" srcOrd="9" destOrd="0" presId="urn:microsoft.com/office/officeart/2005/8/layout/default"/>
    <dgm:cxn modelId="{970F3D4D-92C6-4EC9-8ECC-6C4CC0DB2DCA}" type="presParOf" srcId="{74E30D3F-0BA9-4AC4-8C59-A0D33BCDF93C}" destId="{B8DF3107-8DD7-481B-A95A-11475CF48693}" srcOrd="10" destOrd="0" presId="urn:microsoft.com/office/officeart/2005/8/layout/default"/>
    <dgm:cxn modelId="{9C1ECF81-310F-4027-B858-D0A7298B5487}" type="presParOf" srcId="{74E30D3F-0BA9-4AC4-8C59-A0D33BCDF93C}" destId="{7CD7E2F4-E589-4F05-99CA-6373703AA31E}" srcOrd="11" destOrd="0" presId="urn:microsoft.com/office/officeart/2005/8/layout/default"/>
    <dgm:cxn modelId="{7A2ECA07-1E51-4EAF-908A-055C6080B58D}" type="presParOf" srcId="{74E30D3F-0BA9-4AC4-8C59-A0D33BCDF93C}" destId="{9B5156E8-F0B2-434E-A6AF-9EE467F654D5}" srcOrd="12" destOrd="0" presId="urn:microsoft.com/office/officeart/2005/8/layout/default"/>
    <dgm:cxn modelId="{AF077F3F-7332-482F-889A-BB4EA0AF3B9D}" type="presParOf" srcId="{74E30D3F-0BA9-4AC4-8C59-A0D33BCDF93C}" destId="{D0D5C3B9-8D2D-405C-ACDE-FC083201AF23}" srcOrd="13" destOrd="0" presId="urn:microsoft.com/office/officeart/2005/8/layout/default"/>
    <dgm:cxn modelId="{A20BE52A-116C-4235-B516-AC6026B23D82}" type="presParOf" srcId="{74E30D3F-0BA9-4AC4-8C59-A0D33BCDF93C}" destId="{A3D7D3F2-F63A-458D-9870-A858ECCAA9E9}"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237766E-CAFA-4BC4-AACD-0D708DE4ED00}" type="doc">
      <dgm:prSet loTypeId="urn:microsoft.com/office/officeart/2005/8/layout/list1" loCatId="list" qsTypeId="urn:microsoft.com/office/officeart/2005/8/quickstyle/simple1" qsCatId="simple" csTypeId="urn:microsoft.com/office/officeart/2005/8/colors/accent1_5" csCatId="accent1" phldr="1"/>
      <dgm:spPr/>
      <dgm:t>
        <a:bodyPr/>
        <a:lstStyle/>
        <a:p>
          <a:endParaRPr lang="en-GB"/>
        </a:p>
      </dgm:t>
    </dgm:pt>
    <dgm:pt modelId="{629EA829-6513-4652-BA10-C8085C23453B}">
      <dgm:prSet phldrT="[Text]" custT="1"/>
      <dgm:spPr/>
      <dgm:t>
        <a:bodyPr/>
        <a:lstStyle/>
        <a:p>
          <a:r>
            <a:rPr lang="en-GB" sz="1200" b="1"/>
            <a:t>Community-based programmes</a:t>
          </a:r>
        </a:p>
      </dgm:t>
    </dgm:pt>
    <dgm:pt modelId="{48FB6FC6-A982-450F-AEF5-3517302B6404}" type="parTrans" cxnId="{D81775B3-46C6-48CA-BCA7-0FF338A78ACC}">
      <dgm:prSet/>
      <dgm:spPr/>
      <dgm:t>
        <a:bodyPr/>
        <a:lstStyle/>
        <a:p>
          <a:endParaRPr lang="en-GB"/>
        </a:p>
      </dgm:t>
    </dgm:pt>
    <dgm:pt modelId="{C285CA9C-328E-4E2B-B84B-A47B84F16CBD}" type="sibTrans" cxnId="{D81775B3-46C6-48CA-BCA7-0FF338A78ACC}">
      <dgm:prSet/>
      <dgm:spPr/>
      <dgm:t>
        <a:bodyPr/>
        <a:lstStyle/>
        <a:p>
          <a:endParaRPr lang="en-GB"/>
        </a:p>
      </dgm:t>
    </dgm:pt>
    <dgm:pt modelId="{ABCC49D7-8B01-4F1A-AA83-CA0CAE187FC4}">
      <dgm:prSet phldrT="[Text]" custT="1"/>
      <dgm:spPr/>
      <dgm:t>
        <a:bodyPr/>
        <a:lstStyle/>
        <a:p>
          <a:r>
            <a:rPr lang="en-GB" sz="1200" b="1"/>
            <a:t>Healthcare</a:t>
          </a:r>
        </a:p>
      </dgm:t>
    </dgm:pt>
    <dgm:pt modelId="{8A99C92D-81A1-4FEA-9693-366C0C961090}" type="parTrans" cxnId="{E5B7A8DC-E765-4450-BA20-211B5B8E554B}">
      <dgm:prSet/>
      <dgm:spPr/>
      <dgm:t>
        <a:bodyPr/>
        <a:lstStyle/>
        <a:p>
          <a:endParaRPr lang="en-GB"/>
        </a:p>
      </dgm:t>
    </dgm:pt>
    <dgm:pt modelId="{5D7623C9-2301-446B-BFCD-D46E3A918686}" type="sibTrans" cxnId="{E5B7A8DC-E765-4450-BA20-211B5B8E554B}">
      <dgm:prSet/>
      <dgm:spPr/>
      <dgm:t>
        <a:bodyPr/>
        <a:lstStyle/>
        <a:p>
          <a:endParaRPr lang="en-GB"/>
        </a:p>
      </dgm:t>
    </dgm:pt>
    <dgm:pt modelId="{BBD429DF-C9AC-45F7-9C43-F2144FABA119}">
      <dgm:prSet phldrT="[Text]" custT="1"/>
      <dgm:spPr/>
      <dgm:t>
        <a:bodyPr/>
        <a:lstStyle/>
        <a:p>
          <a:r>
            <a:rPr lang="en-GB" sz="1200" b="1"/>
            <a:t>School-based programmes</a:t>
          </a:r>
        </a:p>
      </dgm:t>
    </dgm:pt>
    <dgm:pt modelId="{066CE7C1-78F0-45EA-B22E-C1849E381199}" type="parTrans" cxnId="{3C721196-FC80-4E9C-95E1-F63A73524056}">
      <dgm:prSet/>
      <dgm:spPr/>
      <dgm:t>
        <a:bodyPr/>
        <a:lstStyle/>
        <a:p>
          <a:endParaRPr lang="en-GB"/>
        </a:p>
      </dgm:t>
    </dgm:pt>
    <dgm:pt modelId="{A103DA45-EADE-454F-87EE-B6AD203CB794}" type="sibTrans" cxnId="{3C721196-FC80-4E9C-95E1-F63A73524056}">
      <dgm:prSet/>
      <dgm:spPr/>
      <dgm:t>
        <a:bodyPr/>
        <a:lstStyle/>
        <a:p>
          <a:endParaRPr lang="en-GB"/>
        </a:p>
      </dgm:t>
    </dgm:pt>
    <dgm:pt modelId="{182E7CF1-FBA5-4ADC-9184-A66765D0882E}">
      <dgm:prSet phldrT="[Text]"/>
      <dgm:spPr/>
      <dgm:t>
        <a:bodyPr/>
        <a:lstStyle/>
        <a:p>
          <a:r>
            <a:rPr lang="en-GB" b="1"/>
            <a:t>Clinical Guidance </a:t>
          </a:r>
          <a:r>
            <a:rPr lang="en-GB"/>
            <a:t>across health improvement and clinical care and management, much of which includes physical activity. </a:t>
          </a:r>
          <a:r>
            <a:rPr lang="en-GB" u="sng"/>
            <a:t>Owner:</a:t>
          </a:r>
          <a:r>
            <a:rPr lang="en-GB"/>
            <a:t> </a:t>
          </a:r>
          <a:r>
            <a:rPr lang="en-GB" b="1"/>
            <a:t>NICE</a:t>
          </a:r>
        </a:p>
      </dgm:t>
    </dgm:pt>
    <dgm:pt modelId="{A477C275-68A8-4019-AD80-99C063E6E5CB}" type="parTrans" cxnId="{4E95695C-3D97-42DB-ABD0-A56DD96FE168}">
      <dgm:prSet/>
      <dgm:spPr/>
      <dgm:t>
        <a:bodyPr/>
        <a:lstStyle/>
        <a:p>
          <a:endParaRPr lang="en-GB"/>
        </a:p>
      </dgm:t>
    </dgm:pt>
    <dgm:pt modelId="{8885BBE7-56DD-4105-89F9-18AF7D4824E5}" type="sibTrans" cxnId="{4E95695C-3D97-42DB-ABD0-A56DD96FE168}">
      <dgm:prSet/>
      <dgm:spPr/>
      <dgm:t>
        <a:bodyPr/>
        <a:lstStyle/>
        <a:p>
          <a:endParaRPr lang="en-GB"/>
        </a:p>
      </dgm:t>
    </dgm:pt>
    <dgm:pt modelId="{0EB911B8-F8E5-450D-B2F6-FEEE10D2250E}">
      <dgm:prSet/>
      <dgm:spPr/>
      <dgm:t>
        <a:bodyPr/>
        <a:lstStyle/>
        <a:p>
          <a:r>
            <a:rPr lang="en-GB" b="1"/>
            <a:t>Healthcare Professionals Training and CPD support </a:t>
          </a:r>
          <a:r>
            <a:rPr lang="en-GB"/>
            <a:t>includes training on physical activity. </a:t>
          </a:r>
          <a:r>
            <a:rPr lang="en-GB" u="sng"/>
            <a:t>Owner:</a:t>
          </a:r>
          <a:r>
            <a:rPr lang="en-GB"/>
            <a:t> </a:t>
          </a:r>
          <a:r>
            <a:rPr lang="en-GB" b="1"/>
            <a:t>NHSE &amp; Health Education England</a:t>
          </a:r>
        </a:p>
      </dgm:t>
    </dgm:pt>
    <dgm:pt modelId="{795F6169-2EED-4523-845C-91C1D9E9D204}" type="parTrans" cxnId="{8BC249DD-3E27-48E9-A2F0-EA3F4FB177AC}">
      <dgm:prSet/>
      <dgm:spPr/>
      <dgm:t>
        <a:bodyPr/>
        <a:lstStyle/>
        <a:p>
          <a:endParaRPr lang="en-GB"/>
        </a:p>
      </dgm:t>
    </dgm:pt>
    <dgm:pt modelId="{7D0FC1F6-D9DA-46F6-A4C9-6F08E952CBFB}" type="sibTrans" cxnId="{8BC249DD-3E27-48E9-A2F0-EA3F4FB177AC}">
      <dgm:prSet/>
      <dgm:spPr/>
      <dgm:t>
        <a:bodyPr/>
        <a:lstStyle/>
        <a:p>
          <a:endParaRPr lang="en-GB"/>
        </a:p>
      </dgm:t>
    </dgm:pt>
    <dgm:pt modelId="{73DD4DBE-123C-4A52-98EE-084C036AA53A}">
      <dgm:prSet phldrT="[Text]"/>
      <dgm:spPr/>
      <dgm:t>
        <a:bodyPr/>
        <a:lstStyle/>
        <a:p>
          <a:r>
            <a:rPr lang="en-GB"/>
            <a:t>The </a:t>
          </a:r>
          <a:r>
            <a:rPr lang="en-GB" b="1"/>
            <a:t>Moving Healthcare Professionals Programme</a:t>
          </a:r>
          <a:r>
            <a:rPr lang="en-GB"/>
            <a:t> supports healthcare professionals to promote physical activity within their daily practice. </a:t>
          </a:r>
          <a:r>
            <a:rPr lang="en-GB" u="sng"/>
            <a:t>Owner</a:t>
          </a:r>
          <a:r>
            <a:rPr lang="en-GB"/>
            <a:t>: </a:t>
          </a:r>
          <a:r>
            <a:rPr lang="en-GB" b="1"/>
            <a:t>OHID </a:t>
          </a:r>
          <a:r>
            <a:rPr lang="en-GB" b="0"/>
            <a:t>with</a:t>
          </a:r>
          <a:r>
            <a:rPr lang="en-GB" b="1"/>
            <a:t> NHSE, Sport England</a:t>
          </a:r>
        </a:p>
      </dgm:t>
    </dgm:pt>
    <dgm:pt modelId="{1EBD8D17-CBC0-419F-A62D-135363602A2D}" type="parTrans" cxnId="{56B8B1D9-BA53-495C-BBA5-980E52A17DFA}">
      <dgm:prSet/>
      <dgm:spPr/>
      <dgm:t>
        <a:bodyPr/>
        <a:lstStyle/>
        <a:p>
          <a:endParaRPr lang="en-GB"/>
        </a:p>
      </dgm:t>
    </dgm:pt>
    <dgm:pt modelId="{2A2CEFD4-AACD-48A2-AC08-9931CF1BD5DD}" type="sibTrans" cxnId="{56B8B1D9-BA53-495C-BBA5-980E52A17DFA}">
      <dgm:prSet/>
      <dgm:spPr/>
      <dgm:t>
        <a:bodyPr/>
        <a:lstStyle/>
        <a:p>
          <a:endParaRPr lang="en-GB"/>
        </a:p>
      </dgm:t>
    </dgm:pt>
    <dgm:pt modelId="{299E8932-3557-4FD5-9EC4-AEABA7F07076}">
      <dgm:prSet phldrT="[Text]"/>
      <dgm:spPr/>
      <dgm:t>
        <a:bodyPr/>
        <a:lstStyle/>
        <a:p>
          <a:r>
            <a:rPr lang="en-GB">
              <a:solidFill>
                <a:srgbClr val="7C5CB2"/>
              </a:solidFill>
            </a:rPr>
            <a:t>The </a:t>
          </a:r>
          <a:r>
            <a:rPr lang="en-GB" b="1">
              <a:solidFill>
                <a:srgbClr val="7C5CB2"/>
              </a:solidFill>
            </a:rPr>
            <a:t>NHS Health Checks programme</a:t>
          </a:r>
          <a:r>
            <a:rPr lang="en-GB">
              <a:solidFill>
                <a:srgbClr val="7C5CB2"/>
              </a:solidFill>
            </a:rPr>
            <a:t> supports people at risk of CVD, including from physical inactivity, to make changes and access care</a:t>
          </a:r>
          <a:r>
            <a:rPr lang="en-GB"/>
            <a:t>. </a:t>
          </a:r>
          <a:r>
            <a:rPr lang="en-GB" u="sng"/>
            <a:t>Owner</a:t>
          </a:r>
          <a:r>
            <a:rPr lang="en-GB"/>
            <a:t>: </a:t>
          </a:r>
          <a:r>
            <a:rPr lang="en-GB" b="1"/>
            <a:t>OHID </a:t>
          </a:r>
          <a:r>
            <a:rPr lang="en-GB" b="0"/>
            <a:t>with</a:t>
          </a:r>
          <a:r>
            <a:rPr lang="en-GB" b="1"/>
            <a:t> NHSE</a:t>
          </a:r>
        </a:p>
      </dgm:t>
    </dgm:pt>
    <dgm:pt modelId="{2F2B3F23-F33E-4953-8B95-6A95DA8F25C4}" type="parTrans" cxnId="{5E40B201-1A43-48C7-9D7E-D5EA6BC7B036}">
      <dgm:prSet/>
      <dgm:spPr/>
      <dgm:t>
        <a:bodyPr/>
        <a:lstStyle/>
        <a:p>
          <a:endParaRPr lang="en-GB"/>
        </a:p>
      </dgm:t>
    </dgm:pt>
    <dgm:pt modelId="{0E562B1A-9B6C-45BD-AF7A-4E7D739FF5B9}" type="sibTrans" cxnId="{5E40B201-1A43-48C7-9D7E-D5EA6BC7B036}">
      <dgm:prSet/>
      <dgm:spPr/>
      <dgm:t>
        <a:bodyPr/>
        <a:lstStyle/>
        <a:p>
          <a:endParaRPr lang="en-GB"/>
        </a:p>
      </dgm:t>
    </dgm:pt>
    <dgm:pt modelId="{0A3F7187-902F-4F48-8701-A809D45D83AB}">
      <dgm:prSet phldrT="[Text]"/>
      <dgm:spPr/>
      <dgm:t>
        <a:bodyPr/>
        <a:lstStyle/>
        <a:p>
          <a:r>
            <a:rPr lang="en-GB">
              <a:solidFill>
                <a:srgbClr val="7C5CB2"/>
              </a:solidFill>
            </a:rPr>
            <a:t>The </a:t>
          </a:r>
          <a:r>
            <a:rPr lang="en-GB" b="1">
              <a:solidFill>
                <a:srgbClr val="7C5CB2"/>
              </a:solidFill>
            </a:rPr>
            <a:t>Primary School PE and Sports Premium</a:t>
          </a:r>
          <a:r>
            <a:rPr lang="en-GB">
              <a:solidFill>
                <a:srgbClr val="7C5CB2"/>
              </a:solidFill>
            </a:rPr>
            <a:t>, and the </a:t>
          </a:r>
          <a:r>
            <a:rPr lang="en-GB" b="1">
              <a:solidFill>
                <a:srgbClr val="7C5CB2"/>
              </a:solidFill>
            </a:rPr>
            <a:t>Sports and Games Organiser Network</a:t>
          </a:r>
          <a:r>
            <a:rPr lang="en-GB">
              <a:solidFill>
                <a:srgbClr val="7C5CB2"/>
              </a:solidFill>
            </a:rPr>
            <a:t> which support children to be more active before, during and after school time.</a:t>
          </a:r>
          <a:r>
            <a:rPr lang="en-GB"/>
            <a:t> </a:t>
          </a:r>
          <a:r>
            <a:rPr lang="en-GB" u="sng"/>
            <a:t>Owner:</a:t>
          </a:r>
          <a:r>
            <a:rPr lang="en-GB"/>
            <a:t> </a:t>
          </a:r>
          <a:r>
            <a:rPr lang="en-GB" b="1"/>
            <a:t>OHID</a:t>
          </a:r>
          <a:r>
            <a:rPr lang="en-GB"/>
            <a:t> with </a:t>
          </a:r>
          <a:r>
            <a:rPr lang="en-GB" b="1"/>
            <a:t>DfE, DCMS, Sport England</a:t>
          </a:r>
        </a:p>
      </dgm:t>
    </dgm:pt>
    <dgm:pt modelId="{460457DB-6B00-4D8A-B83C-9DD6F7908C8E}" type="parTrans" cxnId="{E069A1E7-1BC5-49EB-BDD4-A926B6883C33}">
      <dgm:prSet/>
      <dgm:spPr/>
      <dgm:t>
        <a:bodyPr/>
        <a:lstStyle/>
        <a:p>
          <a:endParaRPr lang="en-GB"/>
        </a:p>
      </dgm:t>
    </dgm:pt>
    <dgm:pt modelId="{F317EDEA-1964-4371-B9E8-8294A5F22515}" type="sibTrans" cxnId="{E069A1E7-1BC5-49EB-BDD4-A926B6883C33}">
      <dgm:prSet/>
      <dgm:spPr/>
      <dgm:t>
        <a:bodyPr/>
        <a:lstStyle/>
        <a:p>
          <a:endParaRPr lang="en-GB"/>
        </a:p>
      </dgm:t>
    </dgm:pt>
    <dgm:pt modelId="{FAFFDF3D-1536-4E15-A0EA-A40DD9479803}">
      <dgm:prSet phldrT="[Text]"/>
      <dgm:spPr/>
      <dgm:t>
        <a:bodyPr/>
        <a:lstStyle/>
        <a:p>
          <a:r>
            <a:rPr lang="en-GB" b="1"/>
            <a:t>Better Health Rewards pilot </a:t>
          </a:r>
          <a:r>
            <a:rPr lang="en-GB"/>
            <a:t>to assess whether financial incentives can be used to improve adult physical activity levels and diet quality. </a:t>
          </a:r>
          <a:r>
            <a:rPr lang="en-GB">
              <a:solidFill>
                <a:srgbClr val="7C5CB2"/>
              </a:solidFill>
            </a:rPr>
            <a:t>This pilot has a focus on underserved groups.</a:t>
          </a:r>
        </a:p>
      </dgm:t>
    </dgm:pt>
    <dgm:pt modelId="{78887EA8-DA3F-4BD6-A1A0-FC5CF03ED403}" type="parTrans" cxnId="{758AADCC-1DE2-4A23-860C-F960C722DFC5}">
      <dgm:prSet/>
      <dgm:spPr/>
      <dgm:t>
        <a:bodyPr/>
        <a:lstStyle/>
        <a:p>
          <a:endParaRPr lang="en-GB"/>
        </a:p>
      </dgm:t>
    </dgm:pt>
    <dgm:pt modelId="{63A5D3CB-3550-47B7-A60D-E840E948D34E}" type="sibTrans" cxnId="{758AADCC-1DE2-4A23-860C-F960C722DFC5}">
      <dgm:prSet/>
      <dgm:spPr/>
      <dgm:t>
        <a:bodyPr/>
        <a:lstStyle/>
        <a:p>
          <a:endParaRPr lang="en-GB"/>
        </a:p>
      </dgm:t>
    </dgm:pt>
    <dgm:pt modelId="{FB9B687E-5A31-4134-88BC-47AE19AF25FB}">
      <dgm:prSet phldrT="[Text]"/>
      <dgm:spPr/>
      <dgm:t>
        <a:bodyPr/>
        <a:lstStyle/>
        <a:p>
          <a:r>
            <a:rPr lang="en-GB" b="1"/>
            <a:t>Regional and place-based approaches </a:t>
          </a:r>
          <a:r>
            <a:rPr lang="en-GB"/>
            <a:t>facilitate and bring together networks, generate &amp; share learning, inform strategies &amp; local practice to integrate physical activity opportunities. </a:t>
          </a:r>
          <a:br>
            <a:rPr lang="en-GB"/>
          </a:br>
          <a:r>
            <a:rPr lang="en-GB" u="sng"/>
            <a:t>Owner:</a:t>
          </a:r>
          <a:r>
            <a:rPr lang="en-GB"/>
            <a:t> </a:t>
          </a:r>
          <a:r>
            <a:rPr lang="en-GB" b="1"/>
            <a:t>OHID and regions </a:t>
          </a:r>
          <a:r>
            <a:rPr lang="en-GB"/>
            <a:t>with </a:t>
          </a:r>
          <a:r>
            <a:rPr lang="en-GB" b="1"/>
            <a:t>Local Authorities, NHS and VCSE </a:t>
          </a:r>
        </a:p>
      </dgm:t>
    </dgm:pt>
    <dgm:pt modelId="{2D63F70C-140C-4BE3-9912-6B48400D98FB}" type="parTrans" cxnId="{18886420-B653-4449-8B08-B31650B365A8}">
      <dgm:prSet/>
      <dgm:spPr/>
      <dgm:t>
        <a:bodyPr/>
        <a:lstStyle/>
        <a:p>
          <a:endParaRPr lang="en-GB"/>
        </a:p>
      </dgm:t>
    </dgm:pt>
    <dgm:pt modelId="{345E7012-A432-4357-853A-2371CF5D111C}" type="sibTrans" cxnId="{18886420-B653-4449-8B08-B31650B365A8}">
      <dgm:prSet/>
      <dgm:spPr/>
      <dgm:t>
        <a:bodyPr/>
        <a:lstStyle/>
        <a:p>
          <a:endParaRPr lang="en-GB"/>
        </a:p>
      </dgm:t>
    </dgm:pt>
    <dgm:pt modelId="{298452BB-28B0-415F-8B5B-475EC9A65736}">
      <dgm:prSet phldrT="[Text]"/>
      <dgm:spPr/>
      <dgm:t>
        <a:bodyPr/>
        <a:lstStyle/>
        <a:p>
          <a:pPr rtl="0">
            <a:buFont typeface="Arial" panose="020B0604020202020204" pitchFamily="34" charset="0"/>
            <a:buChar char="•"/>
          </a:pPr>
          <a:r>
            <a:rPr lang="en-GB" b="1">
              <a:solidFill>
                <a:srgbClr val="7C5CB2"/>
              </a:solidFill>
            </a:rPr>
            <a:t>Local Delivery Pilots </a:t>
          </a:r>
          <a:r>
            <a:rPr lang="en-GB" b="0">
              <a:solidFill>
                <a:srgbClr val="7C5CB2"/>
              </a:solidFill>
            </a:rPr>
            <a:t>in 12 communities in England designed to tackle barriers to inactivity for specific inactive groups. </a:t>
          </a:r>
          <a:r>
            <a:rPr lang="en-GB" b="0" u="sng"/>
            <a:t>Owner:</a:t>
          </a:r>
          <a:r>
            <a:rPr lang="en-GB" b="0" u="none"/>
            <a:t> </a:t>
          </a:r>
          <a:r>
            <a:rPr lang="en-GB" b="1" u="none"/>
            <a:t>Sport England</a:t>
          </a:r>
          <a:r>
            <a:rPr lang="en-GB" b="1" u="none">
              <a:latin typeface="Arial" panose="020B0604020202020204"/>
            </a:rPr>
            <a:t>  </a:t>
          </a:r>
          <a:endParaRPr lang="en-GB" b="1" u="none"/>
        </a:p>
      </dgm:t>
    </dgm:pt>
    <dgm:pt modelId="{C18809C3-3898-4FE1-8CA5-5AFA25EC7EA1}" type="parTrans" cxnId="{C6990DAC-D430-4B45-A1C5-082D24C6BB00}">
      <dgm:prSet/>
      <dgm:spPr/>
      <dgm:t>
        <a:bodyPr/>
        <a:lstStyle/>
        <a:p>
          <a:endParaRPr lang="en-GB"/>
        </a:p>
      </dgm:t>
    </dgm:pt>
    <dgm:pt modelId="{D46A597E-6E4C-4072-8DBD-E08834A1EB34}" type="sibTrans" cxnId="{C6990DAC-D430-4B45-A1C5-082D24C6BB00}">
      <dgm:prSet/>
      <dgm:spPr/>
      <dgm:t>
        <a:bodyPr/>
        <a:lstStyle/>
        <a:p>
          <a:endParaRPr lang="en-GB"/>
        </a:p>
      </dgm:t>
    </dgm:pt>
    <dgm:pt modelId="{21086AF2-B04E-428D-AA72-EC32E04FE399}">
      <dgm:prSet phldrT="[Text]"/>
      <dgm:spPr/>
      <dgm:t>
        <a:bodyPr/>
        <a:lstStyle/>
        <a:p>
          <a:r>
            <a:rPr lang="en-GB" b="1"/>
            <a:t>Campaigns</a:t>
          </a:r>
          <a:endParaRPr lang="en-GB" b="1" u="none"/>
        </a:p>
      </dgm:t>
    </dgm:pt>
    <dgm:pt modelId="{E07912E7-747D-499D-B669-27C3F55A2F59}" type="parTrans" cxnId="{F08C01AF-63BE-4CCD-A32C-D4021955542C}">
      <dgm:prSet/>
      <dgm:spPr/>
      <dgm:t>
        <a:bodyPr/>
        <a:lstStyle/>
        <a:p>
          <a:endParaRPr lang="en-GB"/>
        </a:p>
      </dgm:t>
    </dgm:pt>
    <dgm:pt modelId="{985B37DA-3781-4270-B522-53A5DDD262F6}" type="sibTrans" cxnId="{F08C01AF-63BE-4CCD-A32C-D4021955542C}">
      <dgm:prSet/>
      <dgm:spPr/>
      <dgm:t>
        <a:bodyPr/>
        <a:lstStyle/>
        <a:p>
          <a:endParaRPr lang="en-GB"/>
        </a:p>
      </dgm:t>
    </dgm:pt>
    <dgm:pt modelId="{26CE658E-1E12-4F0F-9589-A5DC616B215E}">
      <dgm:prSet phldrT="[Text]"/>
      <dgm:spPr/>
      <dgm:t>
        <a:bodyPr/>
        <a:lstStyle/>
        <a:p>
          <a:r>
            <a:rPr lang="en-GB" b="1"/>
            <a:t>Better Health campaigns </a:t>
          </a:r>
          <a:r>
            <a:rPr lang="en-GB"/>
            <a:t>to encourage adults to increase their activity levels, including 10 Minute Shake Up and digital behaviour change interventions (e.g. Couch to 5k, Active 10, 12 week weight loss app). </a:t>
          </a:r>
          <a:r>
            <a:rPr lang="en-GB">
              <a:solidFill>
                <a:srgbClr val="7C5CB2"/>
              </a:solidFill>
            </a:rPr>
            <a:t>Some campaigns are more targeted to certain groups. </a:t>
          </a:r>
          <a:r>
            <a:rPr lang="en-GB" u="sng"/>
            <a:t>Owner:</a:t>
          </a:r>
          <a:r>
            <a:rPr lang="en-GB" u="none"/>
            <a:t> </a:t>
          </a:r>
          <a:r>
            <a:rPr lang="en-GB" b="1" u="none"/>
            <a:t>OHID</a:t>
          </a:r>
          <a:endParaRPr lang="en-GB" b="1"/>
        </a:p>
      </dgm:t>
    </dgm:pt>
    <dgm:pt modelId="{7B5D64F6-FD9A-497A-92FD-C45D92F45D95}" type="parTrans" cxnId="{AEE3CF3E-E0C3-463B-BC4C-831EB735E1DC}">
      <dgm:prSet/>
      <dgm:spPr/>
      <dgm:t>
        <a:bodyPr/>
        <a:lstStyle/>
        <a:p>
          <a:endParaRPr lang="en-GB"/>
        </a:p>
      </dgm:t>
    </dgm:pt>
    <dgm:pt modelId="{D5C3B10B-CAF7-41AB-B498-F19E09E5B20C}" type="sibTrans" cxnId="{AEE3CF3E-E0C3-463B-BC4C-831EB735E1DC}">
      <dgm:prSet/>
      <dgm:spPr/>
      <dgm:t>
        <a:bodyPr/>
        <a:lstStyle/>
        <a:p>
          <a:endParaRPr lang="en-GB"/>
        </a:p>
      </dgm:t>
    </dgm:pt>
    <dgm:pt modelId="{1146635F-1529-4046-BE24-FA7A003040D0}" type="pres">
      <dgm:prSet presAssocID="{D237766E-CAFA-4BC4-AACD-0D708DE4ED00}" presName="linear" presStyleCnt="0">
        <dgm:presLayoutVars>
          <dgm:dir/>
          <dgm:animLvl val="lvl"/>
          <dgm:resizeHandles val="exact"/>
        </dgm:presLayoutVars>
      </dgm:prSet>
      <dgm:spPr/>
    </dgm:pt>
    <dgm:pt modelId="{0100AA25-8F16-4437-B7F6-BEAAE1AA60D7}" type="pres">
      <dgm:prSet presAssocID="{BBD429DF-C9AC-45F7-9C43-F2144FABA119}" presName="parentLin" presStyleCnt="0"/>
      <dgm:spPr/>
    </dgm:pt>
    <dgm:pt modelId="{7E8F826D-4D08-4352-958D-05BBC86D45CC}" type="pres">
      <dgm:prSet presAssocID="{BBD429DF-C9AC-45F7-9C43-F2144FABA119}" presName="parentLeftMargin" presStyleLbl="node1" presStyleIdx="0" presStyleCnt="4"/>
      <dgm:spPr/>
    </dgm:pt>
    <dgm:pt modelId="{319FB42D-DABF-4BF7-B711-E1FD114367F8}" type="pres">
      <dgm:prSet presAssocID="{BBD429DF-C9AC-45F7-9C43-F2144FABA119}" presName="parentText" presStyleLbl="node1" presStyleIdx="0" presStyleCnt="4">
        <dgm:presLayoutVars>
          <dgm:chMax val="0"/>
          <dgm:bulletEnabled val="1"/>
        </dgm:presLayoutVars>
      </dgm:prSet>
      <dgm:spPr/>
    </dgm:pt>
    <dgm:pt modelId="{930A7A95-E2D9-4AD2-9FA1-17EC9FF977D6}" type="pres">
      <dgm:prSet presAssocID="{BBD429DF-C9AC-45F7-9C43-F2144FABA119}" presName="negativeSpace" presStyleCnt="0"/>
      <dgm:spPr/>
    </dgm:pt>
    <dgm:pt modelId="{25700A47-1753-4009-9871-D26E7156CAEA}" type="pres">
      <dgm:prSet presAssocID="{BBD429DF-C9AC-45F7-9C43-F2144FABA119}" presName="childText" presStyleLbl="conFgAcc1" presStyleIdx="0" presStyleCnt="4">
        <dgm:presLayoutVars>
          <dgm:bulletEnabled val="1"/>
        </dgm:presLayoutVars>
      </dgm:prSet>
      <dgm:spPr/>
    </dgm:pt>
    <dgm:pt modelId="{2D798DEE-A9BC-4930-8849-E46B29A23ABF}" type="pres">
      <dgm:prSet presAssocID="{A103DA45-EADE-454F-87EE-B6AD203CB794}" presName="spaceBetweenRectangles" presStyleCnt="0"/>
      <dgm:spPr/>
    </dgm:pt>
    <dgm:pt modelId="{67C93278-204E-4BF1-89A1-5FA4A6CCEE25}" type="pres">
      <dgm:prSet presAssocID="{ABCC49D7-8B01-4F1A-AA83-CA0CAE187FC4}" presName="parentLin" presStyleCnt="0"/>
      <dgm:spPr/>
    </dgm:pt>
    <dgm:pt modelId="{F9284E5D-4173-4D42-BCFF-666928C2AF60}" type="pres">
      <dgm:prSet presAssocID="{ABCC49D7-8B01-4F1A-AA83-CA0CAE187FC4}" presName="parentLeftMargin" presStyleLbl="node1" presStyleIdx="0" presStyleCnt="4"/>
      <dgm:spPr/>
    </dgm:pt>
    <dgm:pt modelId="{485658B4-7F50-4D88-B447-D399AF79DC38}" type="pres">
      <dgm:prSet presAssocID="{ABCC49D7-8B01-4F1A-AA83-CA0CAE187FC4}" presName="parentText" presStyleLbl="node1" presStyleIdx="1" presStyleCnt="4">
        <dgm:presLayoutVars>
          <dgm:chMax val="0"/>
          <dgm:bulletEnabled val="1"/>
        </dgm:presLayoutVars>
      </dgm:prSet>
      <dgm:spPr/>
    </dgm:pt>
    <dgm:pt modelId="{6DB688C2-9F27-4ED6-BD5C-F18A59BBDFA6}" type="pres">
      <dgm:prSet presAssocID="{ABCC49D7-8B01-4F1A-AA83-CA0CAE187FC4}" presName="negativeSpace" presStyleCnt="0"/>
      <dgm:spPr/>
    </dgm:pt>
    <dgm:pt modelId="{8884DC7B-B524-40D3-BE69-DB7BFB5E5CDC}" type="pres">
      <dgm:prSet presAssocID="{ABCC49D7-8B01-4F1A-AA83-CA0CAE187FC4}" presName="childText" presStyleLbl="conFgAcc1" presStyleIdx="1" presStyleCnt="4">
        <dgm:presLayoutVars>
          <dgm:bulletEnabled val="1"/>
        </dgm:presLayoutVars>
      </dgm:prSet>
      <dgm:spPr/>
    </dgm:pt>
    <dgm:pt modelId="{D82DF725-618C-4D9A-B276-1D9454842FF4}" type="pres">
      <dgm:prSet presAssocID="{5D7623C9-2301-446B-BFCD-D46E3A918686}" presName="spaceBetweenRectangles" presStyleCnt="0"/>
      <dgm:spPr/>
    </dgm:pt>
    <dgm:pt modelId="{B8A1825A-91E8-4321-A3E5-E580E0D68DDA}" type="pres">
      <dgm:prSet presAssocID="{629EA829-6513-4652-BA10-C8085C23453B}" presName="parentLin" presStyleCnt="0"/>
      <dgm:spPr/>
    </dgm:pt>
    <dgm:pt modelId="{147E86E4-4F2A-4463-A3DA-83B120CACB32}" type="pres">
      <dgm:prSet presAssocID="{629EA829-6513-4652-BA10-C8085C23453B}" presName="parentLeftMargin" presStyleLbl="node1" presStyleIdx="1" presStyleCnt="4"/>
      <dgm:spPr/>
    </dgm:pt>
    <dgm:pt modelId="{9BF4A48F-9367-4E91-AA9A-B1B11F6AB401}" type="pres">
      <dgm:prSet presAssocID="{629EA829-6513-4652-BA10-C8085C23453B}" presName="parentText" presStyleLbl="node1" presStyleIdx="2" presStyleCnt="4">
        <dgm:presLayoutVars>
          <dgm:chMax val="0"/>
          <dgm:bulletEnabled val="1"/>
        </dgm:presLayoutVars>
      </dgm:prSet>
      <dgm:spPr/>
    </dgm:pt>
    <dgm:pt modelId="{8A63A598-D90B-46B3-A59C-5DAB4889B23C}" type="pres">
      <dgm:prSet presAssocID="{629EA829-6513-4652-BA10-C8085C23453B}" presName="negativeSpace" presStyleCnt="0"/>
      <dgm:spPr/>
    </dgm:pt>
    <dgm:pt modelId="{0933E4FC-51BE-4309-9A2C-6F79DCAA0940}" type="pres">
      <dgm:prSet presAssocID="{629EA829-6513-4652-BA10-C8085C23453B}" presName="childText" presStyleLbl="conFgAcc1" presStyleIdx="2" presStyleCnt="4">
        <dgm:presLayoutVars>
          <dgm:bulletEnabled val="1"/>
        </dgm:presLayoutVars>
      </dgm:prSet>
      <dgm:spPr/>
    </dgm:pt>
    <dgm:pt modelId="{75D0CA35-6074-443C-B9EA-73F8F39CA176}" type="pres">
      <dgm:prSet presAssocID="{C285CA9C-328E-4E2B-B84B-A47B84F16CBD}" presName="spaceBetweenRectangles" presStyleCnt="0"/>
      <dgm:spPr/>
    </dgm:pt>
    <dgm:pt modelId="{5F4B1B02-23F0-4438-A28B-9A63DF5873A4}" type="pres">
      <dgm:prSet presAssocID="{21086AF2-B04E-428D-AA72-EC32E04FE399}" presName="parentLin" presStyleCnt="0"/>
      <dgm:spPr/>
    </dgm:pt>
    <dgm:pt modelId="{565445E0-5948-40C9-9F3A-DF4182B93873}" type="pres">
      <dgm:prSet presAssocID="{21086AF2-B04E-428D-AA72-EC32E04FE399}" presName="parentLeftMargin" presStyleLbl="node1" presStyleIdx="2" presStyleCnt="4"/>
      <dgm:spPr/>
    </dgm:pt>
    <dgm:pt modelId="{8398C9DC-E5B1-4AD6-8C14-59DB73A2366B}" type="pres">
      <dgm:prSet presAssocID="{21086AF2-B04E-428D-AA72-EC32E04FE399}" presName="parentText" presStyleLbl="node1" presStyleIdx="3" presStyleCnt="4">
        <dgm:presLayoutVars>
          <dgm:chMax val="0"/>
          <dgm:bulletEnabled val="1"/>
        </dgm:presLayoutVars>
      </dgm:prSet>
      <dgm:spPr/>
    </dgm:pt>
    <dgm:pt modelId="{ACEE8FBB-3829-40B1-8741-793F979D4DA8}" type="pres">
      <dgm:prSet presAssocID="{21086AF2-B04E-428D-AA72-EC32E04FE399}" presName="negativeSpace" presStyleCnt="0"/>
      <dgm:spPr/>
    </dgm:pt>
    <dgm:pt modelId="{14E88266-6314-41CE-8195-A91C6B845945}" type="pres">
      <dgm:prSet presAssocID="{21086AF2-B04E-428D-AA72-EC32E04FE399}" presName="childText" presStyleLbl="conFgAcc1" presStyleIdx="3" presStyleCnt="4">
        <dgm:presLayoutVars>
          <dgm:bulletEnabled val="1"/>
        </dgm:presLayoutVars>
      </dgm:prSet>
      <dgm:spPr/>
    </dgm:pt>
  </dgm:ptLst>
  <dgm:cxnLst>
    <dgm:cxn modelId="{5E40B201-1A43-48C7-9D7E-D5EA6BC7B036}" srcId="{ABCC49D7-8B01-4F1A-AA83-CA0CAE187FC4}" destId="{299E8932-3557-4FD5-9EC4-AEABA7F07076}" srcOrd="1" destOrd="0" parTransId="{2F2B3F23-F33E-4953-8B95-6A95DA8F25C4}" sibTransId="{0E562B1A-9B6C-45BD-AF7A-4E7D739FF5B9}"/>
    <dgm:cxn modelId="{28BC5304-6E17-44BE-9B72-3C1A3FF55E92}" type="presOf" srcId="{BBD429DF-C9AC-45F7-9C43-F2144FABA119}" destId="{319FB42D-DABF-4BF7-B711-E1FD114367F8}" srcOrd="1" destOrd="0" presId="urn:microsoft.com/office/officeart/2005/8/layout/list1"/>
    <dgm:cxn modelId="{37FA720B-B901-4748-BBC7-C1D588E03F30}" type="presOf" srcId="{FAFFDF3D-1536-4E15-A0EA-A40DD9479803}" destId="{0933E4FC-51BE-4309-9A2C-6F79DCAA0940}" srcOrd="0" destOrd="0" presId="urn:microsoft.com/office/officeart/2005/8/layout/list1"/>
    <dgm:cxn modelId="{40A5640E-BF64-4CE7-9051-DC50F1BEEAEF}" type="presOf" srcId="{BBD429DF-C9AC-45F7-9C43-F2144FABA119}" destId="{7E8F826D-4D08-4352-958D-05BBC86D45CC}" srcOrd="0" destOrd="0" presId="urn:microsoft.com/office/officeart/2005/8/layout/list1"/>
    <dgm:cxn modelId="{EB7D0A14-0333-4F39-AA47-358D0C014CF9}" type="presOf" srcId="{73DD4DBE-123C-4A52-98EE-084C036AA53A}" destId="{8884DC7B-B524-40D3-BE69-DB7BFB5E5CDC}" srcOrd="0" destOrd="0" presId="urn:microsoft.com/office/officeart/2005/8/layout/list1"/>
    <dgm:cxn modelId="{6C784D14-EB8B-4456-9E69-30BD9EC1218B}" type="presOf" srcId="{ABCC49D7-8B01-4F1A-AA83-CA0CAE187FC4}" destId="{485658B4-7F50-4D88-B447-D399AF79DC38}" srcOrd="1" destOrd="0" presId="urn:microsoft.com/office/officeart/2005/8/layout/list1"/>
    <dgm:cxn modelId="{18886420-B653-4449-8B08-B31650B365A8}" srcId="{629EA829-6513-4652-BA10-C8085C23453B}" destId="{FB9B687E-5A31-4134-88BC-47AE19AF25FB}" srcOrd="1" destOrd="0" parTransId="{2D63F70C-140C-4BE3-9912-6B48400D98FB}" sibTransId="{345E7012-A432-4357-853A-2371CF5D111C}"/>
    <dgm:cxn modelId="{4ECB0F2A-3746-4133-AA5A-8366283A010B}" type="presOf" srcId="{299E8932-3557-4FD5-9EC4-AEABA7F07076}" destId="{8884DC7B-B524-40D3-BE69-DB7BFB5E5CDC}" srcOrd="0" destOrd="1" presId="urn:microsoft.com/office/officeart/2005/8/layout/list1"/>
    <dgm:cxn modelId="{FFEDBD31-CA3D-4074-95D1-93597CB96A09}" type="presOf" srcId="{0A3F7187-902F-4F48-8701-A809D45D83AB}" destId="{25700A47-1753-4009-9871-D26E7156CAEA}" srcOrd="0" destOrd="0" presId="urn:microsoft.com/office/officeart/2005/8/layout/list1"/>
    <dgm:cxn modelId="{CC6A2634-E644-440A-A057-15AAC7DF2E76}" type="presOf" srcId="{182E7CF1-FBA5-4ADC-9184-A66765D0882E}" destId="{8884DC7B-B524-40D3-BE69-DB7BFB5E5CDC}" srcOrd="0" destOrd="2" presId="urn:microsoft.com/office/officeart/2005/8/layout/list1"/>
    <dgm:cxn modelId="{AEE3CF3E-E0C3-463B-BC4C-831EB735E1DC}" srcId="{21086AF2-B04E-428D-AA72-EC32E04FE399}" destId="{26CE658E-1E12-4F0F-9589-A5DC616B215E}" srcOrd="0" destOrd="0" parTransId="{7B5D64F6-FD9A-497A-92FD-C45D92F45D95}" sibTransId="{D5C3B10B-CAF7-41AB-B498-F19E09E5B20C}"/>
    <dgm:cxn modelId="{4E95695C-3D97-42DB-ABD0-A56DD96FE168}" srcId="{ABCC49D7-8B01-4F1A-AA83-CA0CAE187FC4}" destId="{182E7CF1-FBA5-4ADC-9184-A66765D0882E}" srcOrd="2" destOrd="0" parTransId="{A477C275-68A8-4019-AD80-99C063E6E5CB}" sibTransId="{8885BBE7-56DD-4105-89F9-18AF7D4824E5}"/>
    <dgm:cxn modelId="{E5EBA34B-D45C-4A12-80B1-1DEAE760E4A8}" type="presOf" srcId="{629EA829-6513-4652-BA10-C8085C23453B}" destId="{9BF4A48F-9367-4E91-AA9A-B1B11F6AB401}" srcOrd="1" destOrd="0" presId="urn:microsoft.com/office/officeart/2005/8/layout/list1"/>
    <dgm:cxn modelId="{3683CD71-92F9-408E-93F2-5C31844CBC33}" type="presOf" srcId="{298452BB-28B0-415F-8B5B-475EC9A65736}" destId="{0933E4FC-51BE-4309-9A2C-6F79DCAA0940}" srcOrd="0" destOrd="2" presId="urn:microsoft.com/office/officeart/2005/8/layout/list1"/>
    <dgm:cxn modelId="{02533372-D7A3-43BF-A09C-3857757C25E2}" type="presOf" srcId="{D237766E-CAFA-4BC4-AACD-0D708DE4ED00}" destId="{1146635F-1529-4046-BE24-FA7A003040D0}" srcOrd="0" destOrd="0" presId="urn:microsoft.com/office/officeart/2005/8/layout/list1"/>
    <dgm:cxn modelId="{C4B5F874-F64D-48E2-909B-8542CEEDF8F5}" type="presOf" srcId="{26CE658E-1E12-4F0F-9589-A5DC616B215E}" destId="{14E88266-6314-41CE-8195-A91C6B845945}" srcOrd="0" destOrd="0" presId="urn:microsoft.com/office/officeart/2005/8/layout/list1"/>
    <dgm:cxn modelId="{98EFC37E-4E87-4414-A9D9-8AB1308768F1}" type="presOf" srcId="{21086AF2-B04E-428D-AA72-EC32E04FE399}" destId="{8398C9DC-E5B1-4AD6-8C14-59DB73A2366B}" srcOrd="1" destOrd="0" presId="urn:microsoft.com/office/officeart/2005/8/layout/list1"/>
    <dgm:cxn modelId="{EF4C8A8F-373E-4208-8496-C2BD8CD8BFB8}" type="presOf" srcId="{629EA829-6513-4652-BA10-C8085C23453B}" destId="{147E86E4-4F2A-4463-A3DA-83B120CACB32}" srcOrd="0" destOrd="0" presId="urn:microsoft.com/office/officeart/2005/8/layout/list1"/>
    <dgm:cxn modelId="{3C721196-FC80-4E9C-95E1-F63A73524056}" srcId="{D237766E-CAFA-4BC4-AACD-0D708DE4ED00}" destId="{BBD429DF-C9AC-45F7-9C43-F2144FABA119}" srcOrd="0" destOrd="0" parTransId="{066CE7C1-78F0-45EA-B22E-C1849E381199}" sibTransId="{A103DA45-EADE-454F-87EE-B6AD203CB794}"/>
    <dgm:cxn modelId="{C7E3A8AB-CE61-4C79-AC5E-BFB5BA02D4ED}" type="presOf" srcId="{21086AF2-B04E-428D-AA72-EC32E04FE399}" destId="{565445E0-5948-40C9-9F3A-DF4182B93873}" srcOrd="0" destOrd="0" presId="urn:microsoft.com/office/officeart/2005/8/layout/list1"/>
    <dgm:cxn modelId="{C6990DAC-D430-4B45-A1C5-082D24C6BB00}" srcId="{629EA829-6513-4652-BA10-C8085C23453B}" destId="{298452BB-28B0-415F-8B5B-475EC9A65736}" srcOrd="2" destOrd="0" parTransId="{C18809C3-3898-4FE1-8CA5-5AFA25EC7EA1}" sibTransId="{D46A597E-6E4C-4072-8DBD-E08834A1EB34}"/>
    <dgm:cxn modelId="{F08C01AF-63BE-4CCD-A32C-D4021955542C}" srcId="{D237766E-CAFA-4BC4-AACD-0D708DE4ED00}" destId="{21086AF2-B04E-428D-AA72-EC32E04FE399}" srcOrd="3" destOrd="0" parTransId="{E07912E7-747D-499D-B669-27C3F55A2F59}" sibTransId="{985B37DA-3781-4270-B522-53A5DDD262F6}"/>
    <dgm:cxn modelId="{D6371CB3-0E8A-4D6B-B5D2-7908C5541ECF}" type="presOf" srcId="{ABCC49D7-8B01-4F1A-AA83-CA0CAE187FC4}" destId="{F9284E5D-4173-4D42-BCFF-666928C2AF60}" srcOrd="0" destOrd="0" presId="urn:microsoft.com/office/officeart/2005/8/layout/list1"/>
    <dgm:cxn modelId="{D81775B3-46C6-48CA-BCA7-0FF338A78ACC}" srcId="{D237766E-CAFA-4BC4-AACD-0D708DE4ED00}" destId="{629EA829-6513-4652-BA10-C8085C23453B}" srcOrd="2" destOrd="0" parTransId="{48FB6FC6-A982-450F-AEF5-3517302B6404}" sibTransId="{C285CA9C-328E-4E2B-B84B-A47B84F16CBD}"/>
    <dgm:cxn modelId="{5D3186B6-12B3-4AFF-BE92-D7890E01882F}" type="presOf" srcId="{FB9B687E-5A31-4134-88BC-47AE19AF25FB}" destId="{0933E4FC-51BE-4309-9A2C-6F79DCAA0940}" srcOrd="0" destOrd="1" presId="urn:microsoft.com/office/officeart/2005/8/layout/list1"/>
    <dgm:cxn modelId="{C3D803C4-C5F9-4DA3-9F4F-3685B99E3C93}" type="presOf" srcId="{0EB911B8-F8E5-450D-B2F6-FEEE10D2250E}" destId="{8884DC7B-B524-40D3-BE69-DB7BFB5E5CDC}" srcOrd="0" destOrd="3" presId="urn:microsoft.com/office/officeart/2005/8/layout/list1"/>
    <dgm:cxn modelId="{758AADCC-1DE2-4A23-860C-F960C722DFC5}" srcId="{629EA829-6513-4652-BA10-C8085C23453B}" destId="{FAFFDF3D-1536-4E15-A0EA-A40DD9479803}" srcOrd="0" destOrd="0" parTransId="{78887EA8-DA3F-4BD6-A1A0-FC5CF03ED403}" sibTransId="{63A5D3CB-3550-47B7-A60D-E840E948D34E}"/>
    <dgm:cxn modelId="{56B8B1D9-BA53-495C-BBA5-980E52A17DFA}" srcId="{ABCC49D7-8B01-4F1A-AA83-CA0CAE187FC4}" destId="{73DD4DBE-123C-4A52-98EE-084C036AA53A}" srcOrd="0" destOrd="0" parTransId="{1EBD8D17-CBC0-419F-A62D-135363602A2D}" sibTransId="{2A2CEFD4-AACD-48A2-AC08-9931CF1BD5DD}"/>
    <dgm:cxn modelId="{E5B7A8DC-E765-4450-BA20-211B5B8E554B}" srcId="{D237766E-CAFA-4BC4-AACD-0D708DE4ED00}" destId="{ABCC49D7-8B01-4F1A-AA83-CA0CAE187FC4}" srcOrd="1" destOrd="0" parTransId="{8A99C92D-81A1-4FEA-9693-366C0C961090}" sibTransId="{5D7623C9-2301-446B-BFCD-D46E3A918686}"/>
    <dgm:cxn modelId="{8BC249DD-3E27-48E9-A2F0-EA3F4FB177AC}" srcId="{ABCC49D7-8B01-4F1A-AA83-CA0CAE187FC4}" destId="{0EB911B8-F8E5-450D-B2F6-FEEE10D2250E}" srcOrd="3" destOrd="0" parTransId="{795F6169-2EED-4523-845C-91C1D9E9D204}" sibTransId="{7D0FC1F6-D9DA-46F6-A4C9-6F08E952CBFB}"/>
    <dgm:cxn modelId="{E069A1E7-1BC5-49EB-BDD4-A926B6883C33}" srcId="{BBD429DF-C9AC-45F7-9C43-F2144FABA119}" destId="{0A3F7187-902F-4F48-8701-A809D45D83AB}" srcOrd="0" destOrd="0" parTransId="{460457DB-6B00-4D8A-B83C-9DD6F7908C8E}" sibTransId="{F317EDEA-1964-4371-B9E8-8294A5F22515}"/>
    <dgm:cxn modelId="{2C6B39F3-7B71-4FB2-8DCB-3ADBC5498D67}" type="presParOf" srcId="{1146635F-1529-4046-BE24-FA7A003040D0}" destId="{0100AA25-8F16-4437-B7F6-BEAAE1AA60D7}" srcOrd="0" destOrd="0" presId="urn:microsoft.com/office/officeart/2005/8/layout/list1"/>
    <dgm:cxn modelId="{42BA119A-A978-4274-B466-33C2EF46CC75}" type="presParOf" srcId="{0100AA25-8F16-4437-B7F6-BEAAE1AA60D7}" destId="{7E8F826D-4D08-4352-958D-05BBC86D45CC}" srcOrd="0" destOrd="0" presId="urn:microsoft.com/office/officeart/2005/8/layout/list1"/>
    <dgm:cxn modelId="{E92BE5B2-E62C-4A09-9D98-77FE783F0DFF}" type="presParOf" srcId="{0100AA25-8F16-4437-B7F6-BEAAE1AA60D7}" destId="{319FB42D-DABF-4BF7-B711-E1FD114367F8}" srcOrd="1" destOrd="0" presId="urn:microsoft.com/office/officeart/2005/8/layout/list1"/>
    <dgm:cxn modelId="{06E7F972-219D-4A7C-939A-1D6B1BC75866}" type="presParOf" srcId="{1146635F-1529-4046-BE24-FA7A003040D0}" destId="{930A7A95-E2D9-4AD2-9FA1-17EC9FF977D6}" srcOrd="1" destOrd="0" presId="urn:microsoft.com/office/officeart/2005/8/layout/list1"/>
    <dgm:cxn modelId="{75781336-4A23-4F78-B12F-884AB20F5C04}" type="presParOf" srcId="{1146635F-1529-4046-BE24-FA7A003040D0}" destId="{25700A47-1753-4009-9871-D26E7156CAEA}" srcOrd="2" destOrd="0" presId="urn:microsoft.com/office/officeart/2005/8/layout/list1"/>
    <dgm:cxn modelId="{B3E9B3E6-A2A3-4391-8FE0-EB72497F0148}" type="presParOf" srcId="{1146635F-1529-4046-BE24-FA7A003040D0}" destId="{2D798DEE-A9BC-4930-8849-E46B29A23ABF}" srcOrd="3" destOrd="0" presId="urn:microsoft.com/office/officeart/2005/8/layout/list1"/>
    <dgm:cxn modelId="{935F1E04-5E44-464C-BAA8-BA0E1BCE3D64}" type="presParOf" srcId="{1146635F-1529-4046-BE24-FA7A003040D0}" destId="{67C93278-204E-4BF1-89A1-5FA4A6CCEE25}" srcOrd="4" destOrd="0" presId="urn:microsoft.com/office/officeart/2005/8/layout/list1"/>
    <dgm:cxn modelId="{37AC8311-B120-44D9-80C2-21D29B2F0B09}" type="presParOf" srcId="{67C93278-204E-4BF1-89A1-5FA4A6CCEE25}" destId="{F9284E5D-4173-4D42-BCFF-666928C2AF60}" srcOrd="0" destOrd="0" presId="urn:microsoft.com/office/officeart/2005/8/layout/list1"/>
    <dgm:cxn modelId="{DA619896-AA5B-46DA-A260-2A607D62D107}" type="presParOf" srcId="{67C93278-204E-4BF1-89A1-5FA4A6CCEE25}" destId="{485658B4-7F50-4D88-B447-D399AF79DC38}" srcOrd="1" destOrd="0" presId="urn:microsoft.com/office/officeart/2005/8/layout/list1"/>
    <dgm:cxn modelId="{A1040CE7-8986-424C-AEC7-D494A2E3B3C5}" type="presParOf" srcId="{1146635F-1529-4046-BE24-FA7A003040D0}" destId="{6DB688C2-9F27-4ED6-BD5C-F18A59BBDFA6}" srcOrd="5" destOrd="0" presId="urn:microsoft.com/office/officeart/2005/8/layout/list1"/>
    <dgm:cxn modelId="{715B7775-9C5F-4585-ADB4-600D783A7C7A}" type="presParOf" srcId="{1146635F-1529-4046-BE24-FA7A003040D0}" destId="{8884DC7B-B524-40D3-BE69-DB7BFB5E5CDC}" srcOrd="6" destOrd="0" presId="urn:microsoft.com/office/officeart/2005/8/layout/list1"/>
    <dgm:cxn modelId="{B7A981B9-42F6-4909-93E8-3334DECE7218}" type="presParOf" srcId="{1146635F-1529-4046-BE24-FA7A003040D0}" destId="{D82DF725-618C-4D9A-B276-1D9454842FF4}" srcOrd="7" destOrd="0" presId="urn:microsoft.com/office/officeart/2005/8/layout/list1"/>
    <dgm:cxn modelId="{799A046B-0543-416D-AA21-21FBCFCB6005}" type="presParOf" srcId="{1146635F-1529-4046-BE24-FA7A003040D0}" destId="{B8A1825A-91E8-4321-A3E5-E580E0D68DDA}" srcOrd="8" destOrd="0" presId="urn:microsoft.com/office/officeart/2005/8/layout/list1"/>
    <dgm:cxn modelId="{775F4445-24BE-4990-8D36-82DFC775AD33}" type="presParOf" srcId="{B8A1825A-91E8-4321-A3E5-E580E0D68DDA}" destId="{147E86E4-4F2A-4463-A3DA-83B120CACB32}" srcOrd="0" destOrd="0" presId="urn:microsoft.com/office/officeart/2005/8/layout/list1"/>
    <dgm:cxn modelId="{9E0E501C-09FA-4457-BDD9-138CD6A5563C}" type="presParOf" srcId="{B8A1825A-91E8-4321-A3E5-E580E0D68DDA}" destId="{9BF4A48F-9367-4E91-AA9A-B1B11F6AB401}" srcOrd="1" destOrd="0" presId="urn:microsoft.com/office/officeart/2005/8/layout/list1"/>
    <dgm:cxn modelId="{301D26E9-26BC-4C30-A1C4-2FAF936B1905}" type="presParOf" srcId="{1146635F-1529-4046-BE24-FA7A003040D0}" destId="{8A63A598-D90B-46B3-A59C-5DAB4889B23C}" srcOrd="9" destOrd="0" presId="urn:microsoft.com/office/officeart/2005/8/layout/list1"/>
    <dgm:cxn modelId="{C09E816B-1EB5-437E-ABDD-748A99D128D1}" type="presParOf" srcId="{1146635F-1529-4046-BE24-FA7A003040D0}" destId="{0933E4FC-51BE-4309-9A2C-6F79DCAA0940}" srcOrd="10" destOrd="0" presId="urn:microsoft.com/office/officeart/2005/8/layout/list1"/>
    <dgm:cxn modelId="{54B5D0AE-FAAD-4158-AF6A-788597018772}" type="presParOf" srcId="{1146635F-1529-4046-BE24-FA7A003040D0}" destId="{75D0CA35-6074-443C-B9EA-73F8F39CA176}" srcOrd="11" destOrd="0" presId="urn:microsoft.com/office/officeart/2005/8/layout/list1"/>
    <dgm:cxn modelId="{9D660377-2A7E-4E6D-97A3-0C1289A04D7E}" type="presParOf" srcId="{1146635F-1529-4046-BE24-FA7A003040D0}" destId="{5F4B1B02-23F0-4438-A28B-9A63DF5873A4}" srcOrd="12" destOrd="0" presId="urn:microsoft.com/office/officeart/2005/8/layout/list1"/>
    <dgm:cxn modelId="{874AE037-03AD-4F44-89B1-4D34E718C834}" type="presParOf" srcId="{5F4B1B02-23F0-4438-A28B-9A63DF5873A4}" destId="{565445E0-5948-40C9-9F3A-DF4182B93873}" srcOrd="0" destOrd="0" presId="urn:microsoft.com/office/officeart/2005/8/layout/list1"/>
    <dgm:cxn modelId="{E4501EA6-3EA1-4499-8ABD-E353EA2DE341}" type="presParOf" srcId="{5F4B1B02-23F0-4438-A28B-9A63DF5873A4}" destId="{8398C9DC-E5B1-4AD6-8C14-59DB73A2366B}" srcOrd="1" destOrd="0" presId="urn:microsoft.com/office/officeart/2005/8/layout/list1"/>
    <dgm:cxn modelId="{48EC8E07-3098-4ED1-9C24-79D89F8CB2F6}" type="presParOf" srcId="{1146635F-1529-4046-BE24-FA7A003040D0}" destId="{ACEE8FBB-3829-40B1-8741-793F979D4DA8}" srcOrd="13" destOrd="0" presId="urn:microsoft.com/office/officeart/2005/8/layout/list1"/>
    <dgm:cxn modelId="{BF1B3F95-E459-4E3A-AD94-A949AF2D0BF3}" type="presParOf" srcId="{1146635F-1529-4046-BE24-FA7A003040D0}" destId="{14E88266-6314-41CE-8195-A91C6B845945}" srcOrd="14"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8C1F3-DA8D-4D74-8DFA-7AE85B151B6D}">
      <dsp:nvSpPr>
        <dsp:cNvPr id="0" name=""/>
        <dsp:cNvSpPr/>
      </dsp:nvSpPr>
      <dsp:spPr>
        <a:xfrm>
          <a:off x="1002731" y="2613"/>
          <a:ext cx="1161095" cy="580547"/>
        </a:xfrm>
        <a:prstGeom prst="roundRect">
          <a:avLst>
            <a:gd name="adj" fmla="val 10000"/>
          </a:avLst>
        </a:prstGeom>
        <a:solidFill>
          <a:schemeClr val="bg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GB" sz="900" b="1" kern="1200"/>
            <a:t>People from more deprived socio-economic backgrounds</a:t>
          </a:r>
        </a:p>
      </dsp:txBody>
      <dsp:txXfrm>
        <a:off x="1019735" y="19617"/>
        <a:ext cx="1127087" cy="546539"/>
      </dsp:txXfrm>
    </dsp:sp>
    <dsp:sp modelId="{33C0266D-9043-4D1F-83F8-0FF29B646F83}">
      <dsp:nvSpPr>
        <dsp:cNvPr id="0" name=""/>
        <dsp:cNvSpPr/>
      </dsp:nvSpPr>
      <dsp:spPr>
        <a:xfrm>
          <a:off x="1118840" y="583161"/>
          <a:ext cx="116109" cy="435410"/>
        </a:xfrm>
        <a:custGeom>
          <a:avLst/>
          <a:gdLst/>
          <a:ahLst/>
          <a:cxnLst/>
          <a:rect l="0" t="0" r="0" b="0"/>
          <a:pathLst>
            <a:path>
              <a:moveTo>
                <a:pt x="0" y="0"/>
              </a:moveTo>
              <a:lnTo>
                <a:pt x="0" y="435410"/>
              </a:lnTo>
              <a:lnTo>
                <a:pt x="116109" y="43541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1CF225-0F5C-4285-9A60-4EDDFC6D32B6}">
      <dsp:nvSpPr>
        <dsp:cNvPr id="0" name=""/>
        <dsp:cNvSpPr/>
      </dsp:nvSpPr>
      <dsp:spPr>
        <a:xfrm>
          <a:off x="1234950" y="728297"/>
          <a:ext cx="928876" cy="580547"/>
        </a:xfrm>
        <a:prstGeom prst="roundRect">
          <a:avLst>
            <a:gd name="adj" fmla="val 10000"/>
          </a:avLst>
        </a:prstGeom>
        <a:solidFill>
          <a:schemeClr val="accent4">
            <a:lumMod val="60000"/>
            <a:lumOff val="40000"/>
            <a:alpha val="9000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kern="1200"/>
            <a:t>Lack of confidence</a:t>
          </a:r>
        </a:p>
      </dsp:txBody>
      <dsp:txXfrm>
        <a:off x="1251954" y="745301"/>
        <a:ext cx="894868" cy="546539"/>
      </dsp:txXfrm>
    </dsp:sp>
    <dsp:sp modelId="{1FF0FB57-F0A9-4546-A7BA-96583608711B}">
      <dsp:nvSpPr>
        <dsp:cNvPr id="0" name=""/>
        <dsp:cNvSpPr/>
      </dsp:nvSpPr>
      <dsp:spPr>
        <a:xfrm>
          <a:off x="1118840" y="583161"/>
          <a:ext cx="116109" cy="1161095"/>
        </a:xfrm>
        <a:custGeom>
          <a:avLst/>
          <a:gdLst/>
          <a:ahLst/>
          <a:cxnLst/>
          <a:rect l="0" t="0" r="0" b="0"/>
          <a:pathLst>
            <a:path>
              <a:moveTo>
                <a:pt x="0" y="0"/>
              </a:moveTo>
              <a:lnTo>
                <a:pt x="0" y="1161095"/>
              </a:lnTo>
              <a:lnTo>
                <a:pt x="116109" y="116109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9386EC-1901-4794-B41B-CE1F68FAE342}">
      <dsp:nvSpPr>
        <dsp:cNvPr id="0" name=""/>
        <dsp:cNvSpPr/>
      </dsp:nvSpPr>
      <dsp:spPr>
        <a:xfrm>
          <a:off x="1234950" y="1453982"/>
          <a:ext cx="928876" cy="580547"/>
        </a:xfrm>
        <a:prstGeom prst="roundRect">
          <a:avLst>
            <a:gd name="adj" fmla="val 10000"/>
          </a:avLst>
        </a:prstGeom>
        <a:solidFill>
          <a:schemeClr val="accent2">
            <a:lumMod val="60000"/>
            <a:lumOff val="40000"/>
            <a:alpha val="9000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rtl="0">
            <a:lnSpc>
              <a:spcPct val="90000"/>
            </a:lnSpc>
            <a:spcBef>
              <a:spcPct val="0"/>
            </a:spcBef>
            <a:spcAft>
              <a:spcPct val="35000"/>
            </a:spcAft>
            <a:buNone/>
          </a:pPr>
          <a:r>
            <a:rPr lang="en-GB" sz="800" kern="1200"/>
            <a:t>Cost</a:t>
          </a:r>
          <a:r>
            <a:rPr lang="en-GB" sz="800" kern="1200">
              <a:latin typeface="Arial" panose="020B0604020202020204"/>
            </a:rPr>
            <a:t> </a:t>
          </a:r>
        </a:p>
      </dsp:txBody>
      <dsp:txXfrm>
        <a:off x="1251954" y="1470986"/>
        <a:ext cx="894868" cy="546539"/>
      </dsp:txXfrm>
    </dsp:sp>
    <dsp:sp modelId="{25999F57-BF3E-4791-A517-1ECF6FA95378}">
      <dsp:nvSpPr>
        <dsp:cNvPr id="0" name=""/>
        <dsp:cNvSpPr/>
      </dsp:nvSpPr>
      <dsp:spPr>
        <a:xfrm>
          <a:off x="1118840" y="583161"/>
          <a:ext cx="116109" cy="1886779"/>
        </a:xfrm>
        <a:custGeom>
          <a:avLst/>
          <a:gdLst/>
          <a:ahLst/>
          <a:cxnLst/>
          <a:rect l="0" t="0" r="0" b="0"/>
          <a:pathLst>
            <a:path>
              <a:moveTo>
                <a:pt x="0" y="0"/>
              </a:moveTo>
              <a:lnTo>
                <a:pt x="0" y="1886779"/>
              </a:lnTo>
              <a:lnTo>
                <a:pt x="116109" y="188677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EE4391-BE60-4EE5-BE7C-25F34B9395FE}">
      <dsp:nvSpPr>
        <dsp:cNvPr id="0" name=""/>
        <dsp:cNvSpPr/>
      </dsp:nvSpPr>
      <dsp:spPr>
        <a:xfrm>
          <a:off x="1234950" y="2179666"/>
          <a:ext cx="928876" cy="580547"/>
        </a:xfrm>
        <a:prstGeom prst="roundRect">
          <a:avLst>
            <a:gd name="adj" fmla="val 10000"/>
          </a:avLst>
        </a:prstGeom>
        <a:solidFill>
          <a:schemeClr val="accent5">
            <a:lumMod val="60000"/>
            <a:lumOff val="40000"/>
            <a:alpha val="9000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kern="1200"/>
            <a:t>Time</a:t>
          </a:r>
        </a:p>
      </dsp:txBody>
      <dsp:txXfrm>
        <a:off x="1251954" y="2196670"/>
        <a:ext cx="894868" cy="546539"/>
      </dsp:txXfrm>
    </dsp:sp>
    <dsp:sp modelId="{F0D4EC5B-4A3E-4070-B98B-5E96F1364BFB}">
      <dsp:nvSpPr>
        <dsp:cNvPr id="0" name=""/>
        <dsp:cNvSpPr/>
      </dsp:nvSpPr>
      <dsp:spPr>
        <a:xfrm>
          <a:off x="1118840" y="583161"/>
          <a:ext cx="116109" cy="2612464"/>
        </a:xfrm>
        <a:custGeom>
          <a:avLst/>
          <a:gdLst/>
          <a:ahLst/>
          <a:cxnLst/>
          <a:rect l="0" t="0" r="0" b="0"/>
          <a:pathLst>
            <a:path>
              <a:moveTo>
                <a:pt x="0" y="0"/>
              </a:moveTo>
              <a:lnTo>
                <a:pt x="0" y="2612464"/>
              </a:lnTo>
              <a:lnTo>
                <a:pt x="116109" y="261246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1DE19C-4D7B-4F45-B10F-1522D5350885}">
      <dsp:nvSpPr>
        <dsp:cNvPr id="0" name=""/>
        <dsp:cNvSpPr/>
      </dsp:nvSpPr>
      <dsp:spPr>
        <a:xfrm>
          <a:off x="1234950" y="2905351"/>
          <a:ext cx="928876" cy="580547"/>
        </a:xfrm>
        <a:prstGeom prst="roundRect">
          <a:avLst>
            <a:gd name="adj" fmla="val 10000"/>
          </a:avLst>
        </a:prstGeom>
        <a:solidFill>
          <a:schemeClr val="accent3">
            <a:lumMod val="60000"/>
            <a:lumOff val="40000"/>
            <a:alpha val="9000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kern="1200"/>
            <a:t>Awareness of where to go</a:t>
          </a:r>
        </a:p>
      </dsp:txBody>
      <dsp:txXfrm>
        <a:off x="1251954" y="2922355"/>
        <a:ext cx="894868" cy="546539"/>
      </dsp:txXfrm>
    </dsp:sp>
    <dsp:sp modelId="{89EE42C9-C2E2-4CED-AE22-C40D64B4154F}">
      <dsp:nvSpPr>
        <dsp:cNvPr id="0" name=""/>
        <dsp:cNvSpPr/>
      </dsp:nvSpPr>
      <dsp:spPr>
        <a:xfrm>
          <a:off x="2454100" y="2613"/>
          <a:ext cx="1161095" cy="580547"/>
        </a:xfrm>
        <a:prstGeom prst="roundRect">
          <a:avLst>
            <a:gd name="adj" fmla="val 10000"/>
          </a:avLst>
        </a:prstGeom>
        <a:solidFill>
          <a:schemeClr val="bg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GB" sz="900" b="1" kern="1200"/>
            <a:t>People from ethnic minorities</a:t>
          </a:r>
        </a:p>
      </dsp:txBody>
      <dsp:txXfrm>
        <a:off x="2471104" y="19617"/>
        <a:ext cx="1127087" cy="546539"/>
      </dsp:txXfrm>
    </dsp:sp>
    <dsp:sp modelId="{A04EF400-4DEB-46FA-B0E2-516CE890A911}">
      <dsp:nvSpPr>
        <dsp:cNvPr id="0" name=""/>
        <dsp:cNvSpPr/>
      </dsp:nvSpPr>
      <dsp:spPr>
        <a:xfrm>
          <a:off x="2570209" y="583161"/>
          <a:ext cx="116109" cy="435410"/>
        </a:xfrm>
        <a:custGeom>
          <a:avLst/>
          <a:gdLst/>
          <a:ahLst/>
          <a:cxnLst/>
          <a:rect l="0" t="0" r="0" b="0"/>
          <a:pathLst>
            <a:path>
              <a:moveTo>
                <a:pt x="0" y="0"/>
              </a:moveTo>
              <a:lnTo>
                <a:pt x="0" y="435410"/>
              </a:lnTo>
              <a:lnTo>
                <a:pt x="116109" y="43541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1BE3D7-04B2-4D3C-AAFE-681BB554424F}">
      <dsp:nvSpPr>
        <dsp:cNvPr id="0" name=""/>
        <dsp:cNvSpPr/>
      </dsp:nvSpPr>
      <dsp:spPr>
        <a:xfrm>
          <a:off x="2686319" y="728297"/>
          <a:ext cx="928876" cy="580547"/>
        </a:xfrm>
        <a:prstGeom prst="roundRect">
          <a:avLst>
            <a:gd name="adj" fmla="val 10000"/>
          </a:avLst>
        </a:prstGeom>
        <a:solidFill>
          <a:schemeClr val="accent5">
            <a:lumMod val="60000"/>
            <a:lumOff val="40000"/>
            <a:alpha val="9000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strike="noStrike" kern="1200"/>
            <a:t>Lack of culturally appropriate facilities</a:t>
          </a:r>
        </a:p>
      </dsp:txBody>
      <dsp:txXfrm>
        <a:off x="2703323" y="745301"/>
        <a:ext cx="894868" cy="546539"/>
      </dsp:txXfrm>
    </dsp:sp>
    <dsp:sp modelId="{A389B316-98B9-4F3A-9FAC-4E9444DE6E26}">
      <dsp:nvSpPr>
        <dsp:cNvPr id="0" name=""/>
        <dsp:cNvSpPr/>
      </dsp:nvSpPr>
      <dsp:spPr>
        <a:xfrm>
          <a:off x="2570209" y="583161"/>
          <a:ext cx="116109" cy="1161095"/>
        </a:xfrm>
        <a:custGeom>
          <a:avLst/>
          <a:gdLst/>
          <a:ahLst/>
          <a:cxnLst/>
          <a:rect l="0" t="0" r="0" b="0"/>
          <a:pathLst>
            <a:path>
              <a:moveTo>
                <a:pt x="0" y="0"/>
              </a:moveTo>
              <a:lnTo>
                <a:pt x="0" y="1161095"/>
              </a:lnTo>
              <a:lnTo>
                <a:pt x="116109" y="116109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913866-718B-48C1-B5E7-7508CB62C307}">
      <dsp:nvSpPr>
        <dsp:cNvPr id="0" name=""/>
        <dsp:cNvSpPr/>
      </dsp:nvSpPr>
      <dsp:spPr>
        <a:xfrm>
          <a:off x="2686319" y="1453982"/>
          <a:ext cx="928876" cy="580547"/>
        </a:xfrm>
        <a:prstGeom prst="roundRect">
          <a:avLst>
            <a:gd name="adj" fmla="val 10000"/>
          </a:avLst>
        </a:prstGeom>
        <a:solidFill>
          <a:schemeClr val="accent5">
            <a:lumMod val="60000"/>
            <a:lumOff val="40000"/>
            <a:alpha val="9000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strike="noStrike" kern="1200"/>
            <a:t>Language and culture</a:t>
          </a:r>
        </a:p>
      </dsp:txBody>
      <dsp:txXfrm>
        <a:off x="2703323" y="1470986"/>
        <a:ext cx="894868" cy="546539"/>
      </dsp:txXfrm>
    </dsp:sp>
    <dsp:sp modelId="{CD0503B6-62E6-43DC-9C82-639E21702CCD}">
      <dsp:nvSpPr>
        <dsp:cNvPr id="0" name=""/>
        <dsp:cNvSpPr/>
      </dsp:nvSpPr>
      <dsp:spPr>
        <a:xfrm>
          <a:off x="2570209" y="583161"/>
          <a:ext cx="116109" cy="1886779"/>
        </a:xfrm>
        <a:custGeom>
          <a:avLst/>
          <a:gdLst/>
          <a:ahLst/>
          <a:cxnLst/>
          <a:rect l="0" t="0" r="0" b="0"/>
          <a:pathLst>
            <a:path>
              <a:moveTo>
                <a:pt x="0" y="0"/>
              </a:moveTo>
              <a:lnTo>
                <a:pt x="0" y="1886779"/>
              </a:lnTo>
              <a:lnTo>
                <a:pt x="116109" y="188677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35AA68-0998-4ED2-83AE-7F986BCFCC4D}">
      <dsp:nvSpPr>
        <dsp:cNvPr id="0" name=""/>
        <dsp:cNvSpPr/>
      </dsp:nvSpPr>
      <dsp:spPr>
        <a:xfrm>
          <a:off x="2686319" y="2179666"/>
          <a:ext cx="928876" cy="580547"/>
        </a:xfrm>
        <a:prstGeom prst="roundRect">
          <a:avLst>
            <a:gd name="adj" fmla="val 10000"/>
          </a:avLst>
        </a:prstGeom>
        <a:solidFill>
          <a:schemeClr val="accent5">
            <a:lumMod val="60000"/>
            <a:lumOff val="40000"/>
            <a:alpha val="9000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kern="1200"/>
            <a:t>Lack of role models and family/community support</a:t>
          </a:r>
        </a:p>
      </dsp:txBody>
      <dsp:txXfrm>
        <a:off x="2703323" y="2196670"/>
        <a:ext cx="894868" cy="546539"/>
      </dsp:txXfrm>
    </dsp:sp>
    <dsp:sp modelId="{F07462D1-689A-4672-B112-B8F2B8BA3220}">
      <dsp:nvSpPr>
        <dsp:cNvPr id="0" name=""/>
        <dsp:cNvSpPr/>
      </dsp:nvSpPr>
      <dsp:spPr>
        <a:xfrm>
          <a:off x="3905468" y="2613"/>
          <a:ext cx="1161095" cy="580547"/>
        </a:xfrm>
        <a:prstGeom prst="roundRect">
          <a:avLst>
            <a:gd name="adj" fmla="val 10000"/>
          </a:avLst>
        </a:prstGeom>
        <a:solidFill>
          <a:schemeClr val="bg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GB" sz="900" b="1" kern="1200"/>
            <a:t>People with disabilities</a:t>
          </a:r>
        </a:p>
      </dsp:txBody>
      <dsp:txXfrm>
        <a:off x="3922472" y="19617"/>
        <a:ext cx="1127087" cy="546539"/>
      </dsp:txXfrm>
    </dsp:sp>
    <dsp:sp modelId="{C4DE18BA-98BF-4E40-8A9C-E18EBFACB66A}">
      <dsp:nvSpPr>
        <dsp:cNvPr id="0" name=""/>
        <dsp:cNvSpPr/>
      </dsp:nvSpPr>
      <dsp:spPr>
        <a:xfrm>
          <a:off x="4021578" y="583161"/>
          <a:ext cx="116109" cy="435410"/>
        </a:xfrm>
        <a:custGeom>
          <a:avLst/>
          <a:gdLst/>
          <a:ahLst/>
          <a:cxnLst/>
          <a:rect l="0" t="0" r="0" b="0"/>
          <a:pathLst>
            <a:path>
              <a:moveTo>
                <a:pt x="0" y="0"/>
              </a:moveTo>
              <a:lnTo>
                <a:pt x="0" y="435410"/>
              </a:lnTo>
              <a:lnTo>
                <a:pt x="116109" y="43541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CC4322-E107-45EF-982F-138EB7A157AC}">
      <dsp:nvSpPr>
        <dsp:cNvPr id="0" name=""/>
        <dsp:cNvSpPr/>
      </dsp:nvSpPr>
      <dsp:spPr>
        <a:xfrm>
          <a:off x="4137687" y="728297"/>
          <a:ext cx="928876" cy="580547"/>
        </a:xfrm>
        <a:prstGeom prst="roundRect">
          <a:avLst>
            <a:gd name="adj" fmla="val 10000"/>
          </a:avLst>
        </a:prstGeom>
        <a:solidFill>
          <a:schemeClr val="accent4">
            <a:lumMod val="60000"/>
            <a:lumOff val="40000"/>
          </a:schemeClr>
        </a:solidFill>
        <a:ln w="12700" cap="flat" cmpd="sng" algn="ctr">
          <a:solidFill>
            <a:schemeClr val="tx1"/>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rtl="0">
            <a:lnSpc>
              <a:spcPct val="90000"/>
            </a:lnSpc>
            <a:spcBef>
              <a:spcPct val="0"/>
            </a:spcBef>
            <a:spcAft>
              <a:spcPct val="35000"/>
            </a:spcAft>
            <a:buNone/>
          </a:pPr>
          <a:r>
            <a:rPr lang="en-GB" sz="800" kern="1200"/>
            <a:t>Health/ impairment</a:t>
          </a:r>
          <a:r>
            <a:rPr lang="en-GB" sz="800" kern="1200">
              <a:latin typeface="Arial" panose="020B0604020202020204"/>
            </a:rPr>
            <a:t> </a:t>
          </a:r>
          <a:endParaRPr lang="en-GB" sz="800" kern="1200"/>
        </a:p>
      </dsp:txBody>
      <dsp:txXfrm>
        <a:off x="4154691" y="745301"/>
        <a:ext cx="894868" cy="546539"/>
      </dsp:txXfrm>
    </dsp:sp>
    <dsp:sp modelId="{E58BF9A5-0028-409D-91C4-BCF49C4EC7F4}">
      <dsp:nvSpPr>
        <dsp:cNvPr id="0" name=""/>
        <dsp:cNvSpPr/>
      </dsp:nvSpPr>
      <dsp:spPr>
        <a:xfrm>
          <a:off x="4021578" y="583161"/>
          <a:ext cx="116109" cy="1161095"/>
        </a:xfrm>
        <a:custGeom>
          <a:avLst/>
          <a:gdLst/>
          <a:ahLst/>
          <a:cxnLst/>
          <a:rect l="0" t="0" r="0" b="0"/>
          <a:pathLst>
            <a:path>
              <a:moveTo>
                <a:pt x="0" y="0"/>
              </a:moveTo>
              <a:lnTo>
                <a:pt x="0" y="1161095"/>
              </a:lnTo>
              <a:lnTo>
                <a:pt x="116109" y="116109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9F3EAA-D560-4709-A3DE-A6E49A658FC4}">
      <dsp:nvSpPr>
        <dsp:cNvPr id="0" name=""/>
        <dsp:cNvSpPr/>
      </dsp:nvSpPr>
      <dsp:spPr>
        <a:xfrm>
          <a:off x="4137687" y="1453982"/>
          <a:ext cx="928876" cy="580547"/>
        </a:xfrm>
        <a:prstGeom prst="roundRect">
          <a:avLst>
            <a:gd name="adj" fmla="val 10000"/>
          </a:avLst>
        </a:prstGeom>
        <a:solidFill>
          <a:schemeClr val="accent4">
            <a:lumMod val="60000"/>
            <a:lumOff val="40000"/>
          </a:schemeClr>
        </a:solidFill>
        <a:ln w="12700" cap="flat" cmpd="sng" algn="ctr">
          <a:solidFill>
            <a:schemeClr val="tx1"/>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kern="1200"/>
            <a:t>Lack of confidence and motivation</a:t>
          </a:r>
        </a:p>
      </dsp:txBody>
      <dsp:txXfrm>
        <a:off x="4154691" y="1470986"/>
        <a:ext cx="894868" cy="546539"/>
      </dsp:txXfrm>
    </dsp:sp>
    <dsp:sp modelId="{C7165C58-44BA-43E6-B179-779C42EEB014}">
      <dsp:nvSpPr>
        <dsp:cNvPr id="0" name=""/>
        <dsp:cNvSpPr/>
      </dsp:nvSpPr>
      <dsp:spPr>
        <a:xfrm>
          <a:off x="4021578" y="583161"/>
          <a:ext cx="116109" cy="1886779"/>
        </a:xfrm>
        <a:custGeom>
          <a:avLst/>
          <a:gdLst/>
          <a:ahLst/>
          <a:cxnLst/>
          <a:rect l="0" t="0" r="0" b="0"/>
          <a:pathLst>
            <a:path>
              <a:moveTo>
                <a:pt x="0" y="0"/>
              </a:moveTo>
              <a:lnTo>
                <a:pt x="0" y="1886779"/>
              </a:lnTo>
              <a:lnTo>
                <a:pt x="116109" y="188677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74E882-8D3B-4AA0-B02A-8724236C3536}">
      <dsp:nvSpPr>
        <dsp:cNvPr id="0" name=""/>
        <dsp:cNvSpPr/>
      </dsp:nvSpPr>
      <dsp:spPr>
        <a:xfrm>
          <a:off x="4137687" y="2179666"/>
          <a:ext cx="928876" cy="580547"/>
        </a:xfrm>
        <a:prstGeom prst="roundRect">
          <a:avLst>
            <a:gd name="adj" fmla="val 10000"/>
          </a:avLst>
        </a:prstGeom>
        <a:solidFill>
          <a:schemeClr val="accent3">
            <a:lumMod val="60000"/>
            <a:lumOff val="40000"/>
            <a:alpha val="9000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kern="1200"/>
            <a:t>Behaviour/ attitude of others</a:t>
          </a:r>
        </a:p>
      </dsp:txBody>
      <dsp:txXfrm>
        <a:off x="4154691" y="2196670"/>
        <a:ext cx="894868" cy="546539"/>
      </dsp:txXfrm>
    </dsp:sp>
    <dsp:sp modelId="{BCBD0F0E-DEA7-4591-B918-AB930F9A132E}">
      <dsp:nvSpPr>
        <dsp:cNvPr id="0" name=""/>
        <dsp:cNvSpPr/>
      </dsp:nvSpPr>
      <dsp:spPr>
        <a:xfrm>
          <a:off x="4021578" y="583161"/>
          <a:ext cx="116109" cy="2612464"/>
        </a:xfrm>
        <a:custGeom>
          <a:avLst/>
          <a:gdLst/>
          <a:ahLst/>
          <a:cxnLst/>
          <a:rect l="0" t="0" r="0" b="0"/>
          <a:pathLst>
            <a:path>
              <a:moveTo>
                <a:pt x="0" y="0"/>
              </a:moveTo>
              <a:lnTo>
                <a:pt x="0" y="2612464"/>
              </a:lnTo>
              <a:lnTo>
                <a:pt x="116109" y="261246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305650-907A-430E-A635-0456149050A7}">
      <dsp:nvSpPr>
        <dsp:cNvPr id="0" name=""/>
        <dsp:cNvSpPr/>
      </dsp:nvSpPr>
      <dsp:spPr>
        <a:xfrm>
          <a:off x="4137687" y="2905351"/>
          <a:ext cx="928876" cy="580547"/>
        </a:xfrm>
        <a:prstGeom prst="roundRect">
          <a:avLst>
            <a:gd name="adj" fmla="val 10000"/>
          </a:avLst>
        </a:prstGeom>
        <a:solidFill>
          <a:schemeClr val="accent4">
            <a:lumMod val="60000"/>
            <a:lumOff val="4000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rtl="0">
            <a:lnSpc>
              <a:spcPct val="90000"/>
            </a:lnSpc>
            <a:spcBef>
              <a:spcPct val="0"/>
            </a:spcBef>
            <a:spcAft>
              <a:spcPct val="35000"/>
            </a:spcAft>
            <a:buNone/>
          </a:pPr>
          <a:r>
            <a:rPr lang="en-GB" sz="800" kern="1200">
              <a:latin typeface="Arial" panose="020B0604020202020204"/>
            </a:rPr>
            <a:t>Pain and lack of energy</a:t>
          </a:r>
        </a:p>
      </dsp:txBody>
      <dsp:txXfrm>
        <a:off x="4154691" y="2922355"/>
        <a:ext cx="894868" cy="546539"/>
      </dsp:txXfrm>
    </dsp:sp>
    <dsp:sp modelId="{A4032E47-1EC5-4279-B79C-3066811C5EAE}">
      <dsp:nvSpPr>
        <dsp:cNvPr id="0" name=""/>
        <dsp:cNvSpPr/>
      </dsp:nvSpPr>
      <dsp:spPr>
        <a:xfrm>
          <a:off x="4021578" y="583161"/>
          <a:ext cx="116109" cy="3338148"/>
        </a:xfrm>
        <a:custGeom>
          <a:avLst/>
          <a:gdLst/>
          <a:ahLst/>
          <a:cxnLst/>
          <a:rect l="0" t="0" r="0" b="0"/>
          <a:pathLst>
            <a:path>
              <a:moveTo>
                <a:pt x="0" y="0"/>
              </a:moveTo>
              <a:lnTo>
                <a:pt x="0" y="3338148"/>
              </a:lnTo>
              <a:lnTo>
                <a:pt x="116109" y="333814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827A57-242F-4516-B289-761190273F31}">
      <dsp:nvSpPr>
        <dsp:cNvPr id="0" name=""/>
        <dsp:cNvSpPr/>
      </dsp:nvSpPr>
      <dsp:spPr>
        <a:xfrm>
          <a:off x="4137687" y="3631035"/>
          <a:ext cx="928876" cy="580547"/>
        </a:xfrm>
        <a:prstGeom prst="roundRect">
          <a:avLst>
            <a:gd name="adj" fmla="val 10000"/>
          </a:avLst>
        </a:prstGeom>
        <a:solidFill>
          <a:srgbClr val="52ACFF"/>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kern="1200"/>
            <a:t>Cost</a:t>
          </a:r>
        </a:p>
      </dsp:txBody>
      <dsp:txXfrm>
        <a:off x="4154691" y="3648039"/>
        <a:ext cx="894868" cy="546539"/>
      </dsp:txXfrm>
    </dsp:sp>
    <dsp:sp modelId="{EBBD011C-1DFA-49BB-8284-911E39B5F2A9}">
      <dsp:nvSpPr>
        <dsp:cNvPr id="0" name=""/>
        <dsp:cNvSpPr/>
      </dsp:nvSpPr>
      <dsp:spPr>
        <a:xfrm>
          <a:off x="5356837" y="2613"/>
          <a:ext cx="1161095" cy="580547"/>
        </a:xfrm>
        <a:prstGeom prst="roundRect">
          <a:avLst>
            <a:gd name="adj" fmla="val 10000"/>
          </a:avLst>
        </a:prstGeom>
        <a:solidFill>
          <a:schemeClr val="bg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GB" sz="900" b="1" kern="1200"/>
            <a:t>People with long term conditions</a:t>
          </a:r>
        </a:p>
      </dsp:txBody>
      <dsp:txXfrm>
        <a:off x="5373841" y="19617"/>
        <a:ext cx="1127087" cy="546539"/>
      </dsp:txXfrm>
    </dsp:sp>
    <dsp:sp modelId="{10C617F4-1F6B-4F80-9005-65EC81E57FF8}">
      <dsp:nvSpPr>
        <dsp:cNvPr id="0" name=""/>
        <dsp:cNvSpPr/>
      </dsp:nvSpPr>
      <dsp:spPr>
        <a:xfrm>
          <a:off x="5472947" y="583161"/>
          <a:ext cx="116109" cy="435410"/>
        </a:xfrm>
        <a:custGeom>
          <a:avLst/>
          <a:gdLst/>
          <a:ahLst/>
          <a:cxnLst/>
          <a:rect l="0" t="0" r="0" b="0"/>
          <a:pathLst>
            <a:path>
              <a:moveTo>
                <a:pt x="0" y="0"/>
              </a:moveTo>
              <a:lnTo>
                <a:pt x="0" y="435410"/>
              </a:lnTo>
              <a:lnTo>
                <a:pt x="116109" y="43541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A63F21-0C8F-40E8-9677-1B5FE0D26B6D}">
      <dsp:nvSpPr>
        <dsp:cNvPr id="0" name=""/>
        <dsp:cNvSpPr/>
      </dsp:nvSpPr>
      <dsp:spPr>
        <a:xfrm>
          <a:off x="5589056" y="728297"/>
          <a:ext cx="928876" cy="580547"/>
        </a:xfrm>
        <a:prstGeom prst="roundRect">
          <a:avLst>
            <a:gd name="adj" fmla="val 10000"/>
          </a:avLst>
        </a:prstGeom>
        <a:solidFill>
          <a:schemeClr val="accent4">
            <a:lumMod val="60000"/>
            <a:lumOff val="40000"/>
          </a:schemeClr>
        </a:solidFill>
        <a:ln w="12700" cap="flat" cmpd="sng" algn="ctr">
          <a:solidFill>
            <a:schemeClr val="tx1"/>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rtl="0">
            <a:lnSpc>
              <a:spcPct val="90000"/>
            </a:lnSpc>
            <a:spcBef>
              <a:spcPct val="0"/>
            </a:spcBef>
            <a:spcAft>
              <a:spcPct val="35000"/>
            </a:spcAft>
            <a:buNone/>
          </a:pPr>
          <a:r>
            <a:rPr lang="en-GB" sz="800" kern="1200"/>
            <a:t>Pain &amp;</a:t>
          </a:r>
          <a:r>
            <a:rPr lang="en-GB" sz="800" kern="1200">
              <a:latin typeface="Arial" panose="020B0604020202020204"/>
            </a:rPr>
            <a:t> lack</a:t>
          </a:r>
          <a:r>
            <a:rPr lang="en-GB" sz="800" kern="1200"/>
            <a:t> of energy</a:t>
          </a:r>
        </a:p>
      </dsp:txBody>
      <dsp:txXfrm>
        <a:off x="5606060" y="745301"/>
        <a:ext cx="894868" cy="546539"/>
      </dsp:txXfrm>
    </dsp:sp>
    <dsp:sp modelId="{2052A9CB-7EDA-49B7-B91F-E909DCAB5729}">
      <dsp:nvSpPr>
        <dsp:cNvPr id="0" name=""/>
        <dsp:cNvSpPr/>
      </dsp:nvSpPr>
      <dsp:spPr>
        <a:xfrm>
          <a:off x="5472947" y="583161"/>
          <a:ext cx="116109" cy="1161095"/>
        </a:xfrm>
        <a:custGeom>
          <a:avLst/>
          <a:gdLst/>
          <a:ahLst/>
          <a:cxnLst/>
          <a:rect l="0" t="0" r="0" b="0"/>
          <a:pathLst>
            <a:path>
              <a:moveTo>
                <a:pt x="0" y="0"/>
              </a:moveTo>
              <a:lnTo>
                <a:pt x="0" y="1161095"/>
              </a:lnTo>
              <a:lnTo>
                <a:pt x="116109" y="116109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3E32A7-DF67-4251-8039-DBC6EAEF39A7}">
      <dsp:nvSpPr>
        <dsp:cNvPr id="0" name=""/>
        <dsp:cNvSpPr/>
      </dsp:nvSpPr>
      <dsp:spPr>
        <a:xfrm>
          <a:off x="5589056" y="1453982"/>
          <a:ext cx="928876" cy="580547"/>
        </a:xfrm>
        <a:prstGeom prst="roundRect">
          <a:avLst>
            <a:gd name="adj" fmla="val 10000"/>
          </a:avLst>
        </a:prstGeom>
        <a:solidFill>
          <a:schemeClr val="accent4">
            <a:lumMod val="60000"/>
            <a:lumOff val="4000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rtl="0">
            <a:lnSpc>
              <a:spcPct val="90000"/>
            </a:lnSpc>
            <a:spcBef>
              <a:spcPct val="0"/>
            </a:spcBef>
            <a:spcAft>
              <a:spcPct val="35000"/>
            </a:spcAft>
            <a:buNone/>
          </a:pPr>
          <a:r>
            <a:rPr lang="en-GB" sz="800" kern="1200">
              <a:latin typeface="Arial" panose="020B0604020202020204"/>
            </a:rPr>
            <a:t>Breathlessness</a:t>
          </a:r>
          <a:endParaRPr lang="en-GB" sz="800" kern="1200"/>
        </a:p>
      </dsp:txBody>
      <dsp:txXfrm>
        <a:off x="5606060" y="1470986"/>
        <a:ext cx="894868" cy="546539"/>
      </dsp:txXfrm>
    </dsp:sp>
    <dsp:sp modelId="{64E1BCA3-EC1C-4CF5-96EE-0754431E0CB8}">
      <dsp:nvSpPr>
        <dsp:cNvPr id="0" name=""/>
        <dsp:cNvSpPr/>
      </dsp:nvSpPr>
      <dsp:spPr>
        <a:xfrm>
          <a:off x="5472947" y="583161"/>
          <a:ext cx="116109" cy="1886779"/>
        </a:xfrm>
        <a:custGeom>
          <a:avLst/>
          <a:gdLst/>
          <a:ahLst/>
          <a:cxnLst/>
          <a:rect l="0" t="0" r="0" b="0"/>
          <a:pathLst>
            <a:path>
              <a:moveTo>
                <a:pt x="0" y="0"/>
              </a:moveTo>
              <a:lnTo>
                <a:pt x="0" y="1886779"/>
              </a:lnTo>
              <a:lnTo>
                <a:pt x="116109" y="188677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59B49C-BCFA-4955-8292-42CC1CED1653}">
      <dsp:nvSpPr>
        <dsp:cNvPr id="0" name=""/>
        <dsp:cNvSpPr/>
      </dsp:nvSpPr>
      <dsp:spPr>
        <a:xfrm>
          <a:off x="5589056" y="2179666"/>
          <a:ext cx="928876" cy="580547"/>
        </a:xfrm>
        <a:prstGeom prst="roundRect">
          <a:avLst>
            <a:gd name="adj" fmla="val 10000"/>
          </a:avLst>
        </a:prstGeom>
        <a:solidFill>
          <a:schemeClr val="accent4">
            <a:lumMod val="60000"/>
            <a:lumOff val="40000"/>
          </a:schemeClr>
        </a:solidFill>
        <a:ln w="12700" cap="flat" cmpd="sng" algn="ctr">
          <a:solidFill>
            <a:schemeClr val="tx1"/>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kern="1200"/>
            <a:t>Concern physical activity will worsen condition</a:t>
          </a:r>
        </a:p>
      </dsp:txBody>
      <dsp:txXfrm>
        <a:off x="5606060" y="2196670"/>
        <a:ext cx="894868" cy="546539"/>
      </dsp:txXfrm>
    </dsp:sp>
    <dsp:sp modelId="{A92ED7D3-4EAD-4DB8-9130-349AA8B73DED}">
      <dsp:nvSpPr>
        <dsp:cNvPr id="0" name=""/>
        <dsp:cNvSpPr/>
      </dsp:nvSpPr>
      <dsp:spPr>
        <a:xfrm>
          <a:off x="5472947" y="583161"/>
          <a:ext cx="116109" cy="2612464"/>
        </a:xfrm>
        <a:custGeom>
          <a:avLst/>
          <a:gdLst/>
          <a:ahLst/>
          <a:cxnLst/>
          <a:rect l="0" t="0" r="0" b="0"/>
          <a:pathLst>
            <a:path>
              <a:moveTo>
                <a:pt x="0" y="0"/>
              </a:moveTo>
              <a:lnTo>
                <a:pt x="0" y="2612464"/>
              </a:lnTo>
              <a:lnTo>
                <a:pt x="116109" y="261246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627813-57DE-4A88-82AA-DD52BAB05398}">
      <dsp:nvSpPr>
        <dsp:cNvPr id="0" name=""/>
        <dsp:cNvSpPr/>
      </dsp:nvSpPr>
      <dsp:spPr>
        <a:xfrm>
          <a:off x="5589056" y="2905351"/>
          <a:ext cx="928876" cy="580547"/>
        </a:xfrm>
        <a:prstGeom prst="roundRect">
          <a:avLst>
            <a:gd name="adj" fmla="val 10000"/>
          </a:avLst>
        </a:prstGeom>
        <a:solidFill>
          <a:schemeClr val="accent4">
            <a:lumMod val="60000"/>
            <a:lumOff val="40000"/>
          </a:schemeClr>
        </a:solidFill>
        <a:ln w="12700" cap="flat" cmpd="sng" algn="ctr">
          <a:solidFill>
            <a:schemeClr val="tx1"/>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kern="1200"/>
            <a:t>Unpredictable nature of the LTC</a:t>
          </a:r>
        </a:p>
      </dsp:txBody>
      <dsp:txXfrm>
        <a:off x="5606060" y="2922355"/>
        <a:ext cx="894868" cy="546539"/>
      </dsp:txXfrm>
    </dsp:sp>
    <dsp:sp modelId="{76E3F623-2766-43D0-87DF-B816C4032D7E}">
      <dsp:nvSpPr>
        <dsp:cNvPr id="0" name=""/>
        <dsp:cNvSpPr/>
      </dsp:nvSpPr>
      <dsp:spPr>
        <a:xfrm>
          <a:off x="6808206" y="2613"/>
          <a:ext cx="1161095" cy="580547"/>
        </a:xfrm>
        <a:prstGeom prst="roundRect">
          <a:avLst>
            <a:gd name="adj" fmla="val 10000"/>
          </a:avLst>
        </a:prstGeom>
        <a:solidFill>
          <a:schemeClr val="bg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GB" sz="900" b="1" kern="1200"/>
            <a:t>Older people</a:t>
          </a:r>
        </a:p>
      </dsp:txBody>
      <dsp:txXfrm>
        <a:off x="6825210" y="19617"/>
        <a:ext cx="1127087" cy="546539"/>
      </dsp:txXfrm>
    </dsp:sp>
    <dsp:sp modelId="{5BFC9A5D-96D5-468A-83CC-AEEEE765534C}">
      <dsp:nvSpPr>
        <dsp:cNvPr id="0" name=""/>
        <dsp:cNvSpPr/>
      </dsp:nvSpPr>
      <dsp:spPr>
        <a:xfrm>
          <a:off x="6924316" y="583161"/>
          <a:ext cx="116109" cy="435410"/>
        </a:xfrm>
        <a:custGeom>
          <a:avLst/>
          <a:gdLst/>
          <a:ahLst/>
          <a:cxnLst/>
          <a:rect l="0" t="0" r="0" b="0"/>
          <a:pathLst>
            <a:path>
              <a:moveTo>
                <a:pt x="0" y="0"/>
              </a:moveTo>
              <a:lnTo>
                <a:pt x="0" y="435410"/>
              </a:lnTo>
              <a:lnTo>
                <a:pt x="116109" y="43541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B57689-FDF6-4E92-A0C9-80B6CFF23C8A}">
      <dsp:nvSpPr>
        <dsp:cNvPr id="0" name=""/>
        <dsp:cNvSpPr/>
      </dsp:nvSpPr>
      <dsp:spPr>
        <a:xfrm>
          <a:off x="7040425" y="728297"/>
          <a:ext cx="928876" cy="580547"/>
        </a:xfrm>
        <a:prstGeom prst="roundRect">
          <a:avLst>
            <a:gd name="adj" fmla="val 10000"/>
          </a:avLst>
        </a:prstGeom>
        <a:solidFill>
          <a:schemeClr val="accent5">
            <a:lumMod val="60000"/>
            <a:lumOff val="40000"/>
            <a:alpha val="9000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kern="1200"/>
            <a:t>Social isolation</a:t>
          </a:r>
        </a:p>
      </dsp:txBody>
      <dsp:txXfrm>
        <a:off x="7057429" y="745301"/>
        <a:ext cx="894868" cy="546539"/>
      </dsp:txXfrm>
    </dsp:sp>
    <dsp:sp modelId="{B6BEC5F8-6A33-499D-AFAE-0004F5412EB0}">
      <dsp:nvSpPr>
        <dsp:cNvPr id="0" name=""/>
        <dsp:cNvSpPr/>
      </dsp:nvSpPr>
      <dsp:spPr>
        <a:xfrm>
          <a:off x="6924316" y="583161"/>
          <a:ext cx="116109" cy="1161095"/>
        </a:xfrm>
        <a:custGeom>
          <a:avLst/>
          <a:gdLst/>
          <a:ahLst/>
          <a:cxnLst/>
          <a:rect l="0" t="0" r="0" b="0"/>
          <a:pathLst>
            <a:path>
              <a:moveTo>
                <a:pt x="0" y="0"/>
              </a:moveTo>
              <a:lnTo>
                <a:pt x="0" y="1161095"/>
              </a:lnTo>
              <a:lnTo>
                <a:pt x="116109" y="116109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50BDE5-5B86-47D1-B67F-77D691851778}">
      <dsp:nvSpPr>
        <dsp:cNvPr id="0" name=""/>
        <dsp:cNvSpPr/>
      </dsp:nvSpPr>
      <dsp:spPr>
        <a:xfrm>
          <a:off x="7040425" y="1453982"/>
          <a:ext cx="928876" cy="580547"/>
        </a:xfrm>
        <a:prstGeom prst="roundRect">
          <a:avLst>
            <a:gd name="adj" fmla="val 10000"/>
          </a:avLst>
        </a:prstGeom>
        <a:solidFill>
          <a:schemeClr val="accent4">
            <a:lumMod val="60000"/>
            <a:lumOff val="40000"/>
          </a:schemeClr>
        </a:solidFill>
        <a:ln w="12700" cap="flat" cmpd="sng" algn="ctr">
          <a:solidFill>
            <a:schemeClr val="tx1"/>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kern="1200"/>
            <a:t>Risk of injury/ fall</a:t>
          </a:r>
        </a:p>
      </dsp:txBody>
      <dsp:txXfrm>
        <a:off x="7057429" y="1470986"/>
        <a:ext cx="894868" cy="546539"/>
      </dsp:txXfrm>
    </dsp:sp>
    <dsp:sp modelId="{359B5698-41E2-4DD0-B69D-229A2876C38A}">
      <dsp:nvSpPr>
        <dsp:cNvPr id="0" name=""/>
        <dsp:cNvSpPr/>
      </dsp:nvSpPr>
      <dsp:spPr>
        <a:xfrm>
          <a:off x="6924316" y="583161"/>
          <a:ext cx="116109" cy="1886779"/>
        </a:xfrm>
        <a:custGeom>
          <a:avLst/>
          <a:gdLst/>
          <a:ahLst/>
          <a:cxnLst/>
          <a:rect l="0" t="0" r="0" b="0"/>
          <a:pathLst>
            <a:path>
              <a:moveTo>
                <a:pt x="0" y="0"/>
              </a:moveTo>
              <a:lnTo>
                <a:pt x="0" y="1886779"/>
              </a:lnTo>
              <a:lnTo>
                <a:pt x="116109" y="188677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5BDBAF-FC11-400B-9C36-DF813F4CCB96}">
      <dsp:nvSpPr>
        <dsp:cNvPr id="0" name=""/>
        <dsp:cNvSpPr/>
      </dsp:nvSpPr>
      <dsp:spPr>
        <a:xfrm>
          <a:off x="7040425" y="2179666"/>
          <a:ext cx="928876" cy="580547"/>
        </a:xfrm>
        <a:prstGeom prst="roundRect">
          <a:avLst>
            <a:gd name="adj" fmla="val 10000"/>
          </a:avLst>
        </a:prstGeom>
        <a:solidFill>
          <a:schemeClr val="accent4">
            <a:lumMod val="60000"/>
            <a:lumOff val="40000"/>
          </a:schemeClr>
        </a:solidFill>
        <a:ln w="12700" cap="flat" cmpd="sng" algn="ctr">
          <a:solidFill>
            <a:schemeClr val="tx1"/>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kern="1200"/>
            <a:t>Existing physical health conditions</a:t>
          </a:r>
        </a:p>
      </dsp:txBody>
      <dsp:txXfrm>
        <a:off x="7057429" y="2196670"/>
        <a:ext cx="894868" cy="546539"/>
      </dsp:txXfrm>
    </dsp:sp>
    <dsp:sp modelId="{CC425AAB-2658-4AC6-B5DD-3B6A12E62F45}">
      <dsp:nvSpPr>
        <dsp:cNvPr id="0" name=""/>
        <dsp:cNvSpPr/>
      </dsp:nvSpPr>
      <dsp:spPr>
        <a:xfrm>
          <a:off x="6924316" y="583161"/>
          <a:ext cx="116109" cy="2612464"/>
        </a:xfrm>
        <a:custGeom>
          <a:avLst/>
          <a:gdLst/>
          <a:ahLst/>
          <a:cxnLst/>
          <a:rect l="0" t="0" r="0" b="0"/>
          <a:pathLst>
            <a:path>
              <a:moveTo>
                <a:pt x="0" y="0"/>
              </a:moveTo>
              <a:lnTo>
                <a:pt x="0" y="2612464"/>
              </a:lnTo>
              <a:lnTo>
                <a:pt x="116109" y="261246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2D3402-FF4A-4510-B416-18CF714C4C64}">
      <dsp:nvSpPr>
        <dsp:cNvPr id="0" name=""/>
        <dsp:cNvSpPr/>
      </dsp:nvSpPr>
      <dsp:spPr>
        <a:xfrm>
          <a:off x="7040425" y="2905351"/>
          <a:ext cx="928876" cy="580547"/>
        </a:xfrm>
        <a:prstGeom prst="roundRect">
          <a:avLst>
            <a:gd name="adj" fmla="val 10000"/>
          </a:avLst>
        </a:prstGeom>
        <a:solidFill>
          <a:schemeClr val="accent5">
            <a:lumMod val="60000"/>
            <a:lumOff val="40000"/>
            <a:alpha val="9000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kern="1200"/>
            <a:t>Previous PA habits</a:t>
          </a:r>
        </a:p>
      </dsp:txBody>
      <dsp:txXfrm>
        <a:off x="7057429" y="2922355"/>
        <a:ext cx="894868" cy="546539"/>
      </dsp:txXfrm>
    </dsp:sp>
    <dsp:sp modelId="{696F298B-28A7-4866-B059-EFF048280845}">
      <dsp:nvSpPr>
        <dsp:cNvPr id="0" name=""/>
        <dsp:cNvSpPr/>
      </dsp:nvSpPr>
      <dsp:spPr>
        <a:xfrm>
          <a:off x="8263500" y="2613"/>
          <a:ext cx="1161095" cy="580547"/>
        </a:xfrm>
        <a:prstGeom prst="roundRect">
          <a:avLst>
            <a:gd name="adj" fmla="val 10000"/>
          </a:avLst>
        </a:prstGeom>
        <a:solidFill>
          <a:schemeClr val="bg2">
            <a:alpha val="9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en-GB" sz="900" b="1" kern="1200">
              <a:latin typeface="Arial" panose="020B0604020202020204"/>
            </a:rPr>
            <a:t>Gender (women, transgender</a:t>
          </a:r>
          <a:r>
            <a:rPr lang="en-GB" sz="900" b="1" kern="1200"/>
            <a:t> and non-binary </a:t>
          </a:r>
          <a:r>
            <a:rPr lang="en-GB" sz="900" b="1" kern="1200">
              <a:latin typeface="Arial" panose="020B0604020202020204"/>
            </a:rPr>
            <a:t>people)</a:t>
          </a:r>
          <a:endParaRPr lang="en-GB" sz="900" b="1" kern="1200"/>
        </a:p>
      </dsp:txBody>
      <dsp:txXfrm>
        <a:off x="8280504" y="19617"/>
        <a:ext cx="1127087" cy="546539"/>
      </dsp:txXfrm>
    </dsp:sp>
    <dsp:sp modelId="{C8B9FA87-18F6-4C0E-8716-8B978301ED05}">
      <dsp:nvSpPr>
        <dsp:cNvPr id="0" name=""/>
        <dsp:cNvSpPr/>
      </dsp:nvSpPr>
      <dsp:spPr>
        <a:xfrm>
          <a:off x="8379609" y="583161"/>
          <a:ext cx="132722" cy="414957"/>
        </a:xfrm>
        <a:custGeom>
          <a:avLst/>
          <a:gdLst/>
          <a:ahLst/>
          <a:cxnLst/>
          <a:rect l="0" t="0" r="0" b="0"/>
          <a:pathLst>
            <a:path>
              <a:moveTo>
                <a:pt x="0" y="0"/>
              </a:moveTo>
              <a:lnTo>
                <a:pt x="0" y="414957"/>
              </a:lnTo>
              <a:lnTo>
                <a:pt x="132722" y="414957"/>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8FF989-CFE9-40B8-977D-6FC38D48AFF2}">
      <dsp:nvSpPr>
        <dsp:cNvPr id="0" name=""/>
        <dsp:cNvSpPr/>
      </dsp:nvSpPr>
      <dsp:spPr>
        <a:xfrm>
          <a:off x="8512332" y="707845"/>
          <a:ext cx="928876" cy="580547"/>
        </a:xfrm>
        <a:prstGeom prst="roundRect">
          <a:avLst>
            <a:gd name="adj" fmla="val 10000"/>
          </a:avLst>
        </a:prstGeom>
        <a:solidFill>
          <a:schemeClr val="accent5">
            <a:lumMod val="60000"/>
            <a:lumOff val="40000"/>
            <a:alpha val="9000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b="1" kern="1200"/>
            <a:t>Pregnant/post-partum women </a:t>
          </a:r>
          <a:r>
            <a:rPr lang="en-GB" sz="800" kern="1200"/>
            <a:t>– tired, time, childcare</a:t>
          </a:r>
        </a:p>
      </dsp:txBody>
      <dsp:txXfrm>
        <a:off x="8529336" y="724849"/>
        <a:ext cx="894868" cy="546539"/>
      </dsp:txXfrm>
    </dsp:sp>
    <dsp:sp modelId="{0C3CC512-D7B2-41C6-8DE3-2050FCF4A7BE}">
      <dsp:nvSpPr>
        <dsp:cNvPr id="0" name=""/>
        <dsp:cNvSpPr/>
      </dsp:nvSpPr>
      <dsp:spPr>
        <a:xfrm>
          <a:off x="8379609" y="583161"/>
          <a:ext cx="112185" cy="1161095"/>
        </a:xfrm>
        <a:custGeom>
          <a:avLst/>
          <a:gdLst/>
          <a:ahLst/>
          <a:cxnLst/>
          <a:rect l="0" t="0" r="0" b="0"/>
          <a:pathLst>
            <a:path>
              <a:moveTo>
                <a:pt x="0" y="0"/>
              </a:moveTo>
              <a:lnTo>
                <a:pt x="0" y="1161095"/>
              </a:lnTo>
              <a:lnTo>
                <a:pt x="112185" y="116109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4D5363-E9EB-4937-8574-AB137110E1FF}">
      <dsp:nvSpPr>
        <dsp:cNvPr id="0" name=""/>
        <dsp:cNvSpPr/>
      </dsp:nvSpPr>
      <dsp:spPr>
        <a:xfrm>
          <a:off x="8491794" y="1453982"/>
          <a:ext cx="928876" cy="580547"/>
        </a:xfrm>
        <a:prstGeom prst="roundRect">
          <a:avLst>
            <a:gd name="adj" fmla="val 10000"/>
          </a:avLst>
        </a:prstGeom>
        <a:solidFill>
          <a:schemeClr val="accent3">
            <a:lumMod val="60000"/>
            <a:lumOff val="40000"/>
            <a:alpha val="9000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b="1" kern="1200"/>
            <a:t>Midlife women</a:t>
          </a:r>
          <a:r>
            <a:rPr lang="en-GB" sz="800" kern="1200"/>
            <a:t> – menopausal symptoms, time</a:t>
          </a:r>
        </a:p>
      </dsp:txBody>
      <dsp:txXfrm>
        <a:off x="8508798" y="1470986"/>
        <a:ext cx="894868" cy="546539"/>
      </dsp:txXfrm>
    </dsp:sp>
    <dsp:sp modelId="{1C125FFF-AF1A-4959-A9EC-3CDC489F6FEE}">
      <dsp:nvSpPr>
        <dsp:cNvPr id="0" name=""/>
        <dsp:cNvSpPr/>
      </dsp:nvSpPr>
      <dsp:spPr>
        <a:xfrm>
          <a:off x="8379609" y="583161"/>
          <a:ext cx="112185" cy="1886779"/>
        </a:xfrm>
        <a:custGeom>
          <a:avLst/>
          <a:gdLst/>
          <a:ahLst/>
          <a:cxnLst/>
          <a:rect l="0" t="0" r="0" b="0"/>
          <a:pathLst>
            <a:path>
              <a:moveTo>
                <a:pt x="0" y="0"/>
              </a:moveTo>
              <a:lnTo>
                <a:pt x="0" y="1886779"/>
              </a:lnTo>
              <a:lnTo>
                <a:pt x="112185" y="188677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F40C4F-1E03-460A-AFAE-39717B12CFB2}">
      <dsp:nvSpPr>
        <dsp:cNvPr id="0" name=""/>
        <dsp:cNvSpPr/>
      </dsp:nvSpPr>
      <dsp:spPr>
        <a:xfrm>
          <a:off x="8491794" y="2179666"/>
          <a:ext cx="928876" cy="580547"/>
        </a:xfrm>
        <a:prstGeom prst="roundRect">
          <a:avLst>
            <a:gd name="adj" fmla="val 10000"/>
          </a:avLst>
        </a:prstGeom>
        <a:solidFill>
          <a:schemeClr val="accent5">
            <a:lumMod val="60000"/>
            <a:lumOff val="40000"/>
            <a:alpha val="9000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b="1" kern="1200"/>
            <a:t>Transgender or non-binary </a:t>
          </a:r>
          <a:r>
            <a:rPr lang="en-GB" sz="800" kern="1200"/>
            <a:t>- Fear of non-acceptance and bullying</a:t>
          </a:r>
        </a:p>
      </dsp:txBody>
      <dsp:txXfrm>
        <a:off x="8508798" y="2196670"/>
        <a:ext cx="894868" cy="546539"/>
      </dsp:txXfrm>
    </dsp:sp>
    <dsp:sp modelId="{362E4876-A8EF-49C6-8A6D-47AC34824270}">
      <dsp:nvSpPr>
        <dsp:cNvPr id="0" name=""/>
        <dsp:cNvSpPr/>
      </dsp:nvSpPr>
      <dsp:spPr>
        <a:xfrm>
          <a:off x="8379609" y="583161"/>
          <a:ext cx="112185" cy="2612464"/>
        </a:xfrm>
        <a:custGeom>
          <a:avLst/>
          <a:gdLst/>
          <a:ahLst/>
          <a:cxnLst/>
          <a:rect l="0" t="0" r="0" b="0"/>
          <a:pathLst>
            <a:path>
              <a:moveTo>
                <a:pt x="0" y="0"/>
              </a:moveTo>
              <a:lnTo>
                <a:pt x="0" y="2612464"/>
              </a:lnTo>
              <a:lnTo>
                <a:pt x="112185" y="261246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4C3794-9190-4EE2-90AD-51C45AFCC581}">
      <dsp:nvSpPr>
        <dsp:cNvPr id="0" name=""/>
        <dsp:cNvSpPr/>
      </dsp:nvSpPr>
      <dsp:spPr>
        <a:xfrm>
          <a:off x="8491794" y="2905351"/>
          <a:ext cx="928876" cy="580547"/>
        </a:xfrm>
        <a:prstGeom prst="roundRect">
          <a:avLst>
            <a:gd name="adj" fmla="val 10000"/>
          </a:avLst>
        </a:prstGeom>
        <a:solidFill>
          <a:srgbClr val="FFB267"/>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b="1" kern="1200"/>
            <a:t>Transgender or non-binary </a:t>
          </a:r>
          <a:r>
            <a:rPr lang="en-GB" sz="800" kern="1200"/>
            <a:t>- Changing rooms concern</a:t>
          </a:r>
        </a:p>
      </dsp:txBody>
      <dsp:txXfrm>
        <a:off x="8508798" y="2922355"/>
        <a:ext cx="894868" cy="546539"/>
      </dsp:txXfrm>
    </dsp:sp>
    <dsp:sp modelId="{27103CED-DFC3-466C-B519-7D0ED8387E13}">
      <dsp:nvSpPr>
        <dsp:cNvPr id="0" name=""/>
        <dsp:cNvSpPr/>
      </dsp:nvSpPr>
      <dsp:spPr>
        <a:xfrm>
          <a:off x="8379609" y="583161"/>
          <a:ext cx="112185" cy="3338148"/>
        </a:xfrm>
        <a:custGeom>
          <a:avLst/>
          <a:gdLst/>
          <a:ahLst/>
          <a:cxnLst/>
          <a:rect l="0" t="0" r="0" b="0"/>
          <a:pathLst>
            <a:path>
              <a:moveTo>
                <a:pt x="0" y="0"/>
              </a:moveTo>
              <a:lnTo>
                <a:pt x="0" y="3338148"/>
              </a:lnTo>
              <a:lnTo>
                <a:pt x="112185" y="333814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D8C57F-89F6-49B5-A90C-8F33CE30929C}">
      <dsp:nvSpPr>
        <dsp:cNvPr id="0" name=""/>
        <dsp:cNvSpPr/>
      </dsp:nvSpPr>
      <dsp:spPr>
        <a:xfrm>
          <a:off x="8491794" y="3631035"/>
          <a:ext cx="928876" cy="580547"/>
        </a:xfrm>
        <a:prstGeom prst="roundRect">
          <a:avLst>
            <a:gd name="adj" fmla="val 10000"/>
          </a:avLst>
        </a:prstGeom>
        <a:solidFill>
          <a:srgbClr val="FFB267">
            <a:alpha val="90000"/>
          </a:srgb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b="1" kern="1200"/>
            <a:t>Transgender or non-binary </a:t>
          </a:r>
          <a:r>
            <a:rPr lang="en-GB" sz="800" kern="1200"/>
            <a:t>– Lack of safe spaces</a:t>
          </a:r>
        </a:p>
      </dsp:txBody>
      <dsp:txXfrm>
        <a:off x="8508798" y="3648039"/>
        <a:ext cx="894868" cy="546539"/>
      </dsp:txXfrm>
    </dsp:sp>
    <dsp:sp modelId="{C76DEEE9-04AD-4B13-B45C-36971CA9A18F}">
      <dsp:nvSpPr>
        <dsp:cNvPr id="0" name=""/>
        <dsp:cNvSpPr/>
      </dsp:nvSpPr>
      <dsp:spPr>
        <a:xfrm>
          <a:off x="9710944" y="2613"/>
          <a:ext cx="1161095" cy="580547"/>
        </a:xfrm>
        <a:prstGeom prst="roundRect">
          <a:avLst>
            <a:gd name="adj" fmla="val 10000"/>
          </a:avLst>
        </a:prstGeom>
        <a:solidFill>
          <a:schemeClr val="bg2">
            <a:alpha val="9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GB" sz="900" b="1" kern="1200"/>
            <a:t>Teenage Girls</a:t>
          </a:r>
        </a:p>
      </dsp:txBody>
      <dsp:txXfrm>
        <a:off x="9727948" y="19617"/>
        <a:ext cx="1127087" cy="546539"/>
      </dsp:txXfrm>
    </dsp:sp>
    <dsp:sp modelId="{EDAC60E6-38B9-4741-929B-FAE50C8C6FBC}">
      <dsp:nvSpPr>
        <dsp:cNvPr id="0" name=""/>
        <dsp:cNvSpPr/>
      </dsp:nvSpPr>
      <dsp:spPr>
        <a:xfrm>
          <a:off x="9827054" y="583161"/>
          <a:ext cx="116109" cy="435410"/>
        </a:xfrm>
        <a:custGeom>
          <a:avLst/>
          <a:gdLst/>
          <a:ahLst/>
          <a:cxnLst/>
          <a:rect l="0" t="0" r="0" b="0"/>
          <a:pathLst>
            <a:path>
              <a:moveTo>
                <a:pt x="0" y="0"/>
              </a:moveTo>
              <a:lnTo>
                <a:pt x="0" y="435410"/>
              </a:lnTo>
              <a:lnTo>
                <a:pt x="116109" y="43541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256F46-BA69-4FC6-9F2D-2287E625E6CB}">
      <dsp:nvSpPr>
        <dsp:cNvPr id="0" name=""/>
        <dsp:cNvSpPr/>
      </dsp:nvSpPr>
      <dsp:spPr>
        <a:xfrm>
          <a:off x="9943163" y="728297"/>
          <a:ext cx="928876" cy="580547"/>
        </a:xfrm>
        <a:prstGeom prst="roundRect">
          <a:avLst>
            <a:gd name="adj" fmla="val 10000"/>
          </a:avLst>
        </a:prstGeom>
        <a:solidFill>
          <a:schemeClr val="accent3">
            <a:lumMod val="60000"/>
            <a:lumOff val="40000"/>
            <a:alpha val="9000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kern="1200"/>
            <a:t>Safety and harassment</a:t>
          </a:r>
        </a:p>
      </dsp:txBody>
      <dsp:txXfrm>
        <a:off x="9960167" y="745301"/>
        <a:ext cx="894868" cy="546539"/>
      </dsp:txXfrm>
    </dsp:sp>
    <dsp:sp modelId="{962D6DEC-9AAF-40EA-AEE2-D14B71C40BC8}">
      <dsp:nvSpPr>
        <dsp:cNvPr id="0" name=""/>
        <dsp:cNvSpPr/>
      </dsp:nvSpPr>
      <dsp:spPr>
        <a:xfrm>
          <a:off x="9827054" y="583161"/>
          <a:ext cx="116109" cy="1161095"/>
        </a:xfrm>
        <a:custGeom>
          <a:avLst/>
          <a:gdLst/>
          <a:ahLst/>
          <a:cxnLst/>
          <a:rect l="0" t="0" r="0" b="0"/>
          <a:pathLst>
            <a:path>
              <a:moveTo>
                <a:pt x="0" y="0"/>
              </a:moveTo>
              <a:lnTo>
                <a:pt x="0" y="1161095"/>
              </a:lnTo>
              <a:lnTo>
                <a:pt x="116109" y="116109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069F1E-F104-4C1A-86ED-ECAFA22874EA}">
      <dsp:nvSpPr>
        <dsp:cNvPr id="0" name=""/>
        <dsp:cNvSpPr/>
      </dsp:nvSpPr>
      <dsp:spPr>
        <a:xfrm>
          <a:off x="9943163" y="1453982"/>
          <a:ext cx="928876" cy="580547"/>
        </a:xfrm>
        <a:prstGeom prst="roundRect">
          <a:avLst>
            <a:gd name="adj" fmla="val 10000"/>
          </a:avLst>
        </a:prstGeom>
        <a:solidFill>
          <a:schemeClr val="accent5">
            <a:lumMod val="60000"/>
            <a:lumOff val="40000"/>
          </a:schemeClr>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kern="1200"/>
            <a:t>Body image / self-esteem, “not sporty”</a:t>
          </a:r>
        </a:p>
      </dsp:txBody>
      <dsp:txXfrm>
        <a:off x="9960167" y="1470986"/>
        <a:ext cx="894868" cy="5465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243BB-F63D-4B3A-8F91-0607AFD53131}">
      <dsp:nvSpPr>
        <dsp:cNvPr id="0" name=""/>
        <dsp:cNvSpPr/>
      </dsp:nvSpPr>
      <dsp:spPr>
        <a:xfrm>
          <a:off x="0" y="241113"/>
          <a:ext cx="5507443" cy="1247400"/>
        </a:xfrm>
        <a:prstGeom prst="rect">
          <a:avLst/>
        </a:prstGeom>
        <a:solidFill>
          <a:schemeClr val="lt1">
            <a:alpha val="9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7439" tIns="249936" rIns="427439" bIns="78232" numCol="1" spcCol="1270" anchor="t" anchorCtr="0">
          <a:noAutofit/>
        </a:bodyPr>
        <a:lstStyle/>
        <a:p>
          <a:pPr marL="57150" lvl="1" indent="-57150" algn="l" defTabSz="488950">
            <a:lnSpc>
              <a:spcPct val="90000"/>
            </a:lnSpc>
            <a:spcBef>
              <a:spcPct val="0"/>
            </a:spcBef>
            <a:spcAft>
              <a:spcPct val="15000"/>
            </a:spcAft>
            <a:buChar char="•"/>
          </a:pPr>
          <a:r>
            <a:rPr lang="en-GB" sz="1100" kern="1200"/>
            <a:t>Enabling businesses to promote active travel; social prescribing programme to promote walking and cycling. </a:t>
          </a:r>
          <a:r>
            <a:rPr lang="en-GB" sz="1100" u="sng" kern="1200"/>
            <a:t>Owner:</a:t>
          </a:r>
          <a:r>
            <a:rPr lang="en-GB" sz="1100" u="none" kern="1200"/>
            <a:t> </a:t>
          </a:r>
          <a:r>
            <a:rPr lang="en-GB" sz="1100" b="1" kern="1200"/>
            <a:t>DfT &amp; Active Travel England</a:t>
          </a:r>
        </a:p>
        <a:p>
          <a:pPr marL="57150" lvl="1" indent="-57150" algn="l" defTabSz="488950">
            <a:lnSpc>
              <a:spcPct val="90000"/>
            </a:lnSpc>
            <a:spcBef>
              <a:spcPct val="0"/>
            </a:spcBef>
            <a:spcAft>
              <a:spcPct val="15000"/>
            </a:spcAft>
            <a:buChar char="•"/>
          </a:pPr>
          <a:r>
            <a:rPr lang="en-GB" sz="1100" kern="1200"/>
            <a:t>Implementation of </a:t>
          </a:r>
          <a:r>
            <a:rPr lang="en-GB" sz="1100" b="1" kern="1200"/>
            <a:t>Gear Change Strategy </a:t>
          </a:r>
          <a:r>
            <a:rPr lang="en-GB" sz="1100" kern="1200"/>
            <a:t>to help improve the cycling environment and infrastructure and encourage and enable people to cycle. </a:t>
          </a:r>
          <a:r>
            <a:rPr lang="en-GB" sz="1100" u="sng" kern="1200"/>
            <a:t>Owner:</a:t>
          </a:r>
          <a:r>
            <a:rPr lang="en-GB" sz="1100" u="none" kern="1200"/>
            <a:t> </a:t>
          </a:r>
          <a:r>
            <a:rPr lang="en-GB" sz="1100" b="1" kern="1200"/>
            <a:t>DfT</a:t>
          </a:r>
        </a:p>
      </dsp:txBody>
      <dsp:txXfrm>
        <a:off x="0" y="241113"/>
        <a:ext cx="5507443" cy="1247400"/>
      </dsp:txXfrm>
    </dsp:sp>
    <dsp:sp modelId="{EAD059D1-BE39-4BEC-8592-14360FAA6E68}">
      <dsp:nvSpPr>
        <dsp:cNvPr id="0" name=""/>
        <dsp:cNvSpPr/>
      </dsp:nvSpPr>
      <dsp:spPr>
        <a:xfrm>
          <a:off x="275372" y="63993"/>
          <a:ext cx="3855210" cy="354240"/>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718" tIns="0" rIns="145718" bIns="0" numCol="1" spcCol="1270" anchor="ctr" anchorCtr="0">
          <a:noAutofit/>
        </a:bodyPr>
        <a:lstStyle/>
        <a:p>
          <a:pPr marL="0" lvl="0" indent="0" algn="l" defTabSz="533400">
            <a:lnSpc>
              <a:spcPct val="90000"/>
            </a:lnSpc>
            <a:spcBef>
              <a:spcPct val="0"/>
            </a:spcBef>
            <a:spcAft>
              <a:spcPct val="35000"/>
            </a:spcAft>
            <a:buNone/>
          </a:pPr>
          <a:r>
            <a:rPr lang="en-GB" sz="1200" b="1" kern="1200"/>
            <a:t>Active travel</a:t>
          </a:r>
        </a:p>
      </dsp:txBody>
      <dsp:txXfrm>
        <a:off x="292665" y="81286"/>
        <a:ext cx="3820624" cy="319654"/>
      </dsp:txXfrm>
    </dsp:sp>
    <dsp:sp modelId="{8E6AFA95-14DC-46C0-8489-7BF6CF0DEFE8}">
      <dsp:nvSpPr>
        <dsp:cNvPr id="0" name=""/>
        <dsp:cNvSpPr/>
      </dsp:nvSpPr>
      <dsp:spPr>
        <a:xfrm>
          <a:off x="0" y="1730433"/>
          <a:ext cx="5507443" cy="774900"/>
        </a:xfrm>
        <a:prstGeom prst="rect">
          <a:avLst/>
        </a:prstGeom>
        <a:solidFill>
          <a:schemeClr val="lt1">
            <a:alpha val="90000"/>
            <a:hueOff val="0"/>
            <a:satOff val="0"/>
            <a:lumOff val="0"/>
            <a:alphaOff val="0"/>
          </a:schemeClr>
        </a:solidFill>
        <a:ln w="12700" cap="flat" cmpd="sng" algn="ctr">
          <a:solidFill>
            <a:schemeClr val="accent1">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7439" tIns="249936" rIns="427439" bIns="78232" numCol="1" spcCol="1270" anchor="t" anchorCtr="0">
          <a:noAutofit/>
        </a:bodyPr>
        <a:lstStyle/>
        <a:p>
          <a:pPr marL="57150" lvl="1" indent="-57150" algn="l" defTabSz="488950">
            <a:lnSpc>
              <a:spcPct val="90000"/>
            </a:lnSpc>
            <a:spcBef>
              <a:spcPct val="0"/>
            </a:spcBef>
            <a:spcAft>
              <a:spcPct val="15000"/>
            </a:spcAft>
            <a:buChar char="•"/>
          </a:pPr>
          <a:r>
            <a:rPr lang="en-GB" sz="1100" kern="1200"/>
            <a:t>Access to open spaces, sports facilities and promotion of walking, cycling and public transport through National Planning Policy Framework and guidance. </a:t>
          </a:r>
          <a:r>
            <a:rPr lang="en-GB" sz="1100" u="sng" kern="1200"/>
            <a:t>Owner:</a:t>
          </a:r>
          <a:r>
            <a:rPr lang="en-GB" sz="1100" kern="1200"/>
            <a:t> </a:t>
          </a:r>
          <a:r>
            <a:rPr lang="en-GB" sz="1100" b="1" kern="1200"/>
            <a:t>DLUHC</a:t>
          </a:r>
        </a:p>
      </dsp:txBody>
      <dsp:txXfrm>
        <a:off x="0" y="1730433"/>
        <a:ext cx="5507443" cy="774900"/>
      </dsp:txXfrm>
    </dsp:sp>
    <dsp:sp modelId="{1D8B9574-5C19-492D-9BDF-957672B94EA8}">
      <dsp:nvSpPr>
        <dsp:cNvPr id="0" name=""/>
        <dsp:cNvSpPr/>
      </dsp:nvSpPr>
      <dsp:spPr>
        <a:xfrm>
          <a:off x="275372" y="1553313"/>
          <a:ext cx="3855210" cy="354240"/>
        </a:xfrm>
        <a:prstGeom prst="roundRect">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718" tIns="0" rIns="145718" bIns="0" numCol="1" spcCol="1270" anchor="ctr" anchorCtr="0">
          <a:noAutofit/>
        </a:bodyPr>
        <a:lstStyle/>
        <a:p>
          <a:pPr marL="0" lvl="0" indent="0" algn="l" defTabSz="533400">
            <a:lnSpc>
              <a:spcPct val="90000"/>
            </a:lnSpc>
            <a:spcBef>
              <a:spcPct val="0"/>
            </a:spcBef>
            <a:spcAft>
              <a:spcPct val="35000"/>
            </a:spcAft>
            <a:buNone/>
          </a:pPr>
          <a:r>
            <a:rPr lang="en-GB" sz="1200" b="1" kern="1200"/>
            <a:t>Active design and planning</a:t>
          </a:r>
        </a:p>
      </dsp:txBody>
      <dsp:txXfrm>
        <a:off x="292665" y="1570606"/>
        <a:ext cx="3820624" cy="319654"/>
      </dsp:txXfrm>
    </dsp:sp>
    <dsp:sp modelId="{5799CC1A-D8EA-473B-A812-57AF526695F2}">
      <dsp:nvSpPr>
        <dsp:cNvPr id="0" name=""/>
        <dsp:cNvSpPr/>
      </dsp:nvSpPr>
      <dsp:spPr>
        <a:xfrm>
          <a:off x="0" y="2747253"/>
          <a:ext cx="5507443" cy="982800"/>
        </a:xfrm>
        <a:prstGeom prst="rect">
          <a:avLst/>
        </a:prstGeom>
        <a:solidFill>
          <a:schemeClr val="lt1">
            <a:alpha val="90000"/>
            <a:hueOff val="0"/>
            <a:satOff val="0"/>
            <a:lumOff val="0"/>
            <a:alphaOff val="0"/>
          </a:schemeClr>
        </a:solidFill>
        <a:ln w="12700" cap="flat" cmpd="sng" algn="ctr">
          <a:solidFill>
            <a:schemeClr val="accent1">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7439" tIns="249936" rIns="427439"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a:t>The Joint Work and Health Unit promote evidence to improve practice to support health of workforce; </a:t>
          </a:r>
          <a:r>
            <a:rPr lang="en-GB" sz="1200" b="1" kern="1200">
              <a:solidFill>
                <a:srgbClr val="7C5CB2"/>
              </a:solidFill>
            </a:rPr>
            <a:t>includes specific action on MSK, integration of physical activity into heathy workplace programmes.</a:t>
          </a:r>
          <a:r>
            <a:rPr lang="en-GB" sz="1200" kern="1200">
              <a:solidFill>
                <a:srgbClr val="7C5CB2"/>
              </a:solidFill>
            </a:rPr>
            <a:t> </a:t>
          </a:r>
          <a:r>
            <a:rPr lang="en-GB" sz="1200" u="sng" kern="1200"/>
            <a:t>Owner:</a:t>
          </a:r>
          <a:r>
            <a:rPr lang="en-GB" sz="1200" kern="1200"/>
            <a:t> </a:t>
          </a:r>
          <a:r>
            <a:rPr lang="en-GB" sz="1200" b="1" kern="1200"/>
            <a:t>DHSC with DWP</a:t>
          </a:r>
        </a:p>
      </dsp:txBody>
      <dsp:txXfrm>
        <a:off x="0" y="2747253"/>
        <a:ext cx="5507443" cy="982800"/>
      </dsp:txXfrm>
    </dsp:sp>
    <dsp:sp modelId="{E854A745-A266-4EBA-B536-AA30105A3293}">
      <dsp:nvSpPr>
        <dsp:cNvPr id="0" name=""/>
        <dsp:cNvSpPr/>
      </dsp:nvSpPr>
      <dsp:spPr>
        <a:xfrm>
          <a:off x="275372" y="2570133"/>
          <a:ext cx="3855210" cy="354240"/>
        </a:xfrm>
        <a:prstGeom prst="roundRec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718" tIns="0" rIns="145718" bIns="0" numCol="1" spcCol="1270" anchor="ctr" anchorCtr="0">
          <a:noAutofit/>
        </a:bodyPr>
        <a:lstStyle/>
        <a:p>
          <a:pPr marL="0" lvl="0" indent="0" algn="l" defTabSz="533400">
            <a:lnSpc>
              <a:spcPct val="90000"/>
            </a:lnSpc>
            <a:spcBef>
              <a:spcPct val="0"/>
            </a:spcBef>
            <a:spcAft>
              <a:spcPct val="35000"/>
            </a:spcAft>
            <a:buNone/>
          </a:pPr>
          <a:r>
            <a:rPr lang="en-GB" sz="1200" b="1" kern="1200"/>
            <a:t>Workplaces</a:t>
          </a:r>
        </a:p>
      </dsp:txBody>
      <dsp:txXfrm>
        <a:off x="292665" y="2587426"/>
        <a:ext cx="3820624" cy="319654"/>
      </dsp:txXfrm>
    </dsp:sp>
    <dsp:sp modelId="{6D89D2BC-90FA-40A3-848F-679C8308C5E7}">
      <dsp:nvSpPr>
        <dsp:cNvPr id="0" name=""/>
        <dsp:cNvSpPr/>
      </dsp:nvSpPr>
      <dsp:spPr>
        <a:xfrm>
          <a:off x="0" y="3971973"/>
          <a:ext cx="5507443" cy="1001700"/>
        </a:xfrm>
        <a:prstGeom prst="rect">
          <a:avLst/>
        </a:prstGeom>
        <a:solidFill>
          <a:schemeClr val="lt1">
            <a:alpha val="90000"/>
            <a:hueOff val="0"/>
            <a:satOff val="0"/>
            <a:lumOff val="0"/>
            <a:alphaOff val="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7439" tIns="249936" rIns="427439" bIns="85344" numCol="1" spcCol="1270" anchor="t" anchorCtr="0">
          <a:noAutofit/>
        </a:bodyPr>
        <a:lstStyle/>
        <a:p>
          <a:pPr marL="114300" lvl="1" indent="-114300" algn="l" defTabSz="533400">
            <a:lnSpc>
              <a:spcPct val="90000"/>
            </a:lnSpc>
            <a:spcBef>
              <a:spcPct val="0"/>
            </a:spcBef>
            <a:spcAft>
              <a:spcPct val="15000"/>
            </a:spcAft>
            <a:buChar char="•"/>
          </a:pPr>
          <a:r>
            <a:rPr lang="en-GB" sz="1200" b="0" kern="1200"/>
            <a:t>Green social pilot to promote nature &amp; green space. </a:t>
          </a:r>
          <a:r>
            <a:rPr lang="en-GB" sz="1200" b="0" u="sng" kern="1200"/>
            <a:t>Owner</a:t>
          </a:r>
          <a:r>
            <a:rPr lang="en-GB" sz="1200" b="0" kern="1200"/>
            <a:t>: </a:t>
          </a:r>
          <a:r>
            <a:rPr lang="en-GB" sz="1200" b="1" kern="1200"/>
            <a:t>Defra</a:t>
          </a:r>
          <a:endParaRPr lang="en-US" sz="1200" b="1" kern="1200"/>
        </a:p>
        <a:p>
          <a:pPr marL="114300" lvl="1" indent="-114300" algn="l" defTabSz="533400">
            <a:lnSpc>
              <a:spcPct val="90000"/>
            </a:lnSpc>
            <a:spcBef>
              <a:spcPct val="0"/>
            </a:spcBef>
            <a:spcAft>
              <a:spcPct val="15000"/>
            </a:spcAft>
            <a:buChar char="•"/>
          </a:pPr>
          <a:r>
            <a:rPr lang="en-GB" sz="1200" b="0" kern="1200"/>
            <a:t>Development of an </a:t>
          </a:r>
          <a:r>
            <a:rPr lang="en-GB" sz="1200" b="1" kern="1200"/>
            <a:t>across-government sport strategy </a:t>
          </a:r>
          <a:r>
            <a:rPr lang="en-GB" sz="1200" b="0" kern="1200"/>
            <a:t>recognising the importance of sport and physical activity; investment in sports facilities. </a:t>
          </a:r>
          <a:r>
            <a:rPr lang="en-GB" sz="1200" b="0" u="sng" kern="1200"/>
            <a:t>Owner</a:t>
          </a:r>
          <a:r>
            <a:rPr lang="en-GB" sz="1200" b="0" kern="1200"/>
            <a:t>: </a:t>
          </a:r>
          <a:r>
            <a:rPr lang="en-GB" sz="1200" b="1" kern="1200"/>
            <a:t>DCMS</a:t>
          </a:r>
        </a:p>
      </dsp:txBody>
      <dsp:txXfrm>
        <a:off x="0" y="3971973"/>
        <a:ext cx="5507443" cy="1001700"/>
      </dsp:txXfrm>
    </dsp:sp>
    <dsp:sp modelId="{AF4F1D4E-15E6-4313-8AB8-FFBCD21C807E}">
      <dsp:nvSpPr>
        <dsp:cNvPr id="0" name=""/>
        <dsp:cNvSpPr/>
      </dsp:nvSpPr>
      <dsp:spPr>
        <a:xfrm>
          <a:off x="275372" y="3794853"/>
          <a:ext cx="3855210" cy="354240"/>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718" tIns="0" rIns="145718" bIns="0" numCol="1" spcCol="1270" anchor="ctr" anchorCtr="0">
          <a:noAutofit/>
        </a:bodyPr>
        <a:lstStyle/>
        <a:p>
          <a:pPr marL="0" lvl="0" indent="0" algn="l" defTabSz="533400" rtl="0">
            <a:lnSpc>
              <a:spcPct val="90000"/>
            </a:lnSpc>
            <a:spcBef>
              <a:spcPct val="0"/>
            </a:spcBef>
            <a:spcAft>
              <a:spcPct val="35000"/>
            </a:spcAft>
            <a:buNone/>
          </a:pPr>
          <a:r>
            <a:rPr lang="en-GB" sz="1200" b="1" kern="1200"/>
            <a:t>Sport and recreation for all</a:t>
          </a:r>
          <a:endParaRPr lang="en-US" sz="1200" b="1" kern="1200"/>
        </a:p>
      </dsp:txBody>
      <dsp:txXfrm>
        <a:off x="292665" y="3812146"/>
        <a:ext cx="3820624" cy="31965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98825-D45C-4A29-ACAF-9837DC042853}">
      <dsp:nvSpPr>
        <dsp:cNvPr id="0" name=""/>
        <dsp:cNvSpPr/>
      </dsp:nvSpPr>
      <dsp:spPr>
        <a:xfrm>
          <a:off x="1788560" y="2062"/>
          <a:ext cx="3685987" cy="22115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a:t>School-based programmes</a:t>
          </a:r>
        </a:p>
        <a:p>
          <a:pPr marL="171450" lvl="1" indent="-171450" algn="l" defTabSz="711200">
            <a:lnSpc>
              <a:spcPct val="90000"/>
            </a:lnSpc>
            <a:spcBef>
              <a:spcPct val="0"/>
            </a:spcBef>
            <a:spcAft>
              <a:spcPct val="15000"/>
            </a:spcAft>
            <a:buChar char="•"/>
          </a:pPr>
          <a:r>
            <a:rPr lang="en-GB" sz="1600" kern="1200"/>
            <a:t>Children spend more time in school than anywhere else other than home.  In addition, schools serve children from across the population. Maximising opportunities in and around the school day for physical activity can significantly increase children’s activity levels.</a:t>
          </a:r>
        </a:p>
      </dsp:txBody>
      <dsp:txXfrm>
        <a:off x="1788560" y="2062"/>
        <a:ext cx="3685987" cy="2211592"/>
      </dsp:txXfrm>
    </dsp:sp>
    <dsp:sp modelId="{0CA5B9BD-547F-4A73-B8BD-A45C23FE1C1B}">
      <dsp:nvSpPr>
        <dsp:cNvPr id="0" name=""/>
        <dsp:cNvSpPr/>
      </dsp:nvSpPr>
      <dsp:spPr>
        <a:xfrm>
          <a:off x="5843146" y="2062"/>
          <a:ext cx="3685987" cy="22115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a:t>Healthcare</a:t>
          </a:r>
        </a:p>
        <a:p>
          <a:pPr marL="171450" lvl="1" indent="-171450" algn="l" defTabSz="711200">
            <a:lnSpc>
              <a:spcPct val="90000"/>
            </a:lnSpc>
            <a:spcBef>
              <a:spcPct val="0"/>
            </a:spcBef>
            <a:spcAft>
              <a:spcPct val="15000"/>
            </a:spcAft>
            <a:buFont typeface="Arial"/>
            <a:buChar char="•"/>
          </a:pPr>
          <a:r>
            <a:rPr lang="en-GB" sz="1600" kern="1200">
              <a:ea typeface="+mn-lt"/>
              <a:cs typeface="+mn-lt"/>
            </a:rPr>
            <a:t>Healthcare professionals come         into contact with large proportions of the population. Ensuring they understand the benefits of physical activity and that they have schemes to signpost/refer into, is essential to enabling them to support their patients accordingly.</a:t>
          </a:r>
          <a:endParaRPr lang="en-GB" sz="1600" kern="1200"/>
        </a:p>
      </dsp:txBody>
      <dsp:txXfrm>
        <a:off x="5843146" y="2062"/>
        <a:ext cx="3685987" cy="2211592"/>
      </dsp:txXfrm>
    </dsp:sp>
    <dsp:sp modelId="{15352571-D70B-4A4E-8EFD-0E1936A2106E}">
      <dsp:nvSpPr>
        <dsp:cNvPr id="0" name=""/>
        <dsp:cNvSpPr/>
      </dsp:nvSpPr>
      <dsp:spPr>
        <a:xfrm>
          <a:off x="1788560" y="2582253"/>
          <a:ext cx="3685987" cy="22115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a:t>Active Travel</a:t>
          </a:r>
        </a:p>
        <a:p>
          <a:pPr marL="171450" lvl="1" indent="-171450" algn="l" defTabSz="711200">
            <a:lnSpc>
              <a:spcPct val="90000"/>
            </a:lnSpc>
            <a:spcBef>
              <a:spcPct val="0"/>
            </a:spcBef>
            <a:spcAft>
              <a:spcPct val="15000"/>
            </a:spcAft>
            <a:buChar char="•"/>
          </a:pPr>
          <a:r>
            <a:rPr lang="en-GB" sz="1600" kern="1200"/>
            <a:t>Travel takes up a relatively large proportion of people’s daily time. Integrating more physical activity into transportation is a practical and sustainable way to increase activity levels.</a:t>
          </a:r>
        </a:p>
      </dsp:txBody>
      <dsp:txXfrm>
        <a:off x="1788560" y="2582253"/>
        <a:ext cx="3685987" cy="2211592"/>
      </dsp:txXfrm>
    </dsp:sp>
    <dsp:sp modelId="{027082A9-F91C-4A84-A751-AED92D5E0ADD}">
      <dsp:nvSpPr>
        <dsp:cNvPr id="0" name=""/>
        <dsp:cNvSpPr/>
      </dsp:nvSpPr>
      <dsp:spPr>
        <a:xfrm>
          <a:off x="5843146" y="2582253"/>
          <a:ext cx="3685987" cy="22115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a:t>Community-based programmes</a:t>
          </a:r>
        </a:p>
        <a:p>
          <a:pPr marL="171450" lvl="1" indent="-171450" algn="l" defTabSz="711200">
            <a:lnSpc>
              <a:spcPct val="90000"/>
            </a:lnSpc>
            <a:spcBef>
              <a:spcPct val="0"/>
            </a:spcBef>
            <a:spcAft>
              <a:spcPct val="15000"/>
            </a:spcAft>
            <a:buChar char="•"/>
          </a:pPr>
          <a:r>
            <a:rPr lang="en-GB" sz="1600" kern="1200"/>
            <a:t>At a more local-level, community programmes include a range of different programmes but are tailored to the particular needs of a community or groups within a community.</a:t>
          </a:r>
        </a:p>
      </dsp:txBody>
      <dsp:txXfrm>
        <a:off x="5843146" y="2582253"/>
        <a:ext cx="3685987" cy="221159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1675D-7C5B-443E-BB3E-1627E97A4D12}">
      <dsp:nvSpPr>
        <dsp:cNvPr id="0" name=""/>
        <dsp:cNvSpPr/>
      </dsp:nvSpPr>
      <dsp:spPr>
        <a:xfrm>
          <a:off x="937" y="9247"/>
          <a:ext cx="3656607" cy="2193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b="1" kern="1200"/>
            <a:t>Campaigns</a:t>
          </a:r>
          <a:endParaRPr lang="en-GB" sz="1900" kern="1200"/>
        </a:p>
        <a:p>
          <a:pPr marL="114300" lvl="1" indent="-114300" algn="l" defTabSz="666750">
            <a:lnSpc>
              <a:spcPct val="90000"/>
            </a:lnSpc>
            <a:spcBef>
              <a:spcPct val="0"/>
            </a:spcBef>
            <a:spcAft>
              <a:spcPct val="15000"/>
            </a:spcAft>
            <a:buChar char="•"/>
          </a:pPr>
          <a:r>
            <a:rPr lang="en-GB" sz="1500" kern="1200"/>
            <a:t>Encompassing print, audio and social media, outdoor billboards and more, campaigns can be an effective way to transmit consistent and clear messages about physical activity.</a:t>
          </a:r>
        </a:p>
      </dsp:txBody>
      <dsp:txXfrm>
        <a:off x="937" y="9247"/>
        <a:ext cx="3656607" cy="2193964"/>
      </dsp:txXfrm>
    </dsp:sp>
    <dsp:sp modelId="{042ABF02-288D-4755-9ED0-AD77F2ED823C}">
      <dsp:nvSpPr>
        <dsp:cNvPr id="0" name=""/>
        <dsp:cNvSpPr/>
      </dsp:nvSpPr>
      <dsp:spPr>
        <a:xfrm>
          <a:off x="4023205" y="9247"/>
          <a:ext cx="3656607" cy="2193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b="1" kern="1200"/>
            <a:t>Active design and planning</a:t>
          </a:r>
          <a:endParaRPr lang="en-GB" sz="1900" kern="1200"/>
        </a:p>
        <a:p>
          <a:pPr marL="114300" lvl="1" indent="-114300" algn="l" defTabSz="666750">
            <a:lnSpc>
              <a:spcPct val="90000"/>
            </a:lnSpc>
            <a:spcBef>
              <a:spcPct val="0"/>
            </a:spcBef>
            <a:spcAft>
              <a:spcPct val="15000"/>
            </a:spcAft>
            <a:buChar char="•"/>
          </a:pPr>
          <a:r>
            <a:rPr lang="en-GB" sz="1500" kern="1200"/>
            <a:t>The way cities, towns and rural areas are built and designed impacts our conscious and unconscious behavioural choices. The way in which neighbourhoods are designed can increase physical activity; this includes roads, green and blue public spaces, and transport infrastructure.</a:t>
          </a:r>
        </a:p>
      </dsp:txBody>
      <dsp:txXfrm>
        <a:off x="4023205" y="9247"/>
        <a:ext cx="3656607" cy="2193964"/>
      </dsp:txXfrm>
    </dsp:sp>
    <dsp:sp modelId="{F9169156-C361-4713-96A0-75D943F14F2F}">
      <dsp:nvSpPr>
        <dsp:cNvPr id="0" name=""/>
        <dsp:cNvSpPr/>
      </dsp:nvSpPr>
      <dsp:spPr>
        <a:xfrm>
          <a:off x="937" y="2568872"/>
          <a:ext cx="3656607" cy="2193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b="1" kern="1200"/>
            <a:t>Workplaces</a:t>
          </a:r>
          <a:endParaRPr lang="en-GB" sz="1900" kern="1200"/>
        </a:p>
        <a:p>
          <a:pPr marL="114300" lvl="1" indent="-114300" algn="l" defTabSz="666750">
            <a:lnSpc>
              <a:spcPct val="90000"/>
            </a:lnSpc>
            <a:spcBef>
              <a:spcPct val="0"/>
            </a:spcBef>
            <a:spcAft>
              <a:spcPct val="15000"/>
            </a:spcAft>
            <a:buChar char="•"/>
          </a:pPr>
          <a:r>
            <a:rPr lang="en-GB" sz="1500" kern="1200"/>
            <a:t>Workplaces are an opportune setting for increasing activity levels as most adults spend at least a third of their day at work. This is especially important as workplaces have tended to become more sedentary in recent years with the  automation and computerisation of work.</a:t>
          </a:r>
        </a:p>
      </dsp:txBody>
      <dsp:txXfrm>
        <a:off x="937" y="2568872"/>
        <a:ext cx="3656607" cy="2193964"/>
      </dsp:txXfrm>
    </dsp:sp>
    <dsp:sp modelId="{F8ECEA2E-2B8E-468F-8BC2-93591B4E3AE4}">
      <dsp:nvSpPr>
        <dsp:cNvPr id="0" name=""/>
        <dsp:cNvSpPr/>
      </dsp:nvSpPr>
      <dsp:spPr>
        <a:xfrm>
          <a:off x="4023205" y="2568872"/>
          <a:ext cx="3656607" cy="2193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t>Sport and recreation for all</a:t>
          </a:r>
        </a:p>
        <a:p>
          <a:pPr marL="114300" lvl="1" indent="-114300" algn="l" defTabSz="666750">
            <a:lnSpc>
              <a:spcPct val="90000"/>
            </a:lnSpc>
            <a:spcBef>
              <a:spcPct val="0"/>
            </a:spcBef>
            <a:spcAft>
              <a:spcPct val="15000"/>
            </a:spcAft>
            <a:buChar char="•"/>
          </a:pPr>
          <a:r>
            <a:rPr lang="en-GB" sz="1500" kern="1200"/>
            <a:t>This includes mass sporting events, mass communication campaigns and enhancing visibility of elite sportspeople to promote participation in sports and create role models.</a:t>
          </a:r>
        </a:p>
        <a:p>
          <a:pPr marL="114300" lvl="1" indent="-114300" algn="l" defTabSz="666750">
            <a:lnSpc>
              <a:spcPct val="90000"/>
            </a:lnSpc>
            <a:spcBef>
              <a:spcPct val="0"/>
            </a:spcBef>
            <a:spcAft>
              <a:spcPct val="15000"/>
            </a:spcAft>
            <a:buChar char="•"/>
          </a:pPr>
          <a:r>
            <a:rPr lang="en-GB" sz="1500" kern="1200"/>
            <a:t>Ensuring equitable access to facilities and amenities</a:t>
          </a:r>
        </a:p>
      </dsp:txBody>
      <dsp:txXfrm>
        <a:off x="4023205" y="2568872"/>
        <a:ext cx="3656607" cy="21939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9B149-CDA7-4706-A07D-AC4CD3D8899B}">
      <dsp:nvSpPr>
        <dsp:cNvPr id="0" name=""/>
        <dsp:cNvSpPr/>
      </dsp:nvSpPr>
      <dsp:spPr>
        <a:xfrm>
          <a:off x="0" y="234150"/>
          <a:ext cx="5900088" cy="970200"/>
        </a:xfrm>
        <a:prstGeom prst="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912" tIns="229108" rIns="457912" bIns="78232" numCol="1" spcCol="1270" anchor="t" anchorCtr="0">
          <a:noAutofit/>
        </a:bodyPr>
        <a:lstStyle/>
        <a:p>
          <a:pPr marL="57150" lvl="1" indent="-57150" algn="l" defTabSz="488950">
            <a:lnSpc>
              <a:spcPct val="90000"/>
            </a:lnSpc>
            <a:spcBef>
              <a:spcPct val="0"/>
            </a:spcBef>
            <a:spcAft>
              <a:spcPct val="15000"/>
            </a:spcAft>
            <a:buChar char="•"/>
          </a:pPr>
          <a:r>
            <a:rPr lang="en-GB" sz="1100" kern="1200"/>
            <a:t>Regular, quality, PE classes</a:t>
          </a:r>
        </a:p>
        <a:p>
          <a:pPr marL="57150" lvl="1" indent="-57150" algn="l" defTabSz="488950">
            <a:lnSpc>
              <a:spcPct val="90000"/>
            </a:lnSpc>
            <a:spcBef>
              <a:spcPct val="0"/>
            </a:spcBef>
            <a:spcAft>
              <a:spcPct val="15000"/>
            </a:spcAft>
            <a:buChar char="•"/>
          </a:pPr>
          <a:r>
            <a:rPr lang="en-GB" sz="1100" kern="1200"/>
            <a:t>Suitable environments and resources</a:t>
          </a:r>
        </a:p>
        <a:p>
          <a:pPr marL="57150" lvl="1" indent="-57150" algn="l" defTabSz="488950">
            <a:lnSpc>
              <a:spcPct val="90000"/>
            </a:lnSpc>
            <a:spcBef>
              <a:spcPct val="0"/>
            </a:spcBef>
            <a:spcAft>
              <a:spcPct val="15000"/>
            </a:spcAft>
            <a:buChar char="•"/>
          </a:pPr>
          <a:r>
            <a:rPr lang="en-GB" sz="1100" kern="1200"/>
            <a:t>Active travel to school programmes</a:t>
          </a:r>
        </a:p>
        <a:p>
          <a:pPr marL="57150" lvl="1" indent="-57150" algn="l" defTabSz="488950">
            <a:lnSpc>
              <a:spcPct val="90000"/>
            </a:lnSpc>
            <a:spcBef>
              <a:spcPct val="0"/>
            </a:spcBef>
            <a:spcAft>
              <a:spcPct val="15000"/>
            </a:spcAft>
            <a:buChar char="•"/>
          </a:pPr>
          <a:r>
            <a:rPr lang="en-GB" sz="1100" kern="1200"/>
            <a:t>Multiple components shown to have a longer term impact on PA levels. </a:t>
          </a:r>
        </a:p>
      </dsp:txBody>
      <dsp:txXfrm>
        <a:off x="0" y="234150"/>
        <a:ext cx="5900088" cy="970200"/>
      </dsp:txXfrm>
    </dsp:sp>
    <dsp:sp modelId="{0D2FEF5D-1AFA-4884-A885-053376DE264F}">
      <dsp:nvSpPr>
        <dsp:cNvPr id="0" name=""/>
        <dsp:cNvSpPr/>
      </dsp:nvSpPr>
      <dsp:spPr>
        <a:xfrm>
          <a:off x="295004" y="71790"/>
          <a:ext cx="4130061" cy="32472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106" tIns="0" rIns="156106" bIns="0" numCol="1" spcCol="1270" anchor="ctr" anchorCtr="0">
          <a:noAutofit/>
        </a:bodyPr>
        <a:lstStyle/>
        <a:p>
          <a:pPr marL="0" lvl="0" indent="0" algn="l" defTabSz="488950">
            <a:lnSpc>
              <a:spcPct val="90000"/>
            </a:lnSpc>
            <a:spcBef>
              <a:spcPct val="0"/>
            </a:spcBef>
            <a:spcAft>
              <a:spcPct val="35000"/>
            </a:spcAft>
            <a:buNone/>
          </a:pPr>
          <a:r>
            <a:rPr lang="en-GB" sz="1100" b="1" kern="1200"/>
            <a:t>Whole school programmes</a:t>
          </a:r>
        </a:p>
      </dsp:txBody>
      <dsp:txXfrm>
        <a:off x="310856" y="87642"/>
        <a:ext cx="4098357" cy="293016"/>
      </dsp:txXfrm>
    </dsp:sp>
    <dsp:sp modelId="{BBD2707B-6CBA-4044-9736-E28A28D3101F}">
      <dsp:nvSpPr>
        <dsp:cNvPr id="0" name=""/>
        <dsp:cNvSpPr/>
      </dsp:nvSpPr>
      <dsp:spPr>
        <a:xfrm>
          <a:off x="0" y="1397120"/>
          <a:ext cx="5900088" cy="1247400"/>
        </a:xfrm>
        <a:prstGeom prst="rect">
          <a:avLst/>
        </a:prstGeom>
        <a:solidFill>
          <a:schemeClr val="lt1">
            <a:alpha val="90000"/>
            <a:hueOff val="0"/>
            <a:satOff val="0"/>
            <a:lumOff val="0"/>
            <a:alphaOff val="0"/>
          </a:schemeClr>
        </a:solidFill>
        <a:ln w="12700" cap="flat" cmpd="sng" algn="ctr">
          <a:solidFill>
            <a:schemeClr val="accent1">
              <a:shade val="80000"/>
              <a:hueOff val="-140259"/>
              <a:satOff val="-23571"/>
              <a:lumOff val="129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912" tIns="229108" rIns="457912" bIns="78232" numCol="1" spcCol="1270" anchor="t" anchorCtr="0">
          <a:noAutofit/>
        </a:bodyPr>
        <a:lstStyle/>
        <a:p>
          <a:pPr marL="57150" lvl="1" indent="-57150" algn="l" defTabSz="488950">
            <a:lnSpc>
              <a:spcPct val="90000"/>
            </a:lnSpc>
            <a:spcBef>
              <a:spcPct val="0"/>
            </a:spcBef>
            <a:spcAft>
              <a:spcPct val="15000"/>
            </a:spcAft>
            <a:buChar char="•"/>
          </a:pPr>
          <a:r>
            <a:rPr lang="en-GB" sz="1100" kern="1200"/>
            <a:t>Replacing short car journeys with cycling</a:t>
          </a:r>
        </a:p>
        <a:p>
          <a:pPr marL="57150" lvl="1" indent="-57150" algn="l" defTabSz="488950">
            <a:lnSpc>
              <a:spcPct val="90000"/>
            </a:lnSpc>
            <a:spcBef>
              <a:spcPct val="0"/>
            </a:spcBef>
            <a:spcAft>
              <a:spcPct val="15000"/>
            </a:spcAft>
            <a:buChar char="•"/>
          </a:pPr>
          <a:r>
            <a:rPr lang="en-GB" sz="1100" kern="1200"/>
            <a:t>Walking / stairs to and from public transport</a:t>
          </a:r>
        </a:p>
        <a:p>
          <a:pPr marL="57150" lvl="1" indent="-57150" algn="l" defTabSz="488950">
            <a:lnSpc>
              <a:spcPct val="90000"/>
            </a:lnSpc>
            <a:spcBef>
              <a:spcPct val="0"/>
            </a:spcBef>
            <a:spcAft>
              <a:spcPct val="15000"/>
            </a:spcAft>
            <a:buChar char="•"/>
          </a:pPr>
          <a:r>
            <a:rPr lang="en-GB" sz="1100" kern="1200"/>
            <a:t>Effective interventions include: destination accessibility, equitable distribution of employment across cities, reducing availability and increasing cost of parking, pedestrian and cyclist friendly infrastructure, reducing distance to public transport </a:t>
          </a:r>
        </a:p>
      </dsp:txBody>
      <dsp:txXfrm>
        <a:off x="0" y="1397120"/>
        <a:ext cx="5900088" cy="1247400"/>
      </dsp:txXfrm>
    </dsp:sp>
    <dsp:sp modelId="{697031CB-E5AA-4A8B-959D-D93E8222A349}">
      <dsp:nvSpPr>
        <dsp:cNvPr id="0" name=""/>
        <dsp:cNvSpPr/>
      </dsp:nvSpPr>
      <dsp:spPr>
        <a:xfrm>
          <a:off x="295004" y="1263751"/>
          <a:ext cx="4130061" cy="324720"/>
        </a:xfrm>
        <a:prstGeom prst="roundRect">
          <a:avLst/>
        </a:prstGeom>
        <a:solidFill>
          <a:schemeClr val="accent1">
            <a:shade val="80000"/>
            <a:hueOff val="-140259"/>
            <a:satOff val="-23571"/>
            <a:lumOff val="129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106" tIns="0" rIns="156106" bIns="0" numCol="1" spcCol="1270" anchor="ctr" anchorCtr="0">
          <a:noAutofit/>
        </a:bodyPr>
        <a:lstStyle/>
        <a:p>
          <a:pPr marL="0" lvl="0" indent="0" algn="l" defTabSz="488950">
            <a:lnSpc>
              <a:spcPct val="90000"/>
            </a:lnSpc>
            <a:spcBef>
              <a:spcPct val="0"/>
            </a:spcBef>
            <a:spcAft>
              <a:spcPct val="35000"/>
            </a:spcAft>
            <a:buNone/>
          </a:pPr>
          <a:r>
            <a:rPr lang="en-GB" sz="1100" b="1" kern="1200"/>
            <a:t>Active transport</a:t>
          </a:r>
        </a:p>
      </dsp:txBody>
      <dsp:txXfrm>
        <a:off x="310856" y="1279603"/>
        <a:ext cx="4098357" cy="293016"/>
      </dsp:txXfrm>
    </dsp:sp>
    <dsp:sp modelId="{583A4480-4B29-4D80-B2A8-A6F7526A80E3}">
      <dsp:nvSpPr>
        <dsp:cNvPr id="0" name=""/>
        <dsp:cNvSpPr/>
      </dsp:nvSpPr>
      <dsp:spPr>
        <a:xfrm>
          <a:off x="0" y="2895271"/>
          <a:ext cx="5900088" cy="623700"/>
        </a:xfrm>
        <a:prstGeom prst="rect">
          <a:avLst/>
        </a:prstGeom>
        <a:solidFill>
          <a:schemeClr val="lt1">
            <a:alpha val="90000"/>
            <a:hueOff val="0"/>
            <a:satOff val="0"/>
            <a:lumOff val="0"/>
            <a:alphaOff val="0"/>
          </a:schemeClr>
        </a:solidFill>
        <a:ln w="12700" cap="flat" cmpd="sng" algn="ctr">
          <a:solidFill>
            <a:schemeClr val="accent1">
              <a:shade val="80000"/>
              <a:hueOff val="-280518"/>
              <a:satOff val="-47143"/>
              <a:lumOff val="2591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912" tIns="229108" rIns="457912" bIns="78232" numCol="1" spcCol="1270" anchor="t" anchorCtr="0">
          <a:noAutofit/>
        </a:bodyPr>
        <a:lstStyle/>
        <a:p>
          <a:pPr marL="57150" lvl="1" indent="-57150" algn="l" defTabSz="488950">
            <a:lnSpc>
              <a:spcPct val="90000"/>
            </a:lnSpc>
            <a:spcBef>
              <a:spcPct val="0"/>
            </a:spcBef>
            <a:spcAft>
              <a:spcPct val="15000"/>
            </a:spcAft>
            <a:buChar char="•"/>
          </a:pPr>
          <a:r>
            <a:rPr lang="en-GB" sz="1100" kern="1200"/>
            <a:t>Availability of opportunities for recreational activity</a:t>
          </a:r>
        </a:p>
        <a:p>
          <a:pPr marL="57150" lvl="1" indent="-57150" algn="l" defTabSz="488950" rtl="0">
            <a:lnSpc>
              <a:spcPct val="90000"/>
            </a:lnSpc>
            <a:spcBef>
              <a:spcPct val="0"/>
            </a:spcBef>
            <a:spcAft>
              <a:spcPct val="15000"/>
            </a:spcAft>
            <a:buChar char="•"/>
          </a:pPr>
          <a:r>
            <a:rPr lang="en-GB" sz="1100" kern="1200"/>
            <a:t>More destinations, shorter distances, and better active travel infrastructure</a:t>
          </a:r>
          <a:r>
            <a:rPr lang="en-GB" sz="1100" kern="1200">
              <a:latin typeface="Arial" panose="020B0604020202020204"/>
            </a:rPr>
            <a:t>  </a:t>
          </a:r>
          <a:endParaRPr lang="en-GB" sz="1100" kern="1200"/>
        </a:p>
      </dsp:txBody>
      <dsp:txXfrm>
        <a:off x="0" y="2895271"/>
        <a:ext cx="5900088" cy="623700"/>
      </dsp:txXfrm>
    </dsp:sp>
    <dsp:sp modelId="{EB54B850-3099-47A3-9C05-F9548E650D23}">
      <dsp:nvSpPr>
        <dsp:cNvPr id="0" name=""/>
        <dsp:cNvSpPr/>
      </dsp:nvSpPr>
      <dsp:spPr>
        <a:xfrm>
          <a:off x="295004" y="2732911"/>
          <a:ext cx="4130061" cy="324720"/>
        </a:xfrm>
        <a:prstGeom prst="roundRect">
          <a:avLst/>
        </a:prstGeom>
        <a:solidFill>
          <a:schemeClr val="accent1">
            <a:shade val="80000"/>
            <a:hueOff val="-280518"/>
            <a:satOff val="-47143"/>
            <a:lumOff val="259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106" tIns="0" rIns="156106" bIns="0" numCol="1" spcCol="1270" anchor="ctr" anchorCtr="0">
          <a:noAutofit/>
        </a:bodyPr>
        <a:lstStyle/>
        <a:p>
          <a:pPr marL="0" lvl="0" indent="0" algn="l" defTabSz="488950">
            <a:lnSpc>
              <a:spcPct val="90000"/>
            </a:lnSpc>
            <a:spcBef>
              <a:spcPct val="0"/>
            </a:spcBef>
            <a:spcAft>
              <a:spcPct val="35000"/>
            </a:spcAft>
            <a:buNone/>
          </a:pPr>
          <a:r>
            <a:rPr lang="en-GB" sz="1100" b="1" kern="1200"/>
            <a:t>Active (urban) design</a:t>
          </a:r>
        </a:p>
      </dsp:txBody>
      <dsp:txXfrm>
        <a:off x="310856" y="2748763"/>
        <a:ext cx="4098357" cy="293016"/>
      </dsp:txXfrm>
    </dsp:sp>
    <dsp:sp modelId="{8F3448C3-E4CF-4D87-A59D-CD74E2C5D70D}">
      <dsp:nvSpPr>
        <dsp:cNvPr id="0" name=""/>
        <dsp:cNvSpPr/>
      </dsp:nvSpPr>
      <dsp:spPr>
        <a:xfrm>
          <a:off x="0" y="3740731"/>
          <a:ext cx="5900088" cy="779625"/>
        </a:xfrm>
        <a:prstGeom prst="rect">
          <a:avLst/>
        </a:prstGeom>
        <a:solidFill>
          <a:schemeClr val="lt1">
            <a:alpha val="90000"/>
            <a:hueOff val="0"/>
            <a:satOff val="0"/>
            <a:lumOff val="0"/>
            <a:alphaOff val="0"/>
          </a:schemeClr>
        </a:solidFill>
        <a:ln w="12700" cap="flat" cmpd="sng" algn="ctr">
          <a:solidFill>
            <a:schemeClr val="accent1">
              <a:shade val="80000"/>
              <a:hueOff val="-420776"/>
              <a:satOff val="-70714"/>
              <a:lumOff val="38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912" tIns="229108" rIns="457912" bIns="78232" numCol="1" spcCol="1270" anchor="t" anchorCtr="0">
          <a:noAutofit/>
        </a:bodyPr>
        <a:lstStyle/>
        <a:p>
          <a:pPr marL="57150" lvl="1" indent="-57150" algn="l" defTabSz="488950" rtl="0">
            <a:lnSpc>
              <a:spcPct val="90000"/>
            </a:lnSpc>
            <a:spcBef>
              <a:spcPct val="0"/>
            </a:spcBef>
            <a:spcAft>
              <a:spcPct val="15000"/>
            </a:spcAft>
            <a:buChar char="•"/>
          </a:pPr>
          <a:r>
            <a:rPr lang="en-GB" sz="1100" kern="1200"/>
            <a:t>Targeting PA solely and/ or combined with other modifiable risk factors.</a:t>
          </a:r>
          <a:r>
            <a:rPr lang="en-GB" sz="1100" kern="1200">
              <a:latin typeface="Arial" panose="020B0604020202020204"/>
            </a:rPr>
            <a:t> </a:t>
          </a:r>
          <a:endParaRPr lang="en-GB" sz="1100" kern="1200"/>
        </a:p>
        <a:p>
          <a:pPr marL="57150" lvl="1" indent="-57150" algn="l" defTabSz="488950" rtl="0">
            <a:lnSpc>
              <a:spcPct val="90000"/>
            </a:lnSpc>
            <a:spcBef>
              <a:spcPct val="0"/>
            </a:spcBef>
            <a:spcAft>
              <a:spcPct val="15000"/>
            </a:spcAft>
            <a:buChar char="•"/>
          </a:pPr>
          <a:r>
            <a:rPr lang="en-GB" sz="1100" kern="1200">
              <a:latin typeface="Arial" panose="020B0604020202020204"/>
            </a:rPr>
            <a:t>HCPs/social prescribing</a:t>
          </a:r>
          <a:r>
            <a:rPr lang="en-GB" sz="1100" kern="1200"/>
            <a:t> provide brief advice</a:t>
          </a:r>
          <a:r>
            <a:rPr lang="en-GB" sz="1100" kern="1200">
              <a:latin typeface="Arial" panose="020B0604020202020204"/>
            </a:rPr>
            <a:t>; referral &amp;</a:t>
          </a:r>
          <a:r>
            <a:rPr lang="en-GB" sz="1100" kern="1200"/>
            <a:t> signposting to</a:t>
          </a:r>
          <a:r>
            <a:rPr lang="en-GB" sz="1100" kern="1200">
              <a:latin typeface="Arial" panose="020B0604020202020204"/>
            </a:rPr>
            <a:t> digital/local opportunities and raising awareness of PA as part of treatment.</a:t>
          </a:r>
          <a:endParaRPr lang="en-GB" sz="1100" kern="1200"/>
        </a:p>
      </dsp:txBody>
      <dsp:txXfrm>
        <a:off x="0" y="3740731"/>
        <a:ext cx="5900088" cy="779625"/>
      </dsp:txXfrm>
    </dsp:sp>
    <dsp:sp modelId="{DFCFF741-4454-4FBC-AB35-55974D9B3F97}">
      <dsp:nvSpPr>
        <dsp:cNvPr id="0" name=""/>
        <dsp:cNvSpPr/>
      </dsp:nvSpPr>
      <dsp:spPr>
        <a:xfrm>
          <a:off x="295004" y="3578371"/>
          <a:ext cx="4130061" cy="324720"/>
        </a:xfrm>
        <a:prstGeom prst="roundRect">
          <a:avLst/>
        </a:prstGeom>
        <a:solidFill>
          <a:schemeClr val="accent1">
            <a:shade val="80000"/>
            <a:hueOff val="-420776"/>
            <a:satOff val="-70714"/>
            <a:lumOff val="38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106" tIns="0" rIns="156106" bIns="0" numCol="1" spcCol="1270" anchor="ctr" anchorCtr="0">
          <a:noAutofit/>
        </a:bodyPr>
        <a:lstStyle/>
        <a:p>
          <a:pPr marL="0" lvl="0" indent="0" algn="l" defTabSz="488950">
            <a:lnSpc>
              <a:spcPct val="90000"/>
            </a:lnSpc>
            <a:spcBef>
              <a:spcPct val="0"/>
            </a:spcBef>
            <a:spcAft>
              <a:spcPct val="35000"/>
            </a:spcAft>
            <a:buNone/>
          </a:pPr>
          <a:r>
            <a:rPr lang="en-GB" sz="1100" b="1" kern="1200"/>
            <a:t>Healthcare</a:t>
          </a:r>
        </a:p>
      </dsp:txBody>
      <dsp:txXfrm>
        <a:off x="310856" y="3594223"/>
        <a:ext cx="4098357" cy="293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F2A49-78D7-43B1-BEA7-1320A7ECDF3C}">
      <dsp:nvSpPr>
        <dsp:cNvPr id="0" name=""/>
        <dsp:cNvSpPr/>
      </dsp:nvSpPr>
      <dsp:spPr>
        <a:xfrm>
          <a:off x="0" y="251475"/>
          <a:ext cx="5804840" cy="1091475"/>
        </a:xfrm>
        <a:prstGeom prst="rect">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0520" tIns="229108" rIns="450520" bIns="78232" numCol="1" spcCol="1270" anchor="t" anchorCtr="0">
          <a:noAutofit/>
        </a:bodyPr>
        <a:lstStyle/>
        <a:p>
          <a:pPr marL="57150" lvl="1" indent="-57150" algn="l" defTabSz="488950" rtl="0">
            <a:lnSpc>
              <a:spcPct val="90000"/>
            </a:lnSpc>
            <a:spcBef>
              <a:spcPct val="0"/>
            </a:spcBef>
            <a:spcAft>
              <a:spcPct val="15000"/>
            </a:spcAft>
            <a:buChar char="•"/>
          </a:pPr>
          <a:r>
            <a:rPr lang="en-GB" sz="1100" kern="1200"/>
            <a:t>Campaigns to</a:t>
          </a:r>
          <a:r>
            <a:rPr lang="en-GB" sz="1100" kern="1200">
              <a:latin typeface="Arial" panose="020B0604020202020204"/>
            </a:rPr>
            <a:t> enable behaviour</a:t>
          </a:r>
          <a:r>
            <a:rPr lang="en-GB" sz="1100" kern="1200"/>
            <a:t> </a:t>
          </a:r>
          <a:r>
            <a:rPr lang="en-GB" sz="1100" kern="1200">
              <a:latin typeface="Arial" panose="020B0604020202020204"/>
            </a:rPr>
            <a:t>change; </a:t>
          </a:r>
          <a:r>
            <a:rPr lang="en-GB" sz="1100" kern="1200"/>
            <a:t>heighten awareness of health benefits of regular PA, according to ability</a:t>
          </a:r>
          <a:r>
            <a:rPr lang="en-GB" sz="1100" kern="1200">
              <a:latin typeface="Arial" panose="020B0604020202020204"/>
            </a:rPr>
            <a:t> and target audience</a:t>
          </a:r>
          <a:endParaRPr lang="en-GB" sz="1100" kern="1200"/>
        </a:p>
        <a:p>
          <a:pPr marL="57150" lvl="1" indent="-57150" algn="l" defTabSz="488950" rtl="0">
            <a:lnSpc>
              <a:spcPct val="90000"/>
            </a:lnSpc>
            <a:spcBef>
              <a:spcPct val="0"/>
            </a:spcBef>
            <a:spcAft>
              <a:spcPct val="15000"/>
            </a:spcAft>
            <a:buChar char="•"/>
          </a:pPr>
          <a:r>
            <a:rPr lang="en-GB" sz="1100" kern="1200"/>
            <a:t>Best practice is to frame messaging positively; target to groups; use formative research, </a:t>
          </a:r>
          <a:r>
            <a:rPr lang="en-GB" sz="1100" kern="1200">
              <a:latin typeface="Arial" panose="020B0604020202020204"/>
            </a:rPr>
            <a:t>behavioural/psychological</a:t>
          </a:r>
          <a:r>
            <a:rPr lang="en-GB" sz="1100" kern="1200"/>
            <a:t> theory and social marketing principles</a:t>
          </a:r>
        </a:p>
        <a:p>
          <a:pPr marL="57150" lvl="1" indent="-57150" algn="l" defTabSz="488950" rtl="0">
            <a:lnSpc>
              <a:spcPct val="90000"/>
            </a:lnSpc>
            <a:spcBef>
              <a:spcPct val="0"/>
            </a:spcBef>
            <a:spcAft>
              <a:spcPct val="15000"/>
            </a:spcAft>
            <a:buChar char="•"/>
          </a:pPr>
          <a:r>
            <a:rPr lang="en-GB" sz="1100" kern="1200"/>
            <a:t>Limited effect on PA levels</a:t>
          </a:r>
          <a:r>
            <a:rPr lang="en-GB" sz="1100" kern="1200">
              <a:latin typeface="Arial" panose="020B0604020202020204"/>
            </a:rPr>
            <a:t> without supporting opportunities.</a:t>
          </a:r>
          <a:endParaRPr lang="en-GB" sz="1100" kern="1200"/>
        </a:p>
      </dsp:txBody>
      <dsp:txXfrm>
        <a:off x="0" y="251475"/>
        <a:ext cx="5804840" cy="1091475"/>
      </dsp:txXfrm>
    </dsp:sp>
    <dsp:sp modelId="{6979F51C-44B2-47FC-81BC-7347F63C6622}">
      <dsp:nvSpPr>
        <dsp:cNvPr id="0" name=""/>
        <dsp:cNvSpPr/>
      </dsp:nvSpPr>
      <dsp:spPr>
        <a:xfrm>
          <a:off x="290242" y="89115"/>
          <a:ext cx="4063388" cy="32472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586" tIns="0" rIns="153586" bIns="0" numCol="1" spcCol="1270" anchor="ctr" anchorCtr="0">
          <a:noAutofit/>
        </a:bodyPr>
        <a:lstStyle/>
        <a:p>
          <a:pPr marL="0" lvl="0" indent="0" algn="l" defTabSz="488950">
            <a:lnSpc>
              <a:spcPct val="90000"/>
            </a:lnSpc>
            <a:spcBef>
              <a:spcPct val="0"/>
            </a:spcBef>
            <a:spcAft>
              <a:spcPct val="35000"/>
            </a:spcAft>
            <a:buNone/>
          </a:pPr>
          <a:r>
            <a:rPr lang="en-GB" sz="1100" b="1" kern="1200"/>
            <a:t>Public education</a:t>
          </a:r>
        </a:p>
      </dsp:txBody>
      <dsp:txXfrm>
        <a:off x="306094" y="104967"/>
        <a:ext cx="4031684" cy="293016"/>
      </dsp:txXfrm>
    </dsp:sp>
    <dsp:sp modelId="{7BF824B0-0856-41FD-8E90-B13F463B3765}">
      <dsp:nvSpPr>
        <dsp:cNvPr id="0" name=""/>
        <dsp:cNvSpPr/>
      </dsp:nvSpPr>
      <dsp:spPr>
        <a:xfrm>
          <a:off x="0" y="1564711"/>
          <a:ext cx="5804840" cy="935550"/>
        </a:xfrm>
        <a:prstGeom prst="rect">
          <a:avLst/>
        </a:prstGeom>
        <a:solidFill>
          <a:schemeClr val="lt1">
            <a:alpha val="90000"/>
            <a:hueOff val="0"/>
            <a:satOff val="0"/>
            <a:lumOff val="0"/>
            <a:alphaOff val="0"/>
          </a:schemeClr>
        </a:solidFill>
        <a:ln w="12700" cap="flat" cmpd="sng" algn="ctr">
          <a:solidFill>
            <a:schemeClr val="accent1">
              <a:shade val="50000"/>
              <a:hueOff val="-228956"/>
              <a:satOff val="-36620"/>
              <a:lumOff val="2661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0520" tIns="229108" rIns="450520" bIns="78232" numCol="1" spcCol="1270" anchor="t" anchorCtr="0">
          <a:noAutofit/>
        </a:bodyPr>
        <a:lstStyle/>
        <a:p>
          <a:pPr marL="57150" lvl="1" indent="-57150" algn="l" defTabSz="488950">
            <a:lnSpc>
              <a:spcPct val="90000"/>
            </a:lnSpc>
            <a:spcBef>
              <a:spcPct val="0"/>
            </a:spcBef>
            <a:spcAft>
              <a:spcPct val="15000"/>
            </a:spcAft>
            <a:buChar char="•"/>
          </a:pPr>
          <a:r>
            <a:rPr lang="en-GB" sz="1100" kern="1200"/>
            <a:t>Mass sporting events, mass communication campaigns and enhancing visibility of elite sportspeople promote participation in sports</a:t>
          </a:r>
        </a:p>
        <a:p>
          <a:pPr marL="57150" lvl="1" indent="-57150" algn="l" defTabSz="488950">
            <a:lnSpc>
              <a:spcPct val="90000"/>
            </a:lnSpc>
            <a:spcBef>
              <a:spcPct val="0"/>
            </a:spcBef>
            <a:spcAft>
              <a:spcPct val="15000"/>
            </a:spcAft>
            <a:buChar char="•"/>
          </a:pPr>
          <a:r>
            <a:rPr lang="en-GB" sz="1100" kern="1200"/>
            <a:t>Ensure equitable access to facilities and amenities</a:t>
          </a:r>
        </a:p>
        <a:p>
          <a:pPr marL="57150" lvl="1" indent="-57150" algn="l" defTabSz="488950">
            <a:lnSpc>
              <a:spcPct val="90000"/>
            </a:lnSpc>
            <a:spcBef>
              <a:spcPct val="0"/>
            </a:spcBef>
            <a:spcAft>
              <a:spcPct val="15000"/>
            </a:spcAft>
            <a:buChar char="•"/>
          </a:pPr>
          <a:r>
            <a:rPr lang="en-GB" sz="1100" kern="1200"/>
            <a:t>Target opportunities to groups where participation rates are lowest</a:t>
          </a:r>
        </a:p>
      </dsp:txBody>
      <dsp:txXfrm>
        <a:off x="0" y="1564711"/>
        <a:ext cx="5804840" cy="935550"/>
      </dsp:txXfrm>
    </dsp:sp>
    <dsp:sp modelId="{B8AF93F5-34F9-4F12-BB25-239EA4E54DC0}">
      <dsp:nvSpPr>
        <dsp:cNvPr id="0" name=""/>
        <dsp:cNvSpPr/>
      </dsp:nvSpPr>
      <dsp:spPr>
        <a:xfrm>
          <a:off x="290242" y="1402350"/>
          <a:ext cx="4063388" cy="324720"/>
        </a:xfrm>
        <a:prstGeom prst="roundRect">
          <a:avLst/>
        </a:prstGeom>
        <a:solidFill>
          <a:schemeClr val="accent1">
            <a:shade val="50000"/>
            <a:hueOff val="-228956"/>
            <a:satOff val="-36620"/>
            <a:lumOff val="266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586" tIns="0" rIns="153586" bIns="0" numCol="1" spcCol="1270" anchor="ctr" anchorCtr="0">
          <a:noAutofit/>
        </a:bodyPr>
        <a:lstStyle/>
        <a:p>
          <a:pPr marL="0" lvl="0" indent="0" algn="l" defTabSz="488950">
            <a:lnSpc>
              <a:spcPct val="90000"/>
            </a:lnSpc>
            <a:spcBef>
              <a:spcPct val="0"/>
            </a:spcBef>
            <a:spcAft>
              <a:spcPct val="35000"/>
            </a:spcAft>
            <a:buNone/>
          </a:pPr>
          <a:r>
            <a:rPr lang="en-GB" sz="1100" b="1" kern="1200"/>
            <a:t>Sport and recreation for all</a:t>
          </a:r>
        </a:p>
      </dsp:txBody>
      <dsp:txXfrm>
        <a:off x="306094" y="1418202"/>
        <a:ext cx="4031684" cy="293016"/>
      </dsp:txXfrm>
    </dsp:sp>
    <dsp:sp modelId="{2C630F7B-97E9-4C9E-852B-53F55F7E4B45}">
      <dsp:nvSpPr>
        <dsp:cNvPr id="0" name=""/>
        <dsp:cNvSpPr/>
      </dsp:nvSpPr>
      <dsp:spPr>
        <a:xfrm>
          <a:off x="0" y="2722021"/>
          <a:ext cx="5804840" cy="779625"/>
        </a:xfrm>
        <a:prstGeom prst="rect">
          <a:avLst/>
        </a:prstGeom>
        <a:solidFill>
          <a:schemeClr val="lt1">
            <a:alpha val="90000"/>
            <a:hueOff val="0"/>
            <a:satOff val="0"/>
            <a:lumOff val="0"/>
            <a:alphaOff val="0"/>
          </a:schemeClr>
        </a:solidFill>
        <a:ln w="12700" cap="flat" cmpd="sng" algn="ctr">
          <a:solidFill>
            <a:schemeClr val="accent1">
              <a:shade val="50000"/>
              <a:hueOff val="-457911"/>
              <a:satOff val="-73239"/>
              <a:lumOff val="532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0520" tIns="229108" rIns="450520" bIns="78232" numCol="1" spcCol="1270" anchor="t" anchorCtr="0">
          <a:noAutofit/>
        </a:bodyPr>
        <a:lstStyle/>
        <a:p>
          <a:pPr marL="57150" lvl="1" indent="-57150" algn="l" defTabSz="488950">
            <a:lnSpc>
              <a:spcPct val="90000"/>
            </a:lnSpc>
            <a:spcBef>
              <a:spcPct val="0"/>
            </a:spcBef>
            <a:spcAft>
              <a:spcPct val="15000"/>
            </a:spcAft>
            <a:buChar char="•"/>
          </a:pPr>
          <a:r>
            <a:rPr lang="en-GB" sz="1100" kern="1200"/>
            <a:t>Most successful where workplaces have embedded a culture of wellness</a:t>
          </a:r>
        </a:p>
        <a:p>
          <a:pPr marL="57150" lvl="1" indent="-57150" algn="l" defTabSz="488950">
            <a:lnSpc>
              <a:spcPct val="90000"/>
            </a:lnSpc>
            <a:spcBef>
              <a:spcPct val="0"/>
            </a:spcBef>
            <a:spcAft>
              <a:spcPct val="15000"/>
            </a:spcAft>
            <a:buChar char="•"/>
          </a:pPr>
          <a:r>
            <a:rPr lang="en-GB" sz="1100" kern="1200"/>
            <a:t>Policies include workplace environment design; active commuting; physically active social activities; paid or flexible time for PA</a:t>
          </a:r>
        </a:p>
      </dsp:txBody>
      <dsp:txXfrm>
        <a:off x="0" y="2722021"/>
        <a:ext cx="5804840" cy="779625"/>
      </dsp:txXfrm>
    </dsp:sp>
    <dsp:sp modelId="{00AED079-D3FA-421F-A1F0-579E16104E54}">
      <dsp:nvSpPr>
        <dsp:cNvPr id="0" name=""/>
        <dsp:cNvSpPr/>
      </dsp:nvSpPr>
      <dsp:spPr>
        <a:xfrm>
          <a:off x="290242" y="2559661"/>
          <a:ext cx="4063388" cy="324720"/>
        </a:xfrm>
        <a:prstGeom prst="roundRect">
          <a:avLst/>
        </a:prstGeom>
        <a:solidFill>
          <a:schemeClr val="accent1">
            <a:shade val="50000"/>
            <a:hueOff val="-457911"/>
            <a:satOff val="-73239"/>
            <a:lumOff val="532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586" tIns="0" rIns="153586" bIns="0" numCol="1" spcCol="1270" anchor="ctr" anchorCtr="0">
          <a:noAutofit/>
        </a:bodyPr>
        <a:lstStyle/>
        <a:p>
          <a:pPr marL="0" lvl="0" indent="0" algn="l" defTabSz="488950">
            <a:lnSpc>
              <a:spcPct val="90000"/>
            </a:lnSpc>
            <a:spcBef>
              <a:spcPct val="0"/>
            </a:spcBef>
            <a:spcAft>
              <a:spcPct val="35000"/>
            </a:spcAft>
            <a:buNone/>
          </a:pPr>
          <a:r>
            <a:rPr lang="en-GB" sz="1100" b="1" kern="1200"/>
            <a:t>Workplaces</a:t>
          </a:r>
        </a:p>
      </dsp:txBody>
      <dsp:txXfrm>
        <a:off x="306094" y="2575513"/>
        <a:ext cx="4031684" cy="293016"/>
      </dsp:txXfrm>
    </dsp:sp>
    <dsp:sp modelId="{0259C91C-529F-49D1-8DCA-BC5DBDB377A6}">
      <dsp:nvSpPr>
        <dsp:cNvPr id="0" name=""/>
        <dsp:cNvSpPr/>
      </dsp:nvSpPr>
      <dsp:spPr>
        <a:xfrm>
          <a:off x="0" y="3723406"/>
          <a:ext cx="5804840" cy="779625"/>
        </a:xfrm>
        <a:prstGeom prst="rect">
          <a:avLst/>
        </a:prstGeom>
        <a:solidFill>
          <a:schemeClr val="lt1">
            <a:alpha val="90000"/>
            <a:hueOff val="0"/>
            <a:satOff val="0"/>
            <a:lumOff val="0"/>
            <a:alphaOff val="0"/>
          </a:schemeClr>
        </a:solidFill>
        <a:ln w="12700" cap="flat" cmpd="sng" algn="ctr">
          <a:solidFill>
            <a:schemeClr val="accent1">
              <a:shade val="50000"/>
              <a:hueOff val="-228956"/>
              <a:satOff val="-36620"/>
              <a:lumOff val="2661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0520" tIns="229108" rIns="450520" bIns="78232" numCol="1" spcCol="1270" anchor="t" anchorCtr="0">
          <a:noAutofit/>
        </a:bodyPr>
        <a:lstStyle/>
        <a:p>
          <a:pPr marL="57150" lvl="1" indent="-57150" algn="l" defTabSz="488950">
            <a:lnSpc>
              <a:spcPct val="90000"/>
            </a:lnSpc>
            <a:spcBef>
              <a:spcPct val="0"/>
            </a:spcBef>
            <a:spcAft>
              <a:spcPct val="15000"/>
            </a:spcAft>
            <a:buChar char="•"/>
          </a:pPr>
          <a:r>
            <a:rPr lang="en-GB" sz="1100" kern="1200"/>
            <a:t>Targeted at a more local level and deploy a system-wide approach</a:t>
          </a:r>
        </a:p>
        <a:p>
          <a:pPr marL="57150" lvl="1" indent="-57150" algn="l" defTabSz="488950">
            <a:lnSpc>
              <a:spcPct val="90000"/>
            </a:lnSpc>
            <a:spcBef>
              <a:spcPct val="0"/>
            </a:spcBef>
            <a:spcAft>
              <a:spcPct val="15000"/>
            </a:spcAft>
            <a:buChar char="•"/>
          </a:pPr>
          <a:r>
            <a:rPr lang="en-GB" sz="1100" kern="1200"/>
            <a:t>Effective at increasing population levels of PA as they target different types of PA, work, active travel and recreation</a:t>
          </a:r>
        </a:p>
      </dsp:txBody>
      <dsp:txXfrm>
        <a:off x="0" y="3723406"/>
        <a:ext cx="5804840" cy="779625"/>
      </dsp:txXfrm>
    </dsp:sp>
    <dsp:sp modelId="{BE18EA28-5A21-4A50-9E27-6E109D96A2BA}">
      <dsp:nvSpPr>
        <dsp:cNvPr id="0" name=""/>
        <dsp:cNvSpPr/>
      </dsp:nvSpPr>
      <dsp:spPr>
        <a:xfrm>
          <a:off x="290242" y="3561046"/>
          <a:ext cx="4063388" cy="324720"/>
        </a:xfrm>
        <a:prstGeom prst="roundRect">
          <a:avLst/>
        </a:prstGeom>
        <a:solidFill>
          <a:schemeClr val="accent1">
            <a:shade val="50000"/>
            <a:hueOff val="-228956"/>
            <a:satOff val="-36620"/>
            <a:lumOff val="266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586" tIns="0" rIns="153586" bIns="0" numCol="1" spcCol="1270" anchor="ctr" anchorCtr="0">
          <a:noAutofit/>
        </a:bodyPr>
        <a:lstStyle/>
        <a:p>
          <a:pPr marL="0" lvl="0" indent="0" algn="l" defTabSz="488950">
            <a:lnSpc>
              <a:spcPct val="90000"/>
            </a:lnSpc>
            <a:spcBef>
              <a:spcPct val="0"/>
            </a:spcBef>
            <a:spcAft>
              <a:spcPct val="35000"/>
            </a:spcAft>
            <a:buNone/>
          </a:pPr>
          <a:r>
            <a:rPr lang="en-GB" sz="1100" b="1" kern="1200"/>
            <a:t>Community-wide programmes</a:t>
          </a:r>
        </a:p>
      </dsp:txBody>
      <dsp:txXfrm>
        <a:off x="306094" y="3576898"/>
        <a:ext cx="4031684" cy="2930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00A47-1753-4009-9871-D26E7156CAEA}">
      <dsp:nvSpPr>
        <dsp:cNvPr id="0" name=""/>
        <dsp:cNvSpPr/>
      </dsp:nvSpPr>
      <dsp:spPr>
        <a:xfrm>
          <a:off x="0" y="513790"/>
          <a:ext cx="5926666" cy="677250"/>
        </a:xfrm>
        <a:prstGeom prst="rect">
          <a:avLst/>
        </a:prstGeom>
        <a:solidFill>
          <a:schemeClr val="lt1">
            <a:alpha val="9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9975" tIns="208280" rIns="459975" bIns="71120" numCol="1" spcCol="1270" anchor="t" anchorCtr="0">
          <a:noAutofit/>
        </a:bodyPr>
        <a:lstStyle/>
        <a:p>
          <a:pPr marL="57150" lvl="1" indent="-57150" algn="l" defTabSz="444500">
            <a:lnSpc>
              <a:spcPct val="90000"/>
            </a:lnSpc>
            <a:spcBef>
              <a:spcPct val="0"/>
            </a:spcBef>
            <a:spcAft>
              <a:spcPct val="15000"/>
            </a:spcAft>
            <a:buChar char="•"/>
          </a:pPr>
          <a:r>
            <a:rPr lang="en-GB" sz="1000" kern="1200"/>
            <a:t>The </a:t>
          </a:r>
          <a:r>
            <a:rPr lang="en-GB" sz="1000" b="1" kern="1200"/>
            <a:t>Primary School PE and Sports Premium</a:t>
          </a:r>
          <a:r>
            <a:rPr lang="en-GB" sz="1000" kern="1200"/>
            <a:t>, and the </a:t>
          </a:r>
          <a:r>
            <a:rPr lang="en-GB" sz="1000" b="1" kern="1200"/>
            <a:t>Sports and Games Organiser Network</a:t>
          </a:r>
          <a:r>
            <a:rPr lang="en-GB" sz="1000" kern="1200"/>
            <a:t> which support children to be more active before, during and after school time. </a:t>
          </a:r>
          <a:r>
            <a:rPr lang="en-GB" sz="1000" u="sng" kern="1200"/>
            <a:t>Owner:</a:t>
          </a:r>
          <a:r>
            <a:rPr lang="en-GB" sz="1000" kern="1200"/>
            <a:t> </a:t>
          </a:r>
          <a:r>
            <a:rPr lang="en-GB" sz="1000" b="1" kern="1200"/>
            <a:t>OHID</a:t>
          </a:r>
          <a:r>
            <a:rPr lang="en-GB" sz="1000" kern="1200"/>
            <a:t> with </a:t>
          </a:r>
          <a:r>
            <a:rPr lang="en-GB" sz="1000" b="1" kern="1200"/>
            <a:t>DfE, DCMS, Sport England</a:t>
          </a:r>
        </a:p>
      </dsp:txBody>
      <dsp:txXfrm>
        <a:off x="0" y="513790"/>
        <a:ext cx="5926666" cy="677250"/>
      </dsp:txXfrm>
    </dsp:sp>
    <dsp:sp modelId="{319FB42D-DABF-4BF7-B711-E1FD114367F8}">
      <dsp:nvSpPr>
        <dsp:cNvPr id="0" name=""/>
        <dsp:cNvSpPr/>
      </dsp:nvSpPr>
      <dsp:spPr>
        <a:xfrm>
          <a:off x="296333" y="366190"/>
          <a:ext cx="4148666" cy="295200"/>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810" tIns="0" rIns="156810" bIns="0" numCol="1" spcCol="1270" anchor="ctr" anchorCtr="0">
          <a:noAutofit/>
        </a:bodyPr>
        <a:lstStyle/>
        <a:p>
          <a:pPr marL="0" lvl="0" indent="0" algn="l" defTabSz="533400">
            <a:lnSpc>
              <a:spcPct val="90000"/>
            </a:lnSpc>
            <a:spcBef>
              <a:spcPct val="0"/>
            </a:spcBef>
            <a:spcAft>
              <a:spcPct val="35000"/>
            </a:spcAft>
            <a:buNone/>
          </a:pPr>
          <a:r>
            <a:rPr lang="en-GB" sz="1200" b="1" kern="1200"/>
            <a:t>Whole school programmes</a:t>
          </a:r>
        </a:p>
      </dsp:txBody>
      <dsp:txXfrm>
        <a:off x="310743" y="380600"/>
        <a:ext cx="4119846" cy="266380"/>
      </dsp:txXfrm>
    </dsp:sp>
    <dsp:sp modelId="{8884DC7B-B524-40D3-BE69-DB7BFB5E5CDC}">
      <dsp:nvSpPr>
        <dsp:cNvPr id="0" name=""/>
        <dsp:cNvSpPr/>
      </dsp:nvSpPr>
      <dsp:spPr>
        <a:xfrm>
          <a:off x="0" y="1392640"/>
          <a:ext cx="5926666" cy="1543500"/>
        </a:xfrm>
        <a:prstGeom prst="rect">
          <a:avLst/>
        </a:prstGeom>
        <a:solidFill>
          <a:schemeClr val="lt1">
            <a:alpha val="90000"/>
            <a:hueOff val="0"/>
            <a:satOff val="0"/>
            <a:lumOff val="0"/>
            <a:alphaOff val="0"/>
          </a:schemeClr>
        </a:solidFill>
        <a:ln w="12700" cap="flat" cmpd="sng" algn="ctr">
          <a:solidFill>
            <a:schemeClr val="accent1">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9975" tIns="208280" rIns="459975" bIns="71120" numCol="1" spcCol="1270" anchor="t" anchorCtr="0">
          <a:noAutofit/>
        </a:bodyPr>
        <a:lstStyle/>
        <a:p>
          <a:pPr marL="57150" lvl="1" indent="-57150" algn="l" defTabSz="444500">
            <a:lnSpc>
              <a:spcPct val="90000"/>
            </a:lnSpc>
            <a:spcBef>
              <a:spcPct val="0"/>
            </a:spcBef>
            <a:spcAft>
              <a:spcPct val="15000"/>
            </a:spcAft>
            <a:buChar char="•"/>
          </a:pPr>
          <a:r>
            <a:rPr lang="en-GB" sz="1000" kern="1200"/>
            <a:t>The </a:t>
          </a:r>
          <a:r>
            <a:rPr lang="en-GB" sz="1000" b="1" kern="1200"/>
            <a:t>Moving Healthcare Professionals Programme</a:t>
          </a:r>
          <a:r>
            <a:rPr lang="en-GB" sz="1000" kern="1200"/>
            <a:t> supports healthcare professionals to promote physical activity within their daily practice. </a:t>
          </a:r>
          <a:r>
            <a:rPr lang="en-GB" sz="1000" u="sng" kern="1200"/>
            <a:t>Owner</a:t>
          </a:r>
          <a:r>
            <a:rPr lang="en-GB" sz="1000" kern="1200"/>
            <a:t>: </a:t>
          </a:r>
          <a:r>
            <a:rPr lang="en-GB" sz="1000" b="1" kern="1200"/>
            <a:t>OHID </a:t>
          </a:r>
          <a:r>
            <a:rPr lang="en-GB" sz="1000" b="0" kern="1200"/>
            <a:t>with</a:t>
          </a:r>
          <a:r>
            <a:rPr lang="en-GB" sz="1000" b="1" kern="1200"/>
            <a:t> NHSE, Sport England</a:t>
          </a:r>
        </a:p>
        <a:p>
          <a:pPr marL="57150" lvl="1" indent="-57150" algn="l" defTabSz="444500">
            <a:lnSpc>
              <a:spcPct val="90000"/>
            </a:lnSpc>
            <a:spcBef>
              <a:spcPct val="0"/>
            </a:spcBef>
            <a:spcAft>
              <a:spcPct val="15000"/>
            </a:spcAft>
            <a:buChar char="•"/>
          </a:pPr>
          <a:r>
            <a:rPr lang="en-GB" sz="1000" kern="1200"/>
            <a:t>The </a:t>
          </a:r>
          <a:r>
            <a:rPr lang="en-GB" sz="1000" b="1" kern="1200"/>
            <a:t>NHS Health Checks programme</a:t>
          </a:r>
          <a:r>
            <a:rPr lang="en-GB" sz="1000" kern="1200"/>
            <a:t> supports people at risk of CVD, including from physical inactivity, to make changes and access care. </a:t>
          </a:r>
          <a:r>
            <a:rPr lang="en-GB" sz="1000" u="sng" kern="1200"/>
            <a:t>Owner</a:t>
          </a:r>
          <a:r>
            <a:rPr lang="en-GB" sz="1000" kern="1200"/>
            <a:t>: </a:t>
          </a:r>
          <a:r>
            <a:rPr lang="en-GB" sz="1000" b="1" kern="1200"/>
            <a:t>OHID </a:t>
          </a:r>
          <a:r>
            <a:rPr lang="en-GB" sz="1000" b="0" kern="1200"/>
            <a:t>with</a:t>
          </a:r>
          <a:r>
            <a:rPr lang="en-GB" sz="1000" b="1" kern="1200"/>
            <a:t> NHSE</a:t>
          </a:r>
        </a:p>
        <a:p>
          <a:pPr marL="57150" lvl="1" indent="-57150" algn="l" defTabSz="444500">
            <a:lnSpc>
              <a:spcPct val="90000"/>
            </a:lnSpc>
            <a:spcBef>
              <a:spcPct val="0"/>
            </a:spcBef>
            <a:spcAft>
              <a:spcPct val="15000"/>
            </a:spcAft>
            <a:buChar char="•"/>
          </a:pPr>
          <a:r>
            <a:rPr lang="en-GB" sz="1000" b="1" kern="1200"/>
            <a:t>Clinical Guidance </a:t>
          </a:r>
          <a:r>
            <a:rPr lang="en-GB" sz="1000" kern="1200"/>
            <a:t>across health improvement and clinical care and management, much of which includes physical activity. </a:t>
          </a:r>
          <a:r>
            <a:rPr lang="en-GB" sz="1000" u="sng" kern="1200"/>
            <a:t>Owner:</a:t>
          </a:r>
          <a:r>
            <a:rPr lang="en-GB" sz="1000" kern="1200"/>
            <a:t> </a:t>
          </a:r>
          <a:r>
            <a:rPr lang="en-GB" sz="1000" b="1" kern="1200"/>
            <a:t>NICE</a:t>
          </a:r>
        </a:p>
        <a:p>
          <a:pPr marL="57150" lvl="1" indent="-57150" algn="l" defTabSz="444500">
            <a:lnSpc>
              <a:spcPct val="90000"/>
            </a:lnSpc>
            <a:spcBef>
              <a:spcPct val="0"/>
            </a:spcBef>
            <a:spcAft>
              <a:spcPct val="15000"/>
            </a:spcAft>
            <a:buChar char="•"/>
          </a:pPr>
          <a:r>
            <a:rPr lang="en-GB" sz="1000" b="1" kern="1200"/>
            <a:t>Healthcare Professionals Training and CPD support </a:t>
          </a:r>
          <a:r>
            <a:rPr lang="en-GB" sz="1000" kern="1200"/>
            <a:t>includes training on physical activity. </a:t>
          </a:r>
          <a:r>
            <a:rPr lang="en-GB" sz="1000" u="sng" kern="1200"/>
            <a:t>Owner:</a:t>
          </a:r>
          <a:r>
            <a:rPr lang="en-GB" sz="1000" kern="1200"/>
            <a:t> </a:t>
          </a:r>
          <a:r>
            <a:rPr lang="en-GB" sz="1000" b="1" kern="1200"/>
            <a:t>NHSE &amp; Health Education England</a:t>
          </a:r>
        </a:p>
      </dsp:txBody>
      <dsp:txXfrm>
        <a:off x="0" y="1392640"/>
        <a:ext cx="5926666" cy="1543500"/>
      </dsp:txXfrm>
    </dsp:sp>
    <dsp:sp modelId="{485658B4-7F50-4D88-B447-D399AF79DC38}">
      <dsp:nvSpPr>
        <dsp:cNvPr id="0" name=""/>
        <dsp:cNvSpPr/>
      </dsp:nvSpPr>
      <dsp:spPr>
        <a:xfrm>
          <a:off x="296333" y="1245040"/>
          <a:ext cx="4148666" cy="295200"/>
        </a:xfrm>
        <a:prstGeom prst="roundRect">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810" tIns="0" rIns="156810" bIns="0" numCol="1" spcCol="1270" anchor="ctr" anchorCtr="0">
          <a:noAutofit/>
        </a:bodyPr>
        <a:lstStyle/>
        <a:p>
          <a:pPr marL="0" lvl="0" indent="0" algn="l" defTabSz="533400">
            <a:lnSpc>
              <a:spcPct val="90000"/>
            </a:lnSpc>
            <a:spcBef>
              <a:spcPct val="0"/>
            </a:spcBef>
            <a:spcAft>
              <a:spcPct val="35000"/>
            </a:spcAft>
            <a:buNone/>
          </a:pPr>
          <a:r>
            <a:rPr lang="en-GB" sz="1200" b="1" kern="1200"/>
            <a:t>Healthcare</a:t>
          </a:r>
        </a:p>
      </dsp:txBody>
      <dsp:txXfrm>
        <a:off x="310743" y="1259450"/>
        <a:ext cx="4119846" cy="266380"/>
      </dsp:txXfrm>
    </dsp:sp>
    <dsp:sp modelId="{0933E4FC-51BE-4309-9A2C-6F79DCAA0940}">
      <dsp:nvSpPr>
        <dsp:cNvPr id="0" name=""/>
        <dsp:cNvSpPr/>
      </dsp:nvSpPr>
      <dsp:spPr>
        <a:xfrm>
          <a:off x="0" y="3137741"/>
          <a:ext cx="5926666" cy="1228500"/>
        </a:xfrm>
        <a:prstGeom prst="rect">
          <a:avLst/>
        </a:prstGeom>
        <a:solidFill>
          <a:schemeClr val="lt1">
            <a:alpha val="90000"/>
            <a:hueOff val="0"/>
            <a:satOff val="0"/>
            <a:lumOff val="0"/>
            <a:alphaOff val="0"/>
          </a:schemeClr>
        </a:solidFill>
        <a:ln w="12700" cap="flat" cmpd="sng" algn="ctr">
          <a:solidFill>
            <a:schemeClr val="accent1">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9975" tIns="208280" rIns="459975" bIns="71120" numCol="1" spcCol="1270" anchor="t" anchorCtr="0">
          <a:noAutofit/>
        </a:bodyPr>
        <a:lstStyle/>
        <a:p>
          <a:pPr marL="57150" lvl="1" indent="-57150" algn="l" defTabSz="444500">
            <a:lnSpc>
              <a:spcPct val="90000"/>
            </a:lnSpc>
            <a:spcBef>
              <a:spcPct val="0"/>
            </a:spcBef>
            <a:spcAft>
              <a:spcPct val="15000"/>
            </a:spcAft>
            <a:buChar char="•"/>
          </a:pPr>
          <a:r>
            <a:rPr lang="en-GB" sz="1000" b="1" kern="1200"/>
            <a:t>Better Health Rewards pilot </a:t>
          </a:r>
          <a:r>
            <a:rPr lang="en-GB" sz="1000" kern="1200"/>
            <a:t>to assess whether financial incentives can be used to improve adult physical activity levels and diet quality. This pilot has a focus on underserved groups.</a:t>
          </a:r>
        </a:p>
        <a:p>
          <a:pPr marL="57150" lvl="1" indent="-57150" algn="l" defTabSz="444500">
            <a:lnSpc>
              <a:spcPct val="90000"/>
            </a:lnSpc>
            <a:spcBef>
              <a:spcPct val="0"/>
            </a:spcBef>
            <a:spcAft>
              <a:spcPct val="15000"/>
            </a:spcAft>
            <a:buChar char="•"/>
          </a:pPr>
          <a:r>
            <a:rPr lang="en-GB" sz="1000" b="1" kern="1200"/>
            <a:t>Regional and place-based approaches </a:t>
          </a:r>
          <a:r>
            <a:rPr lang="en-GB" sz="1000" kern="1200"/>
            <a:t>facilitate and bring together networks, generate &amp; share learning, inform strategies &amp; local practice to integrate physical activity opportunities. </a:t>
          </a:r>
          <a:br>
            <a:rPr lang="en-GB" sz="1000" kern="1200"/>
          </a:br>
          <a:r>
            <a:rPr lang="en-GB" sz="1000" u="sng" kern="1200"/>
            <a:t>Owner:</a:t>
          </a:r>
          <a:r>
            <a:rPr lang="en-GB" sz="1000" kern="1200"/>
            <a:t> </a:t>
          </a:r>
          <a:r>
            <a:rPr lang="en-GB" sz="1000" b="1" kern="1200"/>
            <a:t>OHID and regions </a:t>
          </a:r>
          <a:r>
            <a:rPr lang="en-GB" sz="1000" kern="1200"/>
            <a:t>with </a:t>
          </a:r>
          <a:r>
            <a:rPr lang="en-GB" sz="1000" b="1" kern="1200"/>
            <a:t>Local Authorities, NHS and VCSE </a:t>
          </a:r>
        </a:p>
      </dsp:txBody>
      <dsp:txXfrm>
        <a:off x="0" y="3137741"/>
        <a:ext cx="5926666" cy="1228500"/>
      </dsp:txXfrm>
    </dsp:sp>
    <dsp:sp modelId="{9BF4A48F-9367-4E91-AA9A-B1B11F6AB401}">
      <dsp:nvSpPr>
        <dsp:cNvPr id="0" name=""/>
        <dsp:cNvSpPr/>
      </dsp:nvSpPr>
      <dsp:spPr>
        <a:xfrm>
          <a:off x="296333" y="2990140"/>
          <a:ext cx="4148666" cy="295200"/>
        </a:xfrm>
        <a:prstGeom prst="roundRec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810" tIns="0" rIns="156810" bIns="0" numCol="1" spcCol="1270" anchor="ctr" anchorCtr="0">
          <a:noAutofit/>
        </a:bodyPr>
        <a:lstStyle/>
        <a:p>
          <a:pPr marL="0" lvl="0" indent="0" algn="l" defTabSz="533400">
            <a:lnSpc>
              <a:spcPct val="90000"/>
            </a:lnSpc>
            <a:spcBef>
              <a:spcPct val="0"/>
            </a:spcBef>
            <a:spcAft>
              <a:spcPct val="35000"/>
            </a:spcAft>
            <a:buNone/>
          </a:pPr>
          <a:r>
            <a:rPr lang="en-GB" sz="1200" b="1" kern="1200"/>
            <a:t>Community-wide programmes</a:t>
          </a:r>
        </a:p>
      </dsp:txBody>
      <dsp:txXfrm>
        <a:off x="310743" y="3004550"/>
        <a:ext cx="4119846" cy="266380"/>
      </dsp:txXfrm>
    </dsp:sp>
    <dsp:sp modelId="{1459F580-BCA4-4930-9268-7EF3A84EAF1D}">
      <dsp:nvSpPr>
        <dsp:cNvPr id="0" name=""/>
        <dsp:cNvSpPr/>
      </dsp:nvSpPr>
      <dsp:spPr>
        <a:xfrm>
          <a:off x="0" y="4567841"/>
          <a:ext cx="5926666" cy="677250"/>
        </a:xfrm>
        <a:prstGeom prst="rect">
          <a:avLst/>
        </a:prstGeom>
        <a:solidFill>
          <a:schemeClr val="lt1">
            <a:alpha val="90000"/>
            <a:hueOff val="0"/>
            <a:satOff val="0"/>
            <a:lumOff val="0"/>
            <a:alphaOff val="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9975" tIns="208280" rIns="459975" bIns="71120" numCol="1" spcCol="1270" anchor="t" anchorCtr="0">
          <a:noAutofit/>
        </a:bodyPr>
        <a:lstStyle/>
        <a:p>
          <a:pPr marL="57150" lvl="1" indent="-57150" algn="l" defTabSz="444500">
            <a:lnSpc>
              <a:spcPct val="90000"/>
            </a:lnSpc>
            <a:spcBef>
              <a:spcPct val="0"/>
            </a:spcBef>
            <a:spcAft>
              <a:spcPct val="15000"/>
            </a:spcAft>
            <a:buChar char="•"/>
          </a:pPr>
          <a:r>
            <a:rPr lang="en-GB" sz="1000" kern="1200"/>
            <a:t>The Joint Work and Health Unit promote evidence to improve practice to support health of workforce; </a:t>
          </a:r>
          <a:r>
            <a:rPr lang="en-GB" sz="1000" b="1" kern="1200"/>
            <a:t>includes specific action on MSK, integration of physical activity into heathy workplace programmes.</a:t>
          </a:r>
          <a:r>
            <a:rPr lang="en-GB" sz="1000" kern="1200"/>
            <a:t> </a:t>
          </a:r>
          <a:r>
            <a:rPr lang="en-GB" sz="1000" u="sng" kern="1200"/>
            <a:t>Owner:</a:t>
          </a:r>
          <a:r>
            <a:rPr lang="en-GB" sz="1000" kern="1200"/>
            <a:t> </a:t>
          </a:r>
          <a:r>
            <a:rPr lang="en-GB" sz="1000" b="1" kern="1200"/>
            <a:t>DHSC with DWP</a:t>
          </a:r>
        </a:p>
      </dsp:txBody>
      <dsp:txXfrm>
        <a:off x="0" y="4567841"/>
        <a:ext cx="5926666" cy="677250"/>
      </dsp:txXfrm>
    </dsp:sp>
    <dsp:sp modelId="{8C257843-D26D-406E-AB39-E9E358D14C7E}">
      <dsp:nvSpPr>
        <dsp:cNvPr id="0" name=""/>
        <dsp:cNvSpPr/>
      </dsp:nvSpPr>
      <dsp:spPr>
        <a:xfrm>
          <a:off x="296333" y="4420241"/>
          <a:ext cx="4148666" cy="295200"/>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810" tIns="0" rIns="156810" bIns="0" numCol="1" spcCol="1270" anchor="ctr" anchorCtr="0">
          <a:noAutofit/>
        </a:bodyPr>
        <a:lstStyle/>
        <a:p>
          <a:pPr marL="0" lvl="0" indent="0" algn="l" defTabSz="533400">
            <a:lnSpc>
              <a:spcPct val="90000"/>
            </a:lnSpc>
            <a:spcBef>
              <a:spcPct val="0"/>
            </a:spcBef>
            <a:spcAft>
              <a:spcPct val="35000"/>
            </a:spcAft>
            <a:buNone/>
          </a:pPr>
          <a:r>
            <a:rPr lang="en-GB" sz="1200" b="1" kern="1200"/>
            <a:t>Workplaces</a:t>
          </a:r>
        </a:p>
      </dsp:txBody>
      <dsp:txXfrm>
        <a:off x="310743" y="4434651"/>
        <a:ext cx="4119846" cy="2663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9F360-4A48-47D7-A48F-B97B7217C1AB}">
      <dsp:nvSpPr>
        <dsp:cNvPr id="0" name=""/>
        <dsp:cNvSpPr/>
      </dsp:nvSpPr>
      <dsp:spPr>
        <a:xfrm>
          <a:off x="0" y="326073"/>
          <a:ext cx="5507443" cy="932400"/>
        </a:xfrm>
        <a:prstGeom prst="rect">
          <a:avLst/>
        </a:prstGeom>
        <a:solidFill>
          <a:schemeClr val="lt1">
            <a:alpha val="9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7439" tIns="333248" rIns="427439" bIns="71120" numCol="1" spcCol="1270" anchor="t" anchorCtr="0">
          <a:noAutofit/>
        </a:bodyPr>
        <a:lstStyle/>
        <a:p>
          <a:pPr marL="57150" lvl="1" indent="-57150" algn="l" defTabSz="444500">
            <a:lnSpc>
              <a:spcPct val="90000"/>
            </a:lnSpc>
            <a:spcBef>
              <a:spcPct val="0"/>
            </a:spcBef>
            <a:spcAft>
              <a:spcPct val="15000"/>
            </a:spcAft>
            <a:buChar char="•"/>
          </a:pPr>
          <a:r>
            <a:rPr lang="en-GB" sz="1000" b="1" kern="1200"/>
            <a:t>Better Health campaigns </a:t>
          </a:r>
          <a:r>
            <a:rPr lang="en-GB" sz="1000" kern="1200"/>
            <a:t>to encourage adults to increase their activity levels, including 10 Minute Shake Up and digital behaviour change interventions (e.g. Couch to 5k, Active 10, 12 week weight loss app). Some campaigns are more targeted to certain groups. </a:t>
          </a:r>
          <a:r>
            <a:rPr lang="en-GB" sz="1000" u="sng" kern="1200"/>
            <a:t>Owner:</a:t>
          </a:r>
          <a:r>
            <a:rPr lang="en-GB" sz="1000" u="none" kern="1200"/>
            <a:t> </a:t>
          </a:r>
          <a:r>
            <a:rPr lang="en-GB" sz="1000" b="1" u="none" kern="1200"/>
            <a:t>OHID</a:t>
          </a:r>
          <a:endParaRPr lang="en-GB" sz="1000" b="1" kern="1200"/>
        </a:p>
      </dsp:txBody>
      <dsp:txXfrm>
        <a:off x="0" y="326073"/>
        <a:ext cx="5507443" cy="932400"/>
      </dsp:txXfrm>
    </dsp:sp>
    <dsp:sp modelId="{BFEF5750-1BF7-4188-A840-DE0B9A163D5A}">
      <dsp:nvSpPr>
        <dsp:cNvPr id="0" name=""/>
        <dsp:cNvSpPr/>
      </dsp:nvSpPr>
      <dsp:spPr>
        <a:xfrm>
          <a:off x="275372" y="89913"/>
          <a:ext cx="3855210" cy="472320"/>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718" tIns="0" rIns="145718" bIns="0" numCol="1" spcCol="1270" anchor="ctr" anchorCtr="0">
          <a:noAutofit/>
        </a:bodyPr>
        <a:lstStyle/>
        <a:p>
          <a:pPr marL="0" lvl="0" indent="0" algn="l" defTabSz="533400">
            <a:lnSpc>
              <a:spcPct val="90000"/>
            </a:lnSpc>
            <a:spcBef>
              <a:spcPct val="0"/>
            </a:spcBef>
            <a:spcAft>
              <a:spcPct val="35000"/>
            </a:spcAft>
            <a:buNone/>
          </a:pPr>
          <a:r>
            <a:rPr lang="en-GB" sz="1200" b="1" kern="1200"/>
            <a:t>Public education</a:t>
          </a:r>
        </a:p>
      </dsp:txBody>
      <dsp:txXfrm>
        <a:off x="298429" y="112970"/>
        <a:ext cx="3809096" cy="426206"/>
      </dsp:txXfrm>
    </dsp:sp>
    <dsp:sp modelId="{45C243BB-F63D-4B3A-8F91-0607AFD53131}">
      <dsp:nvSpPr>
        <dsp:cNvPr id="0" name=""/>
        <dsp:cNvSpPr/>
      </dsp:nvSpPr>
      <dsp:spPr>
        <a:xfrm>
          <a:off x="0" y="1581033"/>
          <a:ext cx="5507443" cy="1083600"/>
        </a:xfrm>
        <a:prstGeom prst="rect">
          <a:avLst/>
        </a:prstGeom>
        <a:solidFill>
          <a:schemeClr val="lt1">
            <a:alpha val="90000"/>
            <a:hueOff val="0"/>
            <a:satOff val="0"/>
            <a:lumOff val="0"/>
            <a:alphaOff val="0"/>
          </a:schemeClr>
        </a:solidFill>
        <a:ln w="12700" cap="flat" cmpd="sng" algn="ctr">
          <a:solidFill>
            <a:schemeClr val="accent1">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7439" tIns="333248" rIns="427439" bIns="71120" numCol="1" spcCol="1270" anchor="t" anchorCtr="0">
          <a:noAutofit/>
        </a:bodyPr>
        <a:lstStyle/>
        <a:p>
          <a:pPr marL="57150" lvl="1" indent="-57150" algn="l" defTabSz="444500">
            <a:lnSpc>
              <a:spcPct val="90000"/>
            </a:lnSpc>
            <a:spcBef>
              <a:spcPct val="0"/>
            </a:spcBef>
            <a:spcAft>
              <a:spcPct val="15000"/>
            </a:spcAft>
            <a:buChar char="•"/>
          </a:pPr>
          <a:r>
            <a:rPr lang="en-GB" sz="1000" kern="1200"/>
            <a:t>Enabling businesses to promote active travel; social prescribing programme to promote walking and cycling. </a:t>
          </a:r>
          <a:r>
            <a:rPr lang="en-GB" sz="1000" u="sng" kern="1200"/>
            <a:t>Owner:</a:t>
          </a:r>
          <a:r>
            <a:rPr lang="en-GB" sz="1000" u="none" kern="1200"/>
            <a:t> </a:t>
          </a:r>
          <a:r>
            <a:rPr lang="en-GB" sz="1000" b="1" kern="1200"/>
            <a:t>DfT &amp; Active Travel England</a:t>
          </a:r>
        </a:p>
        <a:p>
          <a:pPr marL="57150" lvl="1" indent="-57150" algn="l" defTabSz="444500">
            <a:lnSpc>
              <a:spcPct val="90000"/>
            </a:lnSpc>
            <a:spcBef>
              <a:spcPct val="0"/>
            </a:spcBef>
            <a:spcAft>
              <a:spcPct val="15000"/>
            </a:spcAft>
            <a:buChar char="•"/>
          </a:pPr>
          <a:r>
            <a:rPr lang="en-GB" sz="1000" kern="1200"/>
            <a:t>Implementation of </a:t>
          </a:r>
          <a:r>
            <a:rPr lang="en-GB" sz="1000" b="1" kern="1200"/>
            <a:t>Gear Change Strategy </a:t>
          </a:r>
          <a:r>
            <a:rPr lang="en-GB" sz="1000" kern="1200"/>
            <a:t>to help improve the cycling environment and infrastructure and encourage and enable people to cycle. </a:t>
          </a:r>
          <a:r>
            <a:rPr lang="en-GB" sz="1000" u="sng" kern="1200"/>
            <a:t>Owner:</a:t>
          </a:r>
          <a:r>
            <a:rPr lang="en-GB" sz="1000" u="none" kern="1200"/>
            <a:t> </a:t>
          </a:r>
          <a:r>
            <a:rPr lang="en-GB" sz="1000" b="1" kern="1200"/>
            <a:t>DfT</a:t>
          </a:r>
        </a:p>
      </dsp:txBody>
      <dsp:txXfrm>
        <a:off x="0" y="1581033"/>
        <a:ext cx="5507443" cy="1083600"/>
      </dsp:txXfrm>
    </dsp:sp>
    <dsp:sp modelId="{EAD059D1-BE39-4BEC-8592-14360FAA6E68}">
      <dsp:nvSpPr>
        <dsp:cNvPr id="0" name=""/>
        <dsp:cNvSpPr/>
      </dsp:nvSpPr>
      <dsp:spPr>
        <a:xfrm>
          <a:off x="275372" y="1344873"/>
          <a:ext cx="3855210" cy="472320"/>
        </a:xfrm>
        <a:prstGeom prst="roundRect">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718" tIns="0" rIns="145718" bIns="0" numCol="1" spcCol="1270" anchor="ctr" anchorCtr="0">
          <a:noAutofit/>
        </a:bodyPr>
        <a:lstStyle/>
        <a:p>
          <a:pPr marL="0" lvl="0" indent="0" algn="l" defTabSz="533400">
            <a:lnSpc>
              <a:spcPct val="90000"/>
            </a:lnSpc>
            <a:spcBef>
              <a:spcPct val="0"/>
            </a:spcBef>
            <a:spcAft>
              <a:spcPct val="35000"/>
            </a:spcAft>
            <a:buNone/>
          </a:pPr>
          <a:r>
            <a:rPr lang="en-GB" sz="1200" b="1" kern="1200"/>
            <a:t>Active travel</a:t>
          </a:r>
        </a:p>
      </dsp:txBody>
      <dsp:txXfrm>
        <a:off x="298429" y="1367930"/>
        <a:ext cx="3809096" cy="426206"/>
      </dsp:txXfrm>
    </dsp:sp>
    <dsp:sp modelId="{8E6AFA95-14DC-46C0-8489-7BF6CF0DEFE8}">
      <dsp:nvSpPr>
        <dsp:cNvPr id="0" name=""/>
        <dsp:cNvSpPr/>
      </dsp:nvSpPr>
      <dsp:spPr>
        <a:xfrm>
          <a:off x="0" y="2987193"/>
          <a:ext cx="5507443" cy="806400"/>
        </a:xfrm>
        <a:prstGeom prst="rect">
          <a:avLst/>
        </a:prstGeom>
        <a:solidFill>
          <a:schemeClr val="lt1">
            <a:alpha val="90000"/>
            <a:hueOff val="0"/>
            <a:satOff val="0"/>
            <a:lumOff val="0"/>
            <a:alphaOff val="0"/>
          </a:schemeClr>
        </a:solidFill>
        <a:ln w="12700" cap="flat" cmpd="sng" algn="ctr">
          <a:solidFill>
            <a:schemeClr val="accent1">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7439" tIns="333248" rIns="427439" bIns="71120" numCol="1" spcCol="1270" anchor="t" anchorCtr="0">
          <a:noAutofit/>
        </a:bodyPr>
        <a:lstStyle/>
        <a:p>
          <a:pPr marL="57150" lvl="1" indent="-57150" algn="l" defTabSz="444500">
            <a:lnSpc>
              <a:spcPct val="90000"/>
            </a:lnSpc>
            <a:spcBef>
              <a:spcPct val="0"/>
            </a:spcBef>
            <a:spcAft>
              <a:spcPct val="15000"/>
            </a:spcAft>
            <a:buChar char="•"/>
          </a:pPr>
          <a:r>
            <a:rPr lang="en-GB" sz="1000" kern="1200"/>
            <a:t>Access to open spaces, sports facilities and promotion of walking, cycling and public transport through National Planning Policy Framework and guidance. </a:t>
          </a:r>
          <a:r>
            <a:rPr lang="en-GB" sz="1000" u="sng" kern="1200"/>
            <a:t>Owner:</a:t>
          </a:r>
          <a:r>
            <a:rPr lang="en-GB" sz="1000" kern="1200"/>
            <a:t> </a:t>
          </a:r>
          <a:r>
            <a:rPr lang="en-GB" sz="1000" b="1" kern="1200"/>
            <a:t>DLUHC</a:t>
          </a:r>
        </a:p>
      </dsp:txBody>
      <dsp:txXfrm>
        <a:off x="0" y="2987193"/>
        <a:ext cx="5507443" cy="806400"/>
      </dsp:txXfrm>
    </dsp:sp>
    <dsp:sp modelId="{1D8B9574-5C19-492D-9BDF-957672B94EA8}">
      <dsp:nvSpPr>
        <dsp:cNvPr id="0" name=""/>
        <dsp:cNvSpPr/>
      </dsp:nvSpPr>
      <dsp:spPr>
        <a:xfrm>
          <a:off x="275372" y="2751033"/>
          <a:ext cx="3855210" cy="472320"/>
        </a:xfrm>
        <a:prstGeom prst="roundRec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718" tIns="0" rIns="145718" bIns="0" numCol="1" spcCol="1270" anchor="ctr" anchorCtr="0">
          <a:noAutofit/>
        </a:bodyPr>
        <a:lstStyle/>
        <a:p>
          <a:pPr marL="0" lvl="0" indent="0" algn="l" defTabSz="533400">
            <a:lnSpc>
              <a:spcPct val="90000"/>
            </a:lnSpc>
            <a:spcBef>
              <a:spcPct val="0"/>
            </a:spcBef>
            <a:spcAft>
              <a:spcPct val="35000"/>
            </a:spcAft>
            <a:buNone/>
          </a:pPr>
          <a:r>
            <a:rPr lang="en-GB" sz="1200" b="1" kern="1200"/>
            <a:t>Active (urban) design</a:t>
          </a:r>
        </a:p>
      </dsp:txBody>
      <dsp:txXfrm>
        <a:off x="298429" y="2774090"/>
        <a:ext cx="3809096" cy="426206"/>
      </dsp:txXfrm>
    </dsp:sp>
    <dsp:sp modelId="{F38430C3-3B7D-498A-B323-8CBA8E268B74}">
      <dsp:nvSpPr>
        <dsp:cNvPr id="0" name=""/>
        <dsp:cNvSpPr/>
      </dsp:nvSpPr>
      <dsp:spPr>
        <a:xfrm>
          <a:off x="0" y="4116153"/>
          <a:ext cx="5507443" cy="831600"/>
        </a:xfrm>
        <a:prstGeom prst="rect">
          <a:avLst/>
        </a:prstGeom>
        <a:solidFill>
          <a:schemeClr val="lt1">
            <a:alpha val="90000"/>
            <a:hueOff val="0"/>
            <a:satOff val="0"/>
            <a:lumOff val="0"/>
            <a:alphaOff val="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7439" tIns="333248" rIns="427439" bIns="71120" numCol="1" spcCol="1270" anchor="t" anchorCtr="0">
          <a:noAutofit/>
        </a:bodyPr>
        <a:lstStyle/>
        <a:p>
          <a:pPr marL="57150" lvl="1" indent="-57150" algn="l" defTabSz="444500">
            <a:lnSpc>
              <a:spcPct val="90000"/>
            </a:lnSpc>
            <a:spcBef>
              <a:spcPct val="0"/>
            </a:spcBef>
            <a:spcAft>
              <a:spcPct val="15000"/>
            </a:spcAft>
            <a:buChar char="•"/>
          </a:pPr>
          <a:r>
            <a:rPr lang="en-GB" sz="1000" kern="1200"/>
            <a:t>Green social pilot to promote nature &amp; green space. </a:t>
          </a:r>
          <a:r>
            <a:rPr lang="en-GB" sz="1000" u="sng" kern="1200"/>
            <a:t>Owner:</a:t>
          </a:r>
          <a:r>
            <a:rPr lang="en-GB" sz="1000" u="none" kern="1200"/>
            <a:t> </a:t>
          </a:r>
          <a:r>
            <a:rPr lang="en-GB" sz="1000" b="1" kern="1200"/>
            <a:t>Defra</a:t>
          </a:r>
        </a:p>
        <a:p>
          <a:pPr marL="57150" lvl="1" indent="-57150" algn="l" defTabSz="444500">
            <a:lnSpc>
              <a:spcPct val="90000"/>
            </a:lnSpc>
            <a:spcBef>
              <a:spcPct val="0"/>
            </a:spcBef>
            <a:spcAft>
              <a:spcPct val="15000"/>
            </a:spcAft>
            <a:buChar char="•"/>
          </a:pPr>
          <a:r>
            <a:rPr lang="en-GB" sz="1000" kern="1200"/>
            <a:t>Development of a x-gov sport strategy recognising the importance of sport and physical activity; investment in sports facilities. </a:t>
          </a:r>
          <a:r>
            <a:rPr lang="en-GB" sz="1000" u="sng" kern="1200"/>
            <a:t>Owner:</a:t>
          </a:r>
          <a:r>
            <a:rPr lang="en-GB" sz="1000" kern="1200"/>
            <a:t> </a:t>
          </a:r>
          <a:r>
            <a:rPr lang="en-GB" sz="1000" b="1" kern="1200"/>
            <a:t>DCMS</a:t>
          </a:r>
        </a:p>
      </dsp:txBody>
      <dsp:txXfrm>
        <a:off x="0" y="4116153"/>
        <a:ext cx="5507443" cy="831600"/>
      </dsp:txXfrm>
    </dsp:sp>
    <dsp:sp modelId="{20453223-EE6C-4506-B325-7F3C441CF94F}">
      <dsp:nvSpPr>
        <dsp:cNvPr id="0" name=""/>
        <dsp:cNvSpPr/>
      </dsp:nvSpPr>
      <dsp:spPr>
        <a:xfrm>
          <a:off x="275372" y="3879993"/>
          <a:ext cx="3855210" cy="472320"/>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718" tIns="0" rIns="145718" bIns="0" numCol="1" spcCol="1270" anchor="ctr" anchorCtr="0">
          <a:noAutofit/>
        </a:bodyPr>
        <a:lstStyle/>
        <a:p>
          <a:pPr marL="0" lvl="0" indent="0" algn="l" defTabSz="533400">
            <a:lnSpc>
              <a:spcPct val="90000"/>
            </a:lnSpc>
            <a:spcBef>
              <a:spcPct val="0"/>
            </a:spcBef>
            <a:spcAft>
              <a:spcPct val="35000"/>
            </a:spcAft>
            <a:buNone/>
          </a:pPr>
          <a:r>
            <a:rPr lang="en-GB" sz="1200" b="1" kern="1200"/>
            <a:t>Sport and recreation for all</a:t>
          </a:r>
        </a:p>
      </dsp:txBody>
      <dsp:txXfrm>
        <a:off x="298429" y="3903050"/>
        <a:ext cx="3809096" cy="426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F1CCC-A416-43BB-89A4-2B83D85A9204}">
      <dsp:nvSpPr>
        <dsp:cNvPr id="0" name=""/>
        <dsp:cNvSpPr/>
      </dsp:nvSpPr>
      <dsp:spPr>
        <a:xfrm>
          <a:off x="-4225497" y="-648334"/>
          <a:ext cx="5034662" cy="5034662"/>
        </a:xfrm>
        <a:prstGeom prst="blockArc">
          <a:avLst>
            <a:gd name="adj1" fmla="val 18900000"/>
            <a:gd name="adj2" fmla="val 2700000"/>
            <a:gd name="adj3" fmla="val 42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B96444-ADCE-4176-AC2A-ABE3C00A88A7}">
      <dsp:nvSpPr>
        <dsp:cNvPr id="0" name=""/>
        <dsp:cNvSpPr/>
      </dsp:nvSpPr>
      <dsp:spPr>
        <a:xfrm>
          <a:off x="520380" y="284405"/>
          <a:ext cx="10666325" cy="9263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3406" tIns="30480" rIns="30480" bIns="30480" numCol="1" spcCol="1270" anchor="ctr" anchorCtr="0">
          <a:noAutofit/>
        </a:bodyPr>
        <a:lstStyle/>
        <a:p>
          <a:pPr marL="0" lvl="0" indent="0" algn="l" defTabSz="533400">
            <a:lnSpc>
              <a:spcPct val="90000"/>
            </a:lnSpc>
            <a:spcBef>
              <a:spcPct val="0"/>
            </a:spcBef>
            <a:spcAft>
              <a:spcPct val="35000"/>
            </a:spcAft>
            <a:buNone/>
          </a:pPr>
          <a:r>
            <a:rPr lang="en-GB" sz="1200" b="1" kern="1200"/>
            <a:t>Employment and Occupational Changes</a:t>
          </a:r>
        </a:p>
        <a:p>
          <a:pPr marL="0" lvl="0" indent="0" algn="l" defTabSz="533400">
            <a:lnSpc>
              <a:spcPct val="90000"/>
            </a:lnSpc>
            <a:spcBef>
              <a:spcPct val="0"/>
            </a:spcBef>
            <a:spcAft>
              <a:spcPct val="35000"/>
            </a:spcAft>
            <a:buNone/>
          </a:pPr>
          <a:r>
            <a:rPr lang="en-GB" sz="1200" kern="1200"/>
            <a:t>Manual jobs have declined in employment share and have been replaced with technology, such as robotics and artificial intelligence. From 1981 to 2008 routine manual jobs declined by 50.4%. In addition, the prevalence of office jobs has increased, where it has been found that workers can spend three-quarters of the workday in sedentary behaviour (Ryan et al., 2011)</a:t>
          </a:r>
        </a:p>
      </dsp:txBody>
      <dsp:txXfrm>
        <a:off x="520380" y="284405"/>
        <a:ext cx="10666325" cy="926386"/>
      </dsp:txXfrm>
    </dsp:sp>
    <dsp:sp modelId="{4845849F-CCDD-4699-9C45-0AE6CC960A8E}">
      <dsp:nvSpPr>
        <dsp:cNvPr id="0" name=""/>
        <dsp:cNvSpPr/>
      </dsp:nvSpPr>
      <dsp:spPr>
        <a:xfrm>
          <a:off x="53130" y="280349"/>
          <a:ext cx="934498" cy="93449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8BBC6C-B25B-448F-A26E-CA1CBF48B2B6}">
      <dsp:nvSpPr>
        <dsp:cNvPr id="0" name=""/>
        <dsp:cNvSpPr/>
      </dsp:nvSpPr>
      <dsp:spPr>
        <a:xfrm>
          <a:off x="792132" y="1495197"/>
          <a:ext cx="10394573" cy="7475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3406" tIns="30480" rIns="30480" bIns="30480" numCol="1" spcCol="1270" anchor="ctr" anchorCtr="0">
          <a:noAutofit/>
        </a:bodyPr>
        <a:lstStyle/>
        <a:p>
          <a:pPr marL="0" lvl="0" indent="0" algn="l" defTabSz="533400">
            <a:lnSpc>
              <a:spcPct val="90000"/>
            </a:lnSpc>
            <a:spcBef>
              <a:spcPct val="0"/>
            </a:spcBef>
            <a:spcAft>
              <a:spcPct val="35000"/>
            </a:spcAft>
            <a:buNone/>
          </a:pPr>
          <a:r>
            <a:rPr lang="en-GB" sz="1200" b="1" kern="1200"/>
            <a:t>Changes in Household Activities</a:t>
          </a:r>
        </a:p>
        <a:p>
          <a:pPr marL="0" lvl="0" indent="0" algn="l" defTabSz="533400">
            <a:lnSpc>
              <a:spcPct val="90000"/>
            </a:lnSpc>
            <a:spcBef>
              <a:spcPct val="0"/>
            </a:spcBef>
            <a:spcAft>
              <a:spcPct val="35000"/>
            </a:spcAft>
            <a:buNone/>
          </a:pPr>
          <a:r>
            <a:rPr lang="en-GB" sz="1200" kern="1200"/>
            <a:t>Technology now dominates in the home and with labour-saving technology (for example, vacuum cleaners, washing machines etc.), less time and energy is devoted to housework and other moderate-level activities in the home.</a:t>
          </a:r>
        </a:p>
      </dsp:txBody>
      <dsp:txXfrm>
        <a:off x="792132" y="1495197"/>
        <a:ext cx="10394573" cy="747598"/>
      </dsp:txXfrm>
    </dsp:sp>
    <dsp:sp modelId="{550506B2-CA63-49BE-950D-8F137D9832C6}">
      <dsp:nvSpPr>
        <dsp:cNvPr id="0" name=""/>
        <dsp:cNvSpPr/>
      </dsp:nvSpPr>
      <dsp:spPr>
        <a:xfrm>
          <a:off x="324883" y="1401747"/>
          <a:ext cx="934498" cy="93449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24CDF0-1C85-496B-8EB7-740198C452B0}">
      <dsp:nvSpPr>
        <dsp:cNvPr id="0" name=""/>
        <dsp:cNvSpPr/>
      </dsp:nvSpPr>
      <dsp:spPr>
        <a:xfrm>
          <a:off x="520380" y="2493757"/>
          <a:ext cx="10666325" cy="9932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3406" tIns="30480" rIns="30480" bIns="30480" numCol="1" spcCol="1270" anchor="ctr" anchorCtr="0">
          <a:noAutofit/>
        </a:bodyPr>
        <a:lstStyle/>
        <a:p>
          <a:pPr marL="0" lvl="0" indent="0" algn="l" defTabSz="533400">
            <a:lnSpc>
              <a:spcPct val="90000"/>
            </a:lnSpc>
            <a:spcBef>
              <a:spcPct val="0"/>
            </a:spcBef>
            <a:spcAft>
              <a:spcPct val="35000"/>
            </a:spcAft>
            <a:buNone/>
          </a:pPr>
          <a:r>
            <a:rPr lang="en-GB" sz="1200" b="1" kern="1200"/>
            <a:t>Changes in Travel Behaviour</a:t>
          </a:r>
        </a:p>
        <a:p>
          <a:pPr marL="0" lvl="0" indent="0" algn="l" defTabSz="533400">
            <a:lnSpc>
              <a:spcPct val="90000"/>
            </a:lnSpc>
            <a:spcBef>
              <a:spcPct val="0"/>
            </a:spcBef>
            <a:spcAft>
              <a:spcPct val="35000"/>
            </a:spcAft>
            <a:buNone/>
          </a:pPr>
          <a:r>
            <a:rPr lang="en-GB" sz="1200" kern="1200"/>
            <a:t>Increasing car use is a major factor to lower levels of physical activity in the UK (PHE, 2016). Broadly, since 1950, UK transport has become car-centred, with statistics showing majority of travel is undertaken by car (around 92% of distance travelled in the UK in 2015; Foresight, Government Office for Science, 2019). Additionally, cycling has declined substantially over the years from 13% of distance travelled in 1952 to less than 1% in 2015 (Foresight, Government Office for Science, 2019).</a:t>
          </a:r>
        </a:p>
      </dsp:txBody>
      <dsp:txXfrm>
        <a:off x="520380" y="2493757"/>
        <a:ext cx="10666325" cy="993274"/>
      </dsp:txXfrm>
    </dsp:sp>
    <dsp:sp modelId="{6DFF05BC-223D-439A-93C1-1729FB67D948}">
      <dsp:nvSpPr>
        <dsp:cNvPr id="0" name=""/>
        <dsp:cNvSpPr/>
      </dsp:nvSpPr>
      <dsp:spPr>
        <a:xfrm>
          <a:off x="53130" y="2523145"/>
          <a:ext cx="934498" cy="93449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B0D5D-80A6-4859-BE00-1E65CA1D3363}">
      <dsp:nvSpPr>
        <dsp:cNvPr id="0" name=""/>
        <dsp:cNvSpPr/>
      </dsp:nvSpPr>
      <dsp:spPr>
        <a:xfrm>
          <a:off x="144" y="0"/>
          <a:ext cx="1929998" cy="4084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i="0" kern="1200">
              <a:cs typeface="Arial"/>
            </a:rPr>
            <a:t>2014: Everybody Active, Every Day – PHE (UK)</a:t>
          </a:r>
          <a:endParaRPr lang="en-GB" sz="1600" i="0" kern="1200"/>
        </a:p>
      </dsp:txBody>
      <dsp:txXfrm>
        <a:off x="144" y="1633728"/>
        <a:ext cx="1929998" cy="1633728"/>
      </dsp:txXfrm>
    </dsp:sp>
    <dsp:sp modelId="{24411C9D-9631-466D-9439-3E610E3FF1B0}">
      <dsp:nvSpPr>
        <dsp:cNvPr id="0" name=""/>
        <dsp:cNvSpPr/>
      </dsp:nvSpPr>
      <dsp:spPr>
        <a:xfrm>
          <a:off x="285105" y="245059"/>
          <a:ext cx="1360078" cy="1360078"/>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3DD54C-6AFF-4571-999D-F3B6922C28A0}">
      <dsp:nvSpPr>
        <dsp:cNvPr id="0" name=""/>
        <dsp:cNvSpPr/>
      </dsp:nvSpPr>
      <dsp:spPr>
        <a:xfrm>
          <a:off x="1988043" y="0"/>
          <a:ext cx="1929998" cy="4084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i="0" kern="1200">
              <a:cs typeface="Arial"/>
            </a:rPr>
            <a:t>2018: Global Physical Activity Action Plan – WHO (</a:t>
          </a:r>
          <a:r>
            <a:rPr lang="en-GB" sz="1600" b="1" i="0" kern="1200" err="1">
              <a:cs typeface="Arial"/>
            </a:rPr>
            <a:t>intl</a:t>
          </a:r>
          <a:r>
            <a:rPr lang="en-GB" sz="1600" b="1" i="0" kern="1200">
              <a:cs typeface="Arial"/>
            </a:rPr>
            <a:t>)</a:t>
          </a:r>
          <a:endParaRPr lang="en-GB" sz="1600" i="0" kern="1200"/>
        </a:p>
      </dsp:txBody>
      <dsp:txXfrm>
        <a:off x="1988043" y="1633728"/>
        <a:ext cx="1929998" cy="1633728"/>
      </dsp:txXfrm>
    </dsp:sp>
    <dsp:sp modelId="{DB4B1FA9-86C7-4A23-948C-1F210E2E8331}">
      <dsp:nvSpPr>
        <dsp:cNvPr id="0" name=""/>
        <dsp:cNvSpPr/>
      </dsp:nvSpPr>
      <dsp:spPr>
        <a:xfrm>
          <a:off x="2273003" y="245059"/>
          <a:ext cx="1360078" cy="1360078"/>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AA6328-4F41-4960-98AA-2F4D20DA1B15}">
      <dsp:nvSpPr>
        <dsp:cNvPr id="0" name=""/>
        <dsp:cNvSpPr/>
      </dsp:nvSpPr>
      <dsp:spPr>
        <a:xfrm>
          <a:off x="3975942" y="0"/>
          <a:ext cx="1929998" cy="4084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i="0" kern="1200">
              <a:cs typeface="Arial"/>
            </a:rPr>
            <a:t>2019: Moving Matters: Intervention to Physical Activity – NIHR (UK)</a:t>
          </a:r>
          <a:endParaRPr lang="en-GB" sz="1600" i="0" kern="1200"/>
        </a:p>
      </dsp:txBody>
      <dsp:txXfrm>
        <a:off x="3975942" y="1633728"/>
        <a:ext cx="1929998" cy="1633728"/>
      </dsp:txXfrm>
    </dsp:sp>
    <dsp:sp modelId="{EB418F3E-16E0-4CF4-B4AB-6BA824BB2490}">
      <dsp:nvSpPr>
        <dsp:cNvPr id="0" name=""/>
        <dsp:cNvSpPr/>
      </dsp:nvSpPr>
      <dsp:spPr>
        <a:xfrm>
          <a:off x="4260902" y="245059"/>
          <a:ext cx="1360078" cy="1360078"/>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95839A-6918-418C-B7C4-3EB57036B3B1}">
      <dsp:nvSpPr>
        <dsp:cNvPr id="0" name=""/>
        <dsp:cNvSpPr/>
      </dsp:nvSpPr>
      <dsp:spPr>
        <a:xfrm>
          <a:off x="5963841" y="0"/>
          <a:ext cx="1929998" cy="4084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i="0" kern="1200">
              <a:cs typeface="Arial"/>
            </a:rPr>
            <a:t>2020: 8 investments that work for physical activity –      ISPAH (</a:t>
          </a:r>
          <a:r>
            <a:rPr lang="en-GB" sz="1600" b="1" i="0" kern="1200" err="1">
              <a:cs typeface="Arial"/>
            </a:rPr>
            <a:t>intl</a:t>
          </a:r>
          <a:r>
            <a:rPr lang="en-GB" sz="1600" b="1" i="0" kern="1200">
              <a:cs typeface="Arial"/>
            </a:rPr>
            <a:t>)</a:t>
          </a:r>
          <a:endParaRPr lang="en-GB" sz="1600" i="0" kern="1200"/>
        </a:p>
      </dsp:txBody>
      <dsp:txXfrm>
        <a:off x="5963841" y="1633728"/>
        <a:ext cx="1929998" cy="1633728"/>
      </dsp:txXfrm>
    </dsp:sp>
    <dsp:sp modelId="{21FE4E73-E560-42AD-897F-9EDBC4C513A4}">
      <dsp:nvSpPr>
        <dsp:cNvPr id="0" name=""/>
        <dsp:cNvSpPr/>
      </dsp:nvSpPr>
      <dsp:spPr>
        <a:xfrm>
          <a:off x="6248801" y="245059"/>
          <a:ext cx="1360078" cy="1360078"/>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A54179-1608-460E-9519-8862529009B1}">
      <dsp:nvSpPr>
        <dsp:cNvPr id="0" name=""/>
        <dsp:cNvSpPr/>
      </dsp:nvSpPr>
      <dsp:spPr>
        <a:xfrm>
          <a:off x="7951740" y="0"/>
          <a:ext cx="1929998" cy="4084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i="0" kern="1200">
              <a:cs typeface="Arial"/>
            </a:rPr>
            <a:t>2021: Uniting the Movement – Sport England (UK)</a:t>
          </a:r>
          <a:endParaRPr lang="en-GB" sz="1600" i="0" kern="1200"/>
        </a:p>
      </dsp:txBody>
      <dsp:txXfrm>
        <a:off x="7951740" y="1633728"/>
        <a:ext cx="1929998" cy="1633728"/>
      </dsp:txXfrm>
    </dsp:sp>
    <dsp:sp modelId="{59B137F1-85DC-41A3-BFE6-F9055A31550C}">
      <dsp:nvSpPr>
        <dsp:cNvPr id="0" name=""/>
        <dsp:cNvSpPr/>
      </dsp:nvSpPr>
      <dsp:spPr>
        <a:xfrm>
          <a:off x="8236700" y="245059"/>
          <a:ext cx="1360078" cy="1360078"/>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F5967C-6208-416F-A6E1-88B206549046}">
      <dsp:nvSpPr>
        <dsp:cNvPr id="0" name=""/>
        <dsp:cNvSpPr/>
      </dsp:nvSpPr>
      <dsp:spPr>
        <a:xfrm>
          <a:off x="9939639" y="0"/>
          <a:ext cx="1929998" cy="4084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marL="0" lvl="0" indent="0" algn="ctr" defTabSz="711200">
            <a:lnSpc>
              <a:spcPct val="90000"/>
            </a:lnSpc>
            <a:spcBef>
              <a:spcPct val="0"/>
            </a:spcBef>
            <a:spcAft>
              <a:spcPct val="35000"/>
            </a:spcAft>
            <a:buNone/>
          </a:pPr>
          <a:r>
            <a:rPr lang="en-GB" sz="1600" b="1" i="0" kern="1200">
              <a:effectLst/>
            </a:rPr>
            <a:t>2023: Step Up! Tackling the</a:t>
          </a:r>
          <a:r>
            <a:rPr lang="en-GB" sz="1600" b="1" i="0" kern="1200"/>
            <a:t> </a:t>
          </a:r>
          <a:r>
            <a:rPr lang="en-GB" sz="1600" b="1" i="0" kern="1200">
              <a:effectLst/>
            </a:rPr>
            <a:t>Burden of Insufficient Physical Activity in Europe – OECD </a:t>
          </a:r>
          <a:r>
            <a:rPr lang="en-GB" sz="1600" b="1" i="0" kern="1200"/>
            <a:t>(</a:t>
          </a:r>
          <a:r>
            <a:rPr lang="en-GB" sz="1600" b="1" i="0" kern="1200" err="1"/>
            <a:t>intl</a:t>
          </a:r>
          <a:r>
            <a:rPr lang="en-GB" sz="1600" b="1" i="0" kern="1200"/>
            <a:t>)</a:t>
          </a:r>
          <a:endParaRPr lang="en-GB" sz="1600" i="0" kern="1200"/>
        </a:p>
        <a:p>
          <a:pPr marL="114300" lvl="1" indent="-114300" algn="l" defTabSz="533400">
            <a:lnSpc>
              <a:spcPct val="90000"/>
            </a:lnSpc>
            <a:spcBef>
              <a:spcPct val="0"/>
            </a:spcBef>
            <a:spcAft>
              <a:spcPct val="15000"/>
            </a:spcAft>
            <a:buChar char="•"/>
          </a:pPr>
          <a:endParaRPr lang="en-GB" sz="1200" i="0" kern="1200"/>
        </a:p>
      </dsp:txBody>
      <dsp:txXfrm>
        <a:off x="9939639" y="1633728"/>
        <a:ext cx="1929998" cy="1633728"/>
      </dsp:txXfrm>
    </dsp:sp>
    <dsp:sp modelId="{90900587-B819-4153-8B97-C6A9F7D78F2A}">
      <dsp:nvSpPr>
        <dsp:cNvPr id="0" name=""/>
        <dsp:cNvSpPr/>
      </dsp:nvSpPr>
      <dsp:spPr>
        <a:xfrm>
          <a:off x="10224599" y="245059"/>
          <a:ext cx="1360078" cy="1360078"/>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2A1231-D44D-4E32-B7CF-C45EA44C8CF6}">
      <dsp:nvSpPr>
        <dsp:cNvPr id="0" name=""/>
        <dsp:cNvSpPr/>
      </dsp:nvSpPr>
      <dsp:spPr>
        <a:xfrm>
          <a:off x="474791" y="3267456"/>
          <a:ext cx="10920200" cy="612648"/>
        </a:xfrm>
        <a:prstGeom prs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A06C3-9286-40D0-94C8-94F647B8F021}">
      <dsp:nvSpPr>
        <dsp:cNvPr id="0" name=""/>
        <dsp:cNvSpPr/>
      </dsp:nvSpPr>
      <dsp:spPr>
        <a:xfrm>
          <a:off x="8765993" y="827440"/>
          <a:ext cx="2654333" cy="1592600"/>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n-GB" sz="1400" kern="1200"/>
            <a:t>Community-based programmes</a:t>
          </a:r>
        </a:p>
        <a:p>
          <a:pPr marL="57150" lvl="1" indent="-57150" algn="l" defTabSz="488950" rtl="0">
            <a:lnSpc>
              <a:spcPct val="90000"/>
            </a:lnSpc>
            <a:spcBef>
              <a:spcPct val="0"/>
            </a:spcBef>
            <a:spcAft>
              <a:spcPct val="15000"/>
            </a:spcAft>
            <a:buChar char="•"/>
          </a:pPr>
          <a:r>
            <a:rPr lang="en-GB" sz="1100" kern="1200"/>
            <a:t>At a more local-level, community programmes include a range of different programmes and can be tailored to the particular needs of a community or groups within a community.</a:t>
          </a:r>
        </a:p>
      </dsp:txBody>
      <dsp:txXfrm>
        <a:off x="8765993" y="827440"/>
        <a:ext cx="2654333" cy="1592600"/>
      </dsp:txXfrm>
    </dsp:sp>
    <dsp:sp modelId="{7B7C5052-881C-43D5-96B6-9915AA5F8111}">
      <dsp:nvSpPr>
        <dsp:cNvPr id="0" name=""/>
        <dsp:cNvSpPr/>
      </dsp:nvSpPr>
      <dsp:spPr>
        <a:xfrm>
          <a:off x="2923112" y="801258"/>
          <a:ext cx="2654333" cy="1592600"/>
        </a:xfrm>
        <a:prstGeom prst="rect">
          <a:avLst/>
        </a:prstGeom>
        <a:solidFill>
          <a:schemeClr val="accent1">
            <a:shade val="50000"/>
            <a:hueOff val="-114478"/>
            <a:satOff val="-18310"/>
            <a:lumOff val="133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a:t>Healthcare</a:t>
          </a:r>
        </a:p>
        <a:p>
          <a:pPr marL="57150" lvl="1" indent="-57150" algn="l" defTabSz="488950" rtl="0">
            <a:lnSpc>
              <a:spcPct val="90000"/>
            </a:lnSpc>
            <a:spcBef>
              <a:spcPct val="0"/>
            </a:spcBef>
            <a:spcAft>
              <a:spcPct val="15000"/>
            </a:spcAft>
            <a:buChar char="•"/>
          </a:pPr>
          <a:r>
            <a:rPr lang="en-GB" sz="1100" kern="1200"/>
            <a:t>Healthcare professionals come into contact with large proportions of the population. Ensuring they understand the benefits of physical activity and that they have schemes to signpost/refer into, is essential to enabling them to support their patients accordingly.</a:t>
          </a:r>
        </a:p>
      </dsp:txBody>
      <dsp:txXfrm>
        <a:off x="2923112" y="801258"/>
        <a:ext cx="2654333" cy="1592600"/>
      </dsp:txXfrm>
    </dsp:sp>
    <dsp:sp modelId="{668E0102-7418-4B8E-A635-1D1D65FBA898}">
      <dsp:nvSpPr>
        <dsp:cNvPr id="0" name=""/>
        <dsp:cNvSpPr/>
      </dsp:nvSpPr>
      <dsp:spPr>
        <a:xfrm>
          <a:off x="5842880" y="801258"/>
          <a:ext cx="2654333" cy="1592600"/>
        </a:xfrm>
        <a:prstGeom prst="rect">
          <a:avLst/>
        </a:prstGeom>
        <a:solidFill>
          <a:schemeClr val="accent1">
            <a:shade val="50000"/>
            <a:hueOff val="-228956"/>
            <a:satOff val="-36620"/>
            <a:lumOff val="266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a:t>Active travel</a:t>
          </a:r>
        </a:p>
        <a:p>
          <a:pPr marL="57150" lvl="1" indent="-57150" algn="l" defTabSz="488950" rtl="0">
            <a:lnSpc>
              <a:spcPct val="90000"/>
            </a:lnSpc>
            <a:spcBef>
              <a:spcPct val="0"/>
            </a:spcBef>
            <a:spcAft>
              <a:spcPct val="15000"/>
            </a:spcAft>
            <a:buChar char="•"/>
          </a:pPr>
          <a:r>
            <a:rPr lang="en-GB" sz="1100" kern="1200"/>
            <a:t>Travel takes up a relatively large proportion of people’s daily time.  Integrating more physical activity into transportation is a practical and sustainable way to increase activity levels.</a:t>
          </a:r>
        </a:p>
      </dsp:txBody>
      <dsp:txXfrm>
        <a:off x="5842880" y="801258"/>
        <a:ext cx="2654333" cy="1592600"/>
      </dsp:txXfrm>
    </dsp:sp>
    <dsp:sp modelId="{39A3B37F-9AAE-4CB1-9ADB-93357582231A}">
      <dsp:nvSpPr>
        <dsp:cNvPr id="0" name=""/>
        <dsp:cNvSpPr/>
      </dsp:nvSpPr>
      <dsp:spPr>
        <a:xfrm>
          <a:off x="21448" y="812995"/>
          <a:ext cx="2654333" cy="1592600"/>
        </a:xfrm>
        <a:prstGeom prst="rect">
          <a:avLst/>
        </a:prstGeom>
        <a:solidFill>
          <a:schemeClr val="accent1">
            <a:shade val="50000"/>
            <a:hueOff val="-343433"/>
            <a:satOff val="-54929"/>
            <a:lumOff val="399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n-GB" sz="1400" kern="1200"/>
            <a:t>School-based programmes</a:t>
          </a:r>
        </a:p>
        <a:p>
          <a:pPr marL="57150" lvl="1" indent="-57150" algn="l" defTabSz="488950" rtl="0">
            <a:lnSpc>
              <a:spcPct val="90000"/>
            </a:lnSpc>
            <a:spcBef>
              <a:spcPct val="0"/>
            </a:spcBef>
            <a:spcAft>
              <a:spcPct val="15000"/>
            </a:spcAft>
            <a:buChar char="•"/>
          </a:pPr>
          <a:r>
            <a:rPr lang="en-GB" sz="1100" kern="1200"/>
            <a:t>Children spend more time in school than anywhere else other than home. In addition, schools serve children from across the population. Maximising opportunities in and around the school day for physical activity can significantly increase children’s activity levels.</a:t>
          </a:r>
        </a:p>
      </dsp:txBody>
      <dsp:txXfrm>
        <a:off x="21448" y="812995"/>
        <a:ext cx="2654333" cy="1592600"/>
      </dsp:txXfrm>
    </dsp:sp>
    <dsp:sp modelId="{84EEC0A8-6277-4F37-82CB-20891EECAE14}">
      <dsp:nvSpPr>
        <dsp:cNvPr id="0" name=""/>
        <dsp:cNvSpPr/>
      </dsp:nvSpPr>
      <dsp:spPr>
        <a:xfrm>
          <a:off x="3345" y="2659292"/>
          <a:ext cx="2654333" cy="1592600"/>
        </a:xfrm>
        <a:prstGeom prst="rect">
          <a:avLst/>
        </a:prstGeom>
        <a:solidFill>
          <a:schemeClr val="accent1">
            <a:shade val="50000"/>
            <a:hueOff val="-457911"/>
            <a:satOff val="-73239"/>
            <a:lumOff val="532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n-GB" sz="1400" kern="1200"/>
            <a:t>Campaigns </a:t>
          </a:r>
        </a:p>
        <a:p>
          <a:pPr marL="57150" lvl="1" indent="-57150" algn="l" defTabSz="488950" rtl="0">
            <a:lnSpc>
              <a:spcPct val="90000"/>
            </a:lnSpc>
            <a:spcBef>
              <a:spcPct val="0"/>
            </a:spcBef>
            <a:spcAft>
              <a:spcPct val="15000"/>
            </a:spcAft>
            <a:buChar char="•"/>
          </a:pPr>
          <a:r>
            <a:rPr lang="en-GB" sz="1100" kern="1200"/>
            <a:t>Social marketing campaigns and assets, which encompass print, audio, TV and social media, outdoor billboards and more, campaigns are an effective way to transmit consistent and clear messages about physical activity.</a:t>
          </a:r>
        </a:p>
      </dsp:txBody>
      <dsp:txXfrm>
        <a:off x="3345" y="2659292"/>
        <a:ext cx="2654333" cy="1592600"/>
      </dsp:txXfrm>
    </dsp:sp>
    <dsp:sp modelId="{B8DF3107-8DD7-481B-A95A-11475CF48693}">
      <dsp:nvSpPr>
        <dsp:cNvPr id="0" name=""/>
        <dsp:cNvSpPr/>
      </dsp:nvSpPr>
      <dsp:spPr>
        <a:xfrm>
          <a:off x="2923112" y="2659292"/>
          <a:ext cx="2654333" cy="1592600"/>
        </a:xfrm>
        <a:prstGeom prst="rect">
          <a:avLst/>
        </a:prstGeom>
        <a:solidFill>
          <a:schemeClr val="accent1">
            <a:shade val="50000"/>
            <a:hueOff val="-343433"/>
            <a:satOff val="-54929"/>
            <a:lumOff val="399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n-GB" sz="1400" kern="1200"/>
            <a:t>Active design and planning</a:t>
          </a:r>
        </a:p>
        <a:p>
          <a:pPr marL="57150" lvl="1" indent="-57150" algn="l" defTabSz="488950" rtl="0">
            <a:lnSpc>
              <a:spcPct val="90000"/>
            </a:lnSpc>
            <a:spcBef>
              <a:spcPct val="0"/>
            </a:spcBef>
            <a:spcAft>
              <a:spcPct val="15000"/>
            </a:spcAft>
            <a:buChar char="•"/>
          </a:pPr>
          <a:r>
            <a:rPr lang="en-GB" sz="1100" kern="1200"/>
            <a:t>The way cities, towns and rural areas are built and designed impacts options for activity and influences behavioural choices. How neighbourhoods are designed can increase physical activity. This includes transport infrastructure, and green and blue public spaces.</a:t>
          </a:r>
        </a:p>
      </dsp:txBody>
      <dsp:txXfrm>
        <a:off x="2923112" y="2659292"/>
        <a:ext cx="2654333" cy="1592600"/>
      </dsp:txXfrm>
    </dsp:sp>
    <dsp:sp modelId="{9B5156E8-F0B2-434E-A6AF-9EE467F654D5}">
      <dsp:nvSpPr>
        <dsp:cNvPr id="0" name=""/>
        <dsp:cNvSpPr/>
      </dsp:nvSpPr>
      <dsp:spPr>
        <a:xfrm>
          <a:off x="5842880" y="2659292"/>
          <a:ext cx="2654333" cy="1592600"/>
        </a:xfrm>
        <a:prstGeom prst="rect">
          <a:avLst/>
        </a:prstGeom>
        <a:solidFill>
          <a:schemeClr val="accent1">
            <a:shade val="50000"/>
            <a:hueOff val="-228956"/>
            <a:satOff val="-36620"/>
            <a:lumOff val="266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a:t>Workplaces</a:t>
          </a:r>
        </a:p>
        <a:p>
          <a:pPr marL="57150" lvl="1" indent="-57150" algn="l" defTabSz="488950" rtl="0">
            <a:lnSpc>
              <a:spcPct val="90000"/>
            </a:lnSpc>
            <a:spcBef>
              <a:spcPct val="0"/>
            </a:spcBef>
            <a:spcAft>
              <a:spcPct val="15000"/>
            </a:spcAft>
            <a:buChar char="•"/>
          </a:pPr>
          <a:r>
            <a:rPr lang="en-GB" sz="1100" kern="1200"/>
            <a:t>Workplaces are an opportune setting for increasing activity levels as most adults spend at least a third of their day at work. This is especially important as workplaces have tended to become more sedentary in recent years with the automation and computerisation of work.</a:t>
          </a:r>
        </a:p>
      </dsp:txBody>
      <dsp:txXfrm>
        <a:off x="5842880" y="2659292"/>
        <a:ext cx="2654333" cy="1592600"/>
      </dsp:txXfrm>
    </dsp:sp>
    <dsp:sp modelId="{A3D7D3F2-F63A-458D-9870-A858ECCAA9E9}">
      <dsp:nvSpPr>
        <dsp:cNvPr id="0" name=""/>
        <dsp:cNvSpPr/>
      </dsp:nvSpPr>
      <dsp:spPr>
        <a:xfrm>
          <a:off x="8762647" y="2659292"/>
          <a:ext cx="2654333" cy="1592600"/>
        </a:xfrm>
        <a:prstGeom prst="rect">
          <a:avLst/>
        </a:prstGeom>
        <a:solidFill>
          <a:schemeClr val="accent1">
            <a:shade val="50000"/>
            <a:hueOff val="-114478"/>
            <a:satOff val="-18310"/>
            <a:lumOff val="133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n-GB" sz="1400" kern="1200"/>
            <a:t>Sport and recreation for all</a:t>
          </a:r>
        </a:p>
        <a:p>
          <a:pPr marL="57150" lvl="1" indent="-57150" algn="l" defTabSz="488950" rtl="0">
            <a:lnSpc>
              <a:spcPct val="90000"/>
            </a:lnSpc>
            <a:spcBef>
              <a:spcPct val="0"/>
            </a:spcBef>
            <a:spcAft>
              <a:spcPct val="15000"/>
            </a:spcAft>
            <a:buChar char="•"/>
          </a:pPr>
          <a:r>
            <a:rPr lang="en-GB" sz="1100" kern="1200"/>
            <a:t>This includes mass sporting events, mass communication campaigns and enhancing visibility of elite sportspeople to promote participation in sports and create role models.</a:t>
          </a:r>
        </a:p>
        <a:p>
          <a:pPr marL="57150" lvl="1" indent="-57150" algn="l" defTabSz="488950" rtl="0">
            <a:lnSpc>
              <a:spcPct val="90000"/>
            </a:lnSpc>
            <a:spcBef>
              <a:spcPct val="0"/>
            </a:spcBef>
            <a:spcAft>
              <a:spcPct val="15000"/>
            </a:spcAft>
            <a:buChar char="•"/>
          </a:pPr>
          <a:r>
            <a:rPr lang="en-GB" sz="1100" kern="1200"/>
            <a:t>Ensuring equitable access to facilities and amenities.</a:t>
          </a:r>
        </a:p>
      </dsp:txBody>
      <dsp:txXfrm>
        <a:off x="8762647" y="2659292"/>
        <a:ext cx="2654333" cy="15926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00A47-1753-4009-9871-D26E7156CAEA}">
      <dsp:nvSpPr>
        <dsp:cNvPr id="0" name=""/>
        <dsp:cNvSpPr/>
      </dsp:nvSpPr>
      <dsp:spPr>
        <a:xfrm>
          <a:off x="0" y="301165"/>
          <a:ext cx="5926666" cy="677250"/>
        </a:xfrm>
        <a:prstGeom prst="rect">
          <a:avLst/>
        </a:prstGeom>
        <a:solidFill>
          <a:schemeClr val="lt1">
            <a:alpha val="9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9975" tIns="208280" rIns="459975" bIns="71120" numCol="1" spcCol="1270" anchor="t" anchorCtr="0">
          <a:noAutofit/>
        </a:bodyPr>
        <a:lstStyle/>
        <a:p>
          <a:pPr marL="57150" lvl="1" indent="-57150" algn="l" defTabSz="444500">
            <a:lnSpc>
              <a:spcPct val="90000"/>
            </a:lnSpc>
            <a:spcBef>
              <a:spcPct val="0"/>
            </a:spcBef>
            <a:spcAft>
              <a:spcPct val="15000"/>
            </a:spcAft>
            <a:buChar char="•"/>
          </a:pPr>
          <a:r>
            <a:rPr lang="en-GB" sz="1000" kern="1200">
              <a:solidFill>
                <a:srgbClr val="7C5CB2"/>
              </a:solidFill>
            </a:rPr>
            <a:t>The </a:t>
          </a:r>
          <a:r>
            <a:rPr lang="en-GB" sz="1000" b="1" kern="1200">
              <a:solidFill>
                <a:srgbClr val="7C5CB2"/>
              </a:solidFill>
            </a:rPr>
            <a:t>Primary School PE and Sports Premium</a:t>
          </a:r>
          <a:r>
            <a:rPr lang="en-GB" sz="1000" kern="1200">
              <a:solidFill>
                <a:srgbClr val="7C5CB2"/>
              </a:solidFill>
            </a:rPr>
            <a:t>, and the </a:t>
          </a:r>
          <a:r>
            <a:rPr lang="en-GB" sz="1000" b="1" kern="1200">
              <a:solidFill>
                <a:srgbClr val="7C5CB2"/>
              </a:solidFill>
            </a:rPr>
            <a:t>Sports and Games Organiser Network</a:t>
          </a:r>
          <a:r>
            <a:rPr lang="en-GB" sz="1000" kern="1200">
              <a:solidFill>
                <a:srgbClr val="7C5CB2"/>
              </a:solidFill>
            </a:rPr>
            <a:t> which support children to be more active before, during and after school time.</a:t>
          </a:r>
          <a:r>
            <a:rPr lang="en-GB" sz="1000" kern="1200"/>
            <a:t> </a:t>
          </a:r>
          <a:r>
            <a:rPr lang="en-GB" sz="1000" u="sng" kern="1200"/>
            <a:t>Owner:</a:t>
          </a:r>
          <a:r>
            <a:rPr lang="en-GB" sz="1000" kern="1200"/>
            <a:t> </a:t>
          </a:r>
          <a:r>
            <a:rPr lang="en-GB" sz="1000" b="1" kern="1200"/>
            <a:t>OHID</a:t>
          </a:r>
          <a:r>
            <a:rPr lang="en-GB" sz="1000" kern="1200"/>
            <a:t> with </a:t>
          </a:r>
          <a:r>
            <a:rPr lang="en-GB" sz="1000" b="1" kern="1200"/>
            <a:t>DfE, DCMS, Sport England</a:t>
          </a:r>
        </a:p>
      </dsp:txBody>
      <dsp:txXfrm>
        <a:off x="0" y="301165"/>
        <a:ext cx="5926666" cy="677250"/>
      </dsp:txXfrm>
    </dsp:sp>
    <dsp:sp modelId="{319FB42D-DABF-4BF7-B711-E1FD114367F8}">
      <dsp:nvSpPr>
        <dsp:cNvPr id="0" name=""/>
        <dsp:cNvSpPr/>
      </dsp:nvSpPr>
      <dsp:spPr>
        <a:xfrm>
          <a:off x="296333" y="153565"/>
          <a:ext cx="4148666" cy="295200"/>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810" tIns="0" rIns="156810" bIns="0" numCol="1" spcCol="1270" anchor="ctr" anchorCtr="0">
          <a:noAutofit/>
        </a:bodyPr>
        <a:lstStyle/>
        <a:p>
          <a:pPr marL="0" lvl="0" indent="0" algn="l" defTabSz="533400">
            <a:lnSpc>
              <a:spcPct val="90000"/>
            </a:lnSpc>
            <a:spcBef>
              <a:spcPct val="0"/>
            </a:spcBef>
            <a:spcAft>
              <a:spcPct val="35000"/>
            </a:spcAft>
            <a:buNone/>
          </a:pPr>
          <a:r>
            <a:rPr lang="en-GB" sz="1200" b="1" kern="1200"/>
            <a:t>School-based programmes</a:t>
          </a:r>
        </a:p>
      </dsp:txBody>
      <dsp:txXfrm>
        <a:off x="310743" y="167975"/>
        <a:ext cx="4119846" cy="266380"/>
      </dsp:txXfrm>
    </dsp:sp>
    <dsp:sp modelId="{8884DC7B-B524-40D3-BE69-DB7BFB5E5CDC}">
      <dsp:nvSpPr>
        <dsp:cNvPr id="0" name=""/>
        <dsp:cNvSpPr/>
      </dsp:nvSpPr>
      <dsp:spPr>
        <a:xfrm>
          <a:off x="0" y="1180015"/>
          <a:ext cx="5926666" cy="1543500"/>
        </a:xfrm>
        <a:prstGeom prst="rect">
          <a:avLst/>
        </a:prstGeom>
        <a:solidFill>
          <a:schemeClr val="lt1">
            <a:alpha val="90000"/>
            <a:hueOff val="0"/>
            <a:satOff val="0"/>
            <a:lumOff val="0"/>
            <a:alphaOff val="0"/>
          </a:schemeClr>
        </a:solidFill>
        <a:ln w="12700" cap="flat" cmpd="sng" algn="ctr">
          <a:solidFill>
            <a:schemeClr val="accent1">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9975" tIns="208280" rIns="459975" bIns="71120" numCol="1" spcCol="1270" anchor="t" anchorCtr="0">
          <a:noAutofit/>
        </a:bodyPr>
        <a:lstStyle/>
        <a:p>
          <a:pPr marL="57150" lvl="1" indent="-57150" algn="l" defTabSz="444500">
            <a:lnSpc>
              <a:spcPct val="90000"/>
            </a:lnSpc>
            <a:spcBef>
              <a:spcPct val="0"/>
            </a:spcBef>
            <a:spcAft>
              <a:spcPct val="15000"/>
            </a:spcAft>
            <a:buChar char="•"/>
          </a:pPr>
          <a:r>
            <a:rPr lang="en-GB" sz="1000" kern="1200"/>
            <a:t>The </a:t>
          </a:r>
          <a:r>
            <a:rPr lang="en-GB" sz="1000" b="1" kern="1200"/>
            <a:t>Moving Healthcare Professionals Programme</a:t>
          </a:r>
          <a:r>
            <a:rPr lang="en-GB" sz="1000" kern="1200"/>
            <a:t> supports healthcare professionals to promote physical activity within their daily practice. </a:t>
          </a:r>
          <a:r>
            <a:rPr lang="en-GB" sz="1000" u="sng" kern="1200"/>
            <a:t>Owner</a:t>
          </a:r>
          <a:r>
            <a:rPr lang="en-GB" sz="1000" kern="1200"/>
            <a:t>: </a:t>
          </a:r>
          <a:r>
            <a:rPr lang="en-GB" sz="1000" b="1" kern="1200"/>
            <a:t>OHID </a:t>
          </a:r>
          <a:r>
            <a:rPr lang="en-GB" sz="1000" b="0" kern="1200"/>
            <a:t>with</a:t>
          </a:r>
          <a:r>
            <a:rPr lang="en-GB" sz="1000" b="1" kern="1200"/>
            <a:t> NHSE, Sport England</a:t>
          </a:r>
        </a:p>
        <a:p>
          <a:pPr marL="57150" lvl="1" indent="-57150" algn="l" defTabSz="444500">
            <a:lnSpc>
              <a:spcPct val="90000"/>
            </a:lnSpc>
            <a:spcBef>
              <a:spcPct val="0"/>
            </a:spcBef>
            <a:spcAft>
              <a:spcPct val="15000"/>
            </a:spcAft>
            <a:buChar char="•"/>
          </a:pPr>
          <a:r>
            <a:rPr lang="en-GB" sz="1000" kern="1200">
              <a:solidFill>
                <a:srgbClr val="7C5CB2"/>
              </a:solidFill>
            </a:rPr>
            <a:t>The </a:t>
          </a:r>
          <a:r>
            <a:rPr lang="en-GB" sz="1000" b="1" kern="1200">
              <a:solidFill>
                <a:srgbClr val="7C5CB2"/>
              </a:solidFill>
            </a:rPr>
            <a:t>NHS Health Checks programme</a:t>
          </a:r>
          <a:r>
            <a:rPr lang="en-GB" sz="1000" kern="1200">
              <a:solidFill>
                <a:srgbClr val="7C5CB2"/>
              </a:solidFill>
            </a:rPr>
            <a:t> supports people at risk of CVD, including from physical inactivity, to make changes and access care</a:t>
          </a:r>
          <a:r>
            <a:rPr lang="en-GB" sz="1000" kern="1200"/>
            <a:t>. </a:t>
          </a:r>
          <a:r>
            <a:rPr lang="en-GB" sz="1000" u="sng" kern="1200"/>
            <a:t>Owner</a:t>
          </a:r>
          <a:r>
            <a:rPr lang="en-GB" sz="1000" kern="1200"/>
            <a:t>: </a:t>
          </a:r>
          <a:r>
            <a:rPr lang="en-GB" sz="1000" b="1" kern="1200"/>
            <a:t>OHID </a:t>
          </a:r>
          <a:r>
            <a:rPr lang="en-GB" sz="1000" b="0" kern="1200"/>
            <a:t>with</a:t>
          </a:r>
          <a:r>
            <a:rPr lang="en-GB" sz="1000" b="1" kern="1200"/>
            <a:t> NHSE</a:t>
          </a:r>
        </a:p>
        <a:p>
          <a:pPr marL="57150" lvl="1" indent="-57150" algn="l" defTabSz="444500">
            <a:lnSpc>
              <a:spcPct val="90000"/>
            </a:lnSpc>
            <a:spcBef>
              <a:spcPct val="0"/>
            </a:spcBef>
            <a:spcAft>
              <a:spcPct val="15000"/>
            </a:spcAft>
            <a:buChar char="•"/>
          </a:pPr>
          <a:r>
            <a:rPr lang="en-GB" sz="1000" b="1" kern="1200"/>
            <a:t>Clinical Guidance </a:t>
          </a:r>
          <a:r>
            <a:rPr lang="en-GB" sz="1000" kern="1200"/>
            <a:t>across health improvement and clinical care and management, much of which includes physical activity. </a:t>
          </a:r>
          <a:r>
            <a:rPr lang="en-GB" sz="1000" u="sng" kern="1200"/>
            <a:t>Owner:</a:t>
          </a:r>
          <a:r>
            <a:rPr lang="en-GB" sz="1000" kern="1200"/>
            <a:t> </a:t>
          </a:r>
          <a:r>
            <a:rPr lang="en-GB" sz="1000" b="1" kern="1200"/>
            <a:t>NICE</a:t>
          </a:r>
        </a:p>
        <a:p>
          <a:pPr marL="57150" lvl="1" indent="-57150" algn="l" defTabSz="444500">
            <a:lnSpc>
              <a:spcPct val="90000"/>
            </a:lnSpc>
            <a:spcBef>
              <a:spcPct val="0"/>
            </a:spcBef>
            <a:spcAft>
              <a:spcPct val="15000"/>
            </a:spcAft>
            <a:buChar char="•"/>
          </a:pPr>
          <a:r>
            <a:rPr lang="en-GB" sz="1000" b="1" kern="1200"/>
            <a:t>Healthcare Professionals Training and CPD support </a:t>
          </a:r>
          <a:r>
            <a:rPr lang="en-GB" sz="1000" kern="1200"/>
            <a:t>includes training on physical activity. </a:t>
          </a:r>
          <a:r>
            <a:rPr lang="en-GB" sz="1000" u="sng" kern="1200"/>
            <a:t>Owner:</a:t>
          </a:r>
          <a:r>
            <a:rPr lang="en-GB" sz="1000" kern="1200"/>
            <a:t> </a:t>
          </a:r>
          <a:r>
            <a:rPr lang="en-GB" sz="1000" b="1" kern="1200"/>
            <a:t>NHSE &amp; Health Education England</a:t>
          </a:r>
        </a:p>
      </dsp:txBody>
      <dsp:txXfrm>
        <a:off x="0" y="1180015"/>
        <a:ext cx="5926666" cy="1543500"/>
      </dsp:txXfrm>
    </dsp:sp>
    <dsp:sp modelId="{485658B4-7F50-4D88-B447-D399AF79DC38}">
      <dsp:nvSpPr>
        <dsp:cNvPr id="0" name=""/>
        <dsp:cNvSpPr/>
      </dsp:nvSpPr>
      <dsp:spPr>
        <a:xfrm>
          <a:off x="296333" y="1032415"/>
          <a:ext cx="4148666" cy="295200"/>
        </a:xfrm>
        <a:prstGeom prst="roundRect">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810" tIns="0" rIns="156810" bIns="0" numCol="1" spcCol="1270" anchor="ctr" anchorCtr="0">
          <a:noAutofit/>
        </a:bodyPr>
        <a:lstStyle/>
        <a:p>
          <a:pPr marL="0" lvl="0" indent="0" algn="l" defTabSz="533400">
            <a:lnSpc>
              <a:spcPct val="90000"/>
            </a:lnSpc>
            <a:spcBef>
              <a:spcPct val="0"/>
            </a:spcBef>
            <a:spcAft>
              <a:spcPct val="35000"/>
            </a:spcAft>
            <a:buNone/>
          </a:pPr>
          <a:r>
            <a:rPr lang="en-GB" sz="1200" b="1" kern="1200"/>
            <a:t>Healthcare</a:t>
          </a:r>
        </a:p>
      </dsp:txBody>
      <dsp:txXfrm>
        <a:off x="310743" y="1046825"/>
        <a:ext cx="4119846" cy="266380"/>
      </dsp:txXfrm>
    </dsp:sp>
    <dsp:sp modelId="{0933E4FC-51BE-4309-9A2C-6F79DCAA0940}">
      <dsp:nvSpPr>
        <dsp:cNvPr id="0" name=""/>
        <dsp:cNvSpPr/>
      </dsp:nvSpPr>
      <dsp:spPr>
        <a:xfrm>
          <a:off x="0" y="2925116"/>
          <a:ext cx="5926666" cy="1512000"/>
        </a:xfrm>
        <a:prstGeom prst="rect">
          <a:avLst/>
        </a:prstGeom>
        <a:solidFill>
          <a:schemeClr val="lt1">
            <a:alpha val="90000"/>
            <a:hueOff val="0"/>
            <a:satOff val="0"/>
            <a:lumOff val="0"/>
            <a:alphaOff val="0"/>
          </a:schemeClr>
        </a:solidFill>
        <a:ln w="12700" cap="flat" cmpd="sng" algn="ctr">
          <a:solidFill>
            <a:schemeClr val="accent1">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9975" tIns="208280" rIns="459975" bIns="71120" numCol="1" spcCol="1270" anchor="t" anchorCtr="0">
          <a:noAutofit/>
        </a:bodyPr>
        <a:lstStyle/>
        <a:p>
          <a:pPr marL="57150" lvl="1" indent="-57150" algn="l" defTabSz="444500">
            <a:lnSpc>
              <a:spcPct val="90000"/>
            </a:lnSpc>
            <a:spcBef>
              <a:spcPct val="0"/>
            </a:spcBef>
            <a:spcAft>
              <a:spcPct val="15000"/>
            </a:spcAft>
            <a:buChar char="•"/>
          </a:pPr>
          <a:r>
            <a:rPr lang="en-GB" sz="1000" b="1" kern="1200"/>
            <a:t>Better Health Rewards pilot </a:t>
          </a:r>
          <a:r>
            <a:rPr lang="en-GB" sz="1000" kern="1200"/>
            <a:t>to assess whether financial incentives can be used to improve adult physical activity levels and diet quality. </a:t>
          </a:r>
          <a:r>
            <a:rPr lang="en-GB" sz="1000" kern="1200">
              <a:solidFill>
                <a:srgbClr val="7C5CB2"/>
              </a:solidFill>
            </a:rPr>
            <a:t>This pilot has a focus on underserved groups.</a:t>
          </a:r>
        </a:p>
        <a:p>
          <a:pPr marL="57150" lvl="1" indent="-57150" algn="l" defTabSz="444500">
            <a:lnSpc>
              <a:spcPct val="90000"/>
            </a:lnSpc>
            <a:spcBef>
              <a:spcPct val="0"/>
            </a:spcBef>
            <a:spcAft>
              <a:spcPct val="15000"/>
            </a:spcAft>
            <a:buChar char="•"/>
          </a:pPr>
          <a:r>
            <a:rPr lang="en-GB" sz="1000" b="1" kern="1200"/>
            <a:t>Regional and place-based approaches </a:t>
          </a:r>
          <a:r>
            <a:rPr lang="en-GB" sz="1000" kern="1200"/>
            <a:t>facilitate and bring together networks, generate &amp; share learning, inform strategies &amp; local practice to integrate physical activity opportunities. </a:t>
          </a:r>
          <a:br>
            <a:rPr lang="en-GB" sz="1000" kern="1200"/>
          </a:br>
          <a:r>
            <a:rPr lang="en-GB" sz="1000" u="sng" kern="1200"/>
            <a:t>Owner:</a:t>
          </a:r>
          <a:r>
            <a:rPr lang="en-GB" sz="1000" kern="1200"/>
            <a:t> </a:t>
          </a:r>
          <a:r>
            <a:rPr lang="en-GB" sz="1000" b="1" kern="1200"/>
            <a:t>OHID and regions </a:t>
          </a:r>
          <a:r>
            <a:rPr lang="en-GB" sz="1000" kern="1200"/>
            <a:t>with </a:t>
          </a:r>
          <a:r>
            <a:rPr lang="en-GB" sz="1000" b="1" kern="1200"/>
            <a:t>Local Authorities, NHS and VCSE </a:t>
          </a:r>
        </a:p>
        <a:p>
          <a:pPr marL="57150" lvl="1" indent="-57150" algn="l" defTabSz="444500" rtl="0">
            <a:lnSpc>
              <a:spcPct val="90000"/>
            </a:lnSpc>
            <a:spcBef>
              <a:spcPct val="0"/>
            </a:spcBef>
            <a:spcAft>
              <a:spcPct val="15000"/>
            </a:spcAft>
            <a:buFont typeface="Arial" panose="020B0604020202020204" pitchFamily="34" charset="0"/>
            <a:buChar char="•"/>
          </a:pPr>
          <a:r>
            <a:rPr lang="en-GB" sz="1000" b="1" kern="1200">
              <a:solidFill>
                <a:srgbClr val="7C5CB2"/>
              </a:solidFill>
            </a:rPr>
            <a:t>Local Delivery Pilots </a:t>
          </a:r>
          <a:r>
            <a:rPr lang="en-GB" sz="1000" b="0" kern="1200">
              <a:solidFill>
                <a:srgbClr val="7C5CB2"/>
              </a:solidFill>
            </a:rPr>
            <a:t>in 12 communities in England designed to tackle barriers to inactivity for specific inactive groups. </a:t>
          </a:r>
          <a:r>
            <a:rPr lang="en-GB" sz="1000" b="0" u="sng" kern="1200"/>
            <a:t>Owner:</a:t>
          </a:r>
          <a:r>
            <a:rPr lang="en-GB" sz="1000" b="0" u="none" kern="1200"/>
            <a:t> </a:t>
          </a:r>
          <a:r>
            <a:rPr lang="en-GB" sz="1000" b="1" u="none" kern="1200"/>
            <a:t>Sport England</a:t>
          </a:r>
          <a:r>
            <a:rPr lang="en-GB" sz="1000" b="1" u="none" kern="1200">
              <a:latin typeface="Arial" panose="020B0604020202020204"/>
            </a:rPr>
            <a:t>  </a:t>
          </a:r>
          <a:endParaRPr lang="en-GB" sz="1000" b="1" u="none" kern="1200"/>
        </a:p>
      </dsp:txBody>
      <dsp:txXfrm>
        <a:off x="0" y="2925116"/>
        <a:ext cx="5926666" cy="1512000"/>
      </dsp:txXfrm>
    </dsp:sp>
    <dsp:sp modelId="{9BF4A48F-9367-4E91-AA9A-B1B11F6AB401}">
      <dsp:nvSpPr>
        <dsp:cNvPr id="0" name=""/>
        <dsp:cNvSpPr/>
      </dsp:nvSpPr>
      <dsp:spPr>
        <a:xfrm>
          <a:off x="296333" y="2777516"/>
          <a:ext cx="4148666" cy="295200"/>
        </a:xfrm>
        <a:prstGeom prst="roundRec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810" tIns="0" rIns="156810" bIns="0" numCol="1" spcCol="1270" anchor="ctr" anchorCtr="0">
          <a:noAutofit/>
        </a:bodyPr>
        <a:lstStyle/>
        <a:p>
          <a:pPr marL="0" lvl="0" indent="0" algn="l" defTabSz="533400">
            <a:lnSpc>
              <a:spcPct val="90000"/>
            </a:lnSpc>
            <a:spcBef>
              <a:spcPct val="0"/>
            </a:spcBef>
            <a:spcAft>
              <a:spcPct val="35000"/>
            </a:spcAft>
            <a:buNone/>
          </a:pPr>
          <a:r>
            <a:rPr lang="en-GB" sz="1200" b="1" kern="1200"/>
            <a:t>Community-based programmes</a:t>
          </a:r>
        </a:p>
      </dsp:txBody>
      <dsp:txXfrm>
        <a:off x="310743" y="2791926"/>
        <a:ext cx="4119846" cy="266380"/>
      </dsp:txXfrm>
    </dsp:sp>
    <dsp:sp modelId="{14E88266-6314-41CE-8195-A91C6B845945}">
      <dsp:nvSpPr>
        <dsp:cNvPr id="0" name=""/>
        <dsp:cNvSpPr/>
      </dsp:nvSpPr>
      <dsp:spPr>
        <a:xfrm>
          <a:off x="0" y="4638716"/>
          <a:ext cx="5926666" cy="819000"/>
        </a:xfrm>
        <a:prstGeom prst="rect">
          <a:avLst/>
        </a:prstGeom>
        <a:solidFill>
          <a:schemeClr val="lt1">
            <a:alpha val="90000"/>
            <a:hueOff val="0"/>
            <a:satOff val="0"/>
            <a:lumOff val="0"/>
            <a:alphaOff val="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9975" tIns="208280" rIns="459975" bIns="71120" numCol="1" spcCol="1270" anchor="t" anchorCtr="0">
          <a:noAutofit/>
        </a:bodyPr>
        <a:lstStyle/>
        <a:p>
          <a:pPr marL="57150" lvl="1" indent="-57150" algn="l" defTabSz="444500">
            <a:lnSpc>
              <a:spcPct val="90000"/>
            </a:lnSpc>
            <a:spcBef>
              <a:spcPct val="0"/>
            </a:spcBef>
            <a:spcAft>
              <a:spcPct val="15000"/>
            </a:spcAft>
            <a:buChar char="•"/>
          </a:pPr>
          <a:r>
            <a:rPr lang="en-GB" sz="1000" b="1" kern="1200"/>
            <a:t>Better Health campaigns </a:t>
          </a:r>
          <a:r>
            <a:rPr lang="en-GB" sz="1000" kern="1200"/>
            <a:t>to encourage adults to increase their activity levels, including 10 Minute Shake Up and digital behaviour change interventions (e.g. Couch to 5k, Active 10, 12 week weight loss app). </a:t>
          </a:r>
          <a:r>
            <a:rPr lang="en-GB" sz="1000" kern="1200">
              <a:solidFill>
                <a:srgbClr val="7C5CB2"/>
              </a:solidFill>
            </a:rPr>
            <a:t>Some campaigns are more targeted to certain groups. </a:t>
          </a:r>
          <a:r>
            <a:rPr lang="en-GB" sz="1000" u="sng" kern="1200"/>
            <a:t>Owner:</a:t>
          </a:r>
          <a:r>
            <a:rPr lang="en-GB" sz="1000" u="none" kern="1200"/>
            <a:t> </a:t>
          </a:r>
          <a:r>
            <a:rPr lang="en-GB" sz="1000" b="1" u="none" kern="1200"/>
            <a:t>OHID</a:t>
          </a:r>
          <a:endParaRPr lang="en-GB" sz="1000" b="1" kern="1200"/>
        </a:p>
      </dsp:txBody>
      <dsp:txXfrm>
        <a:off x="0" y="4638716"/>
        <a:ext cx="5926666" cy="819000"/>
      </dsp:txXfrm>
    </dsp:sp>
    <dsp:sp modelId="{8398C9DC-E5B1-4AD6-8C14-59DB73A2366B}">
      <dsp:nvSpPr>
        <dsp:cNvPr id="0" name=""/>
        <dsp:cNvSpPr/>
      </dsp:nvSpPr>
      <dsp:spPr>
        <a:xfrm>
          <a:off x="296333" y="4491116"/>
          <a:ext cx="4148666" cy="295200"/>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810" tIns="0" rIns="156810" bIns="0" numCol="1" spcCol="1270" anchor="ctr" anchorCtr="0">
          <a:noAutofit/>
        </a:bodyPr>
        <a:lstStyle/>
        <a:p>
          <a:pPr marL="0" lvl="0" indent="0" algn="l" defTabSz="444500">
            <a:lnSpc>
              <a:spcPct val="90000"/>
            </a:lnSpc>
            <a:spcBef>
              <a:spcPct val="0"/>
            </a:spcBef>
            <a:spcAft>
              <a:spcPct val="35000"/>
            </a:spcAft>
            <a:buNone/>
          </a:pPr>
          <a:r>
            <a:rPr lang="en-GB" sz="1000" b="1" kern="1200"/>
            <a:t>Campaigns</a:t>
          </a:r>
          <a:endParaRPr lang="en-GB" sz="1000" b="1" u="none" kern="1200"/>
        </a:p>
      </dsp:txBody>
      <dsp:txXfrm>
        <a:off x="310743" y="4505526"/>
        <a:ext cx="4119846" cy="2663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0.34322</cdr:x>
      <cdr:y>0.43459</cdr:y>
    </cdr:from>
    <cdr:to>
      <cdr:x>0.45953</cdr:x>
      <cdr:y>0.54254</cdr:y>
    </cdr:to>
    <cdr:sp macro="" textlink="">
      <cdr:nvSpPr>
        <cdr:cNvPr id="2" name="TextBox 1">
          <a:extLst xmlns:a="http://schemas.openxmlformats.org/drawingml/2006/main">
            <a:ext uri="{FF2B5EF4-FFF2-40B4-BE49-F238E27FC236}">
              <a16:creationId xmlns:a16="http://schemas.microsoft.com/office/drawing/2014/main" id="{974E6D10-6B47-4A46-8D0A-54810A67F842}"/>
            </a:ext>
          </a:extLst>
        </cdr:cNvPr>
        <cdr:cNvSpPr txBox="1"/>
      </cdr:nvSpPr>
      <cdr:spPr>
        <a:xfrm xmlns:a="http://schemas.openxmlformats.org/drawingml/2006/main">
          <a:off x="2789698" y="2354919"/>
          <a:ext cx="945396" cy="5849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0.34322</cdr:x>
      <cdr:y>0.43459</cdr:y>
    </cdr:from>
    <cdr:to>
      <cdr:x>0.45953</cdr:x>
      <cdr:y>0.54254</cdr:y>
    </cdr:to>
    <cdr:sp macro="" textlink="">
      <cdr:nvSpPr>
        <cdr:cNvPr id="2" name="TextBox 1">
          <a:extLst xmlns:a="http://schemas.openxmlformats.org/drawingml/2006/main">
            <a:ext uri="{FF2B5EF4-FFF2-40B4-BE49-F238E27FC236}">
              <a16:creationId xmlns:a16="http://schemas.microsoft.com/office/drawing/2014/main" id="{974E6D10-6B47-4A46-8D0A-54810A67F842}"/>
            </a:ext>
          </a:extLst>
        </cdr:cNvPr>
        <cdr:cNvSpPr txBox="1"/>
      </cdr:nvSpPr>
      <cdr:spPr>
        <a:xfrm xmlns:a="http://schemas.openxmlformats.org/drawingml/2006/main">
          <a:off x="2789698" y="2354919"/>
          <a:ext cx="945396" cy="5849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0.91618</cdr:x>
      <cdr:y>0.29673</cdr:y>
    </cdr:from>
    <cdr:to>
      <cdr:x>0.99043</cdr:x>
      <cdr:y>0.99092</cdr:y>
    </cdr:to>
    <cdr:sp macro="" textlink="">
      <cdr:nvSpPr>
        <cdr:cNvPr id="2" name="TextBox 1">
          <a:extLst xmlns:a="http://schemas.openxmlformats.org/drawingml/2006/main">
            <a:ext uri="{FF2B5EF4-FFF2-40B4-BE49-F238E27FC236}">
              <a16:creationId xmlns:a16="http://schemas.microsoft.com/office/drawing/2014/main" id="{75B7EE39-B272-466B-801F-D0DA85BB9D68}"/>
            </a:ext>
          </a:extLst>
        </cdr:cNvPr>
        <cdr:cNvSpPr txBox="1"/>
      </cdr:nvSpPr>
      <cdr:spPr>
        <a:xfrm xmlns:a="http://schemas.openxmlformats.org/drawingml/2006/main">
          <a:off x="10930082" y="1084503"/>
          <a:ext cx="885825" cy="25372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200" dirty="0">
              <a:solidFill>
                <a:schemeClr val="bg2">
                  <a:lumMod val="50000"/>
                </a:schemeClr>
              </a:solidFill>
            </a:rPr>
            <a:t>UK 11- year-olds</a:t>
          </a:r>
        </a:p>
        <a:p xmlns:a="http://schemas.openxmlformats.org/drawingml/2006/main">
          <a:endParaRPr lang="en-GB" sz="1200" dirty="0">
            <a:solidFill>
              <a:schemeClr val="bg2">
                <a:lumMod val="50000"/>
              </a:schemeClr>
            </a:solidFill>
          </a:endParaRPr>
        </a:p>
        <a:p xmlns:a="http://schemas.openxmlformats.org/drawingml/2006/main">
          <a:r>
            <a:rPr lang="en-GB" sz="1200" dirty="0">
              <a:solidFill>
                <a:schemeClr val="bg2">
                  <a:lumMod val="50000"/>
                </a:schemeClr>
              </a:solidFill>
            </a:rPr>
            <a:t>UK 15-year-olds</a:t>
          </a:r>
        </a:p>
        <a:p xmlns:a="http://schemas.openxmlformats.org/drawingml/2006/main">
          <a:endParaRPr lang="en-GB" sz="1200" dirty="0">
            <a:solidFill>
              <a:schemeClr val="bg2">
                <a:lumMod val="50000"/>
              </a:schemeClr>
            </a:solidFill>
          </a:endParaRPr>
        </a:p>
        <a:p xmlns:a="http://schemas.openxmlformats.org/drawingml/2006/main">
          <a:r>
            <a:rPr lang="en-GB" sz="1200" dirty="0">
              <a:solidFill>
                <a:schemeClr val="bg2">
                  <a:lumMod val="50000"/>
                </a:schemeClr>
              </a:solidFill>
            </a:rPr>
            <a:t>OECD27 11-year-olds</a:t>
          </a:r>
        </a:p>
        <a:p xmlns:a="http://schemas.openxmlformats.org/drawingml/2006/main">
          <a:endParaRPr lang="en-GB" sz="1200" dirty="0">
            <a:solidFill>
              <a:schemeClr val="bg2">
                <a:lumMod val="50000"/>
              </a:schemeClr>
            </a:solidFill>
          </a:endParaRPr>
        </a:p>
        <a:p xmlns:a="http://schemas.openxmlformats.org/drawingml/2006/main">
          <a:r>
            <a:rPr lang="en-GB" sz="1200" dirty="0">
              <a:solidFill>
                <a:schemeClr val="bg2">
                  <a:lumMod val="50000"/>
                </a:schemeClr>
              </a:solidFill>
            </a:rPr>
            <a:t>OECD27 15-year-olds</a:t>
          </a:r>
        </a:p>
      </cdr:txBody>
    </cdr:sp>
  </cdr:relSizeAnchor>
  <cdr:relSizeAnchor xmlns:cdr="http://schemas.openxmlformats.org/drawingml/2006/chartDrawing">
    <cdr:from>
      <cdr:x>0.90965</cdr:x>
      <cdr:y>0.34703</cdr:y>
    </cdr:from>
    <cdr:to>
      <cdr:x>0.91618</cdr:x>
      <cdr:y>0.36835</cdr:y>
    </cdr:to>
    <cdr:sp macro="" textlink="">
      <cdr:nvSpPr>
        <cdr:cNvPr id="3" name="Rectangle 2">
          <a:extLst xmlns:a="http://schemas.openxmlformats.org/drawingml/2006/main">
            <a:ext uri="{FF2B5EF4-FFF2-40B4-BE49-F238E27FC236}">
              <a16:creationId xmlns:a16="http://schemas.microsoft.com/office/drawing/2014/main" id="{5A222FF2-434C-4666-8F3D-011DEBEE62A1}"/>
            </a:ext>
          </a:extLst>
        </cdr:cNvPr>
        <cdr:cNvSpPr/>
      </cdr:nvSpPr>
      <cdr:spPr>
        <a:xfrm xmlns:a="http://schemas.openxmlformats.org/drawingml/2006/main" flipV="1">
          <a:off x="10852151" y="1268354"/>
          <a:ext cx="77931" cy="77931"/>
        </a:xfrm>
        <a:prstGeom xmlns:a="http://schemas.openxmlformats.org/drawingml/2006/main" prst="rect">
          <a:avLst/>
        </a:prstGeom>
        <a:solidFill xmlns:a="http://schemas.openxmlformats.org/drawingml/2006/main">
          <a:schemeClr val="accent1"/>
        </a:solidFill>
        <a:ln xmlns:a="http://schemas.openxmlformats.org/drawingml/2006/main">
          <a:solidFill>
            <a:schemeClr val="accent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0.90965</cdr:x>
      <cdr:y>0.48934</cdr:y>
    </cdr:from>
    <cdr:to>
      <cdr:x>0.91618</cdr:x>
      <cdr:y>0.51066</cdr:y>
    </cdr:to>
    <cdr:sp macro="" textlink="">
      <cdr:nvSpPr>
        <cdr:cNvPr id="4" name="Rectangle 3">
          <a:extLst xmlns:a="http://schemas.openxmlformats.org/drawingml/2006/main">
            <a:ext uri="{FF2B5EF4-FFF2-40B4-BE49-F238E27FC236}">
              <a16:creationId xmlns:a16="http://schemas.microsoft.com/office/drawing/2014/main" id="{1D10E1D9-7A5D-4C70-BEA7-B2038D2C2E43}"/>
            </a:ext>
          </a:extLst>
        </cdr:cNvPr>
        <cdr:cNvSpPr/>
      </cdr:nvSpPr>
      <cdr:spPr>
        <a:xfrm xmlns:a="http://schemas.openxmlformats.org/drawingml/2006/main" flipV="1">
          <a:off x="10852151" y="1788487"/>
          <a:ext cx="77931" cy="77931"/>
        </a:xfrm>
        <a:prstGeom xmlns:a="http://schemas.openxmlformats.org/drawingml/2006/main" prst="rect">
          <a:avLst/>
        </a:prstGeom>
        <a:solidFill xmlns:a="http://schemas.openxmlformats.org/drawingml/2006/main">
          <a:schemeClr val="accent1">
            <a:lumMod val="20000"/>
            <a:lumOff val="80000"/>
          </a:schemeClr>
        </a:solidFill>
        <a:ln xmlns:a="http://schemas.openxmlformats.org/drawingml/2006/main">
          <a:solidFill>
            <a:schemeClr val="accent1">
              <a:lumMod val="20000"/>
              <a:lumOff val="8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0.90965</cdr:x>
      <cdr:y>0.6703</cdr:y>
    </cdr:from>
    <cdr:to>
      <cdr:x>0.91618</cdr:x>
      <cdr:y>0.69163</cdr:y>
    </cdr:to>
    <cdr:sp macro="" textlink="">
      <cdr:nvSpPr>
        <cdr:cNvPr id="5" name="Rectangle 4">
          <a:extLst xmlns:a="http://schemas.openxmlformats.org/drawingml/2006/main">
            <a:ext uri="{FF2B5EF4-FFF2-40B4-BE49-F238E27FC236}">
              <a16:creationId xmlns:a16="http://schemas.microsoft.com/office/drawing/2014/main" id="{7ED0F63B-E1DA-400A-8A99-38C66F510396}"/>
            </a:ext>
          </a:extLst>
        </cdr:cNvPr>
        <cdr:cNvSpPr/>
      </cdr:nvSpPr>
      <cdr:spPr>
        <a:xfrm xmlns:a="http://schemas.openxmlformats.org/drawingml/2006/main" flipV="1">
          <a:off x="10852151" y="2449897"/>
          <a:ext cx="77931" cy="77931"/>
        </a:xfrm>
        <a:prstGeom xmlns:a="http://schemas.openxmlformats.org/drawingml/2006/main" prst="rect">
          <a:avLst/>
        </a:prstGeom>
        <a:solidFill xmlns:a="http://schemas.openxmlformats.org/drawingml/2006/main">
          <a:schemeClr val="accent3"/>
        </a:solidFill>
        <a:ln xmlns:a="http://schemas.openxmlformats.org/drawingml/2006/main">
          <a:solidFill>
            <a:schemeClr val="accent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0.90965</cdr:x>
      <cdr:y>0.86505</cdr:y>
    </cdr:from>
    <cdr:to>
      <cdr:x>0.91618</cdr:x>
      <cdr:y>0.88638</cdr:y>
    </cdr:to>
    <cdr:sp macro="" textlink="">
      <cdr:nvSpPr>
        <cdr:cNvPr id="6" name="Rectangle 5">
          <a:extLst xmlns:a="http://schemas.openxmlformats.org/drawingml/2006/main">
            <a:ext uri="{FF2B5EF4-FFF2-40B4-BE49-F238E27FC236}">
              <a16:creationId xmlns:a16="http://schemas.microsoft.com/office/drawing/2014/main" id="{293E01B5-2165-470D-9E16-E6B5530430B7}"/>
            </a:ext>
          </a:extLst>
        </cdr:cNvPr>
        <cdr:cNvSpPr/>
      </cdr:nvSpPr>
      <cdr:spPr>
        <a:xfrm xmlns:a="http://schemas.openxmlformats.org/drawingml/2006/main" flipV="1">
          <a:off x="10852151" y="3161687"/>
          <a:ext cx="77931" cy="77931"/>
        </a:xfrm>
        <a:prstGeom xmlns:a="http://schemas.openxmlformats.org/drawingml/2006/main" prst="rect">
          <a:avLst/>
        </a:prstGeom>
        <a:solidFill xmlns:a="http://schemas.openxmlformats.org/drawingml/2006/main">
          <a:schemeClr val="accent3">
            <a:lumMod val="20000"/>
            <a:lumOff val="80000"/>
          </a:schemeClr>
        </a:solidFill>
        <a:ln xmlns:a="http://schemas.openxmlformats.org/drawingml/2006/main">
          <a:solidFill>
            <a:schemeClr val="accent3">
              <a:lumMod val="20000"/>
              <a:lumOff val="8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A9E37C-DD1A-4073-B30C-386131B90569}" type="datetimeFigureOut">
              <a:rPr lang="en-GB" smtClean="0"/>
              <a:t>24/07/2023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676B2-F24C-455B-A0FE-DDE7C0C01D95}" type="slidenum">
              <a:rPr lang="en-GB" smtClean="0"/>
              <a:t>‹#›</a:t>
            </a:fld>
            <a:endParaRPr lang="en-GB"/>
          </a:p>
        </p:txBody>
      </p:sp>
    </p:spTree>
    <p:extLst>
      <p:ext uri="{BB962C8B-B14F-4D97-AF65-F5344CB8AC3E}">
        <p14:creationId xmlns:p14="http://schemas.microsoft.com/office/powerpoint/2010/main" val="868963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helancet.com/journals/langlo/article/PIIS2214-109X(18)30357-7/fulltex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view.officeapps.live.com/op/view.aspx?src=https%3A%2F%2Fsportengland-production-files.s3.eu-west-2.amazonaws.com%2Fs3fs-public%2F2022-04%2FActive%2520Lives%2520Adult%2520Nov%252020-21%2520Tables%25206-8%2520Types%2520of%2520activity.xlsx%3FVersionId%3D8zgxbkpoOr_I1BcNV6QI51V_jOJ7voye&amp;wdOrigin=BROWSELINK"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view.officeapps.live.com/op/view.aspx?src=https%3A%2F%2Fsportengland-production-files.s3.eu-west-2.amazonaws.com%2Fs3fs-public%2F2022-12%2FALS%2520CYP%252021-22%2520Tables%2520%25205-14%2520Types%2520of%2520activity..xlsx%3FVersionId%3Dm9cvcPBbC1oNxbnS_ZPgHvdhN8pLYXYk&amp;wdOrigin=BROWSELINK"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view.officeapps.live.com/op/view.aspx?src=https%3A%2F%2Fsportengland-production-files.s3.eu-west-2.amazonaws.com%2Fs3fs-public%2F2022-04%2FActive%2520Lives%2520Adult%2520Nov%252020-21%2520Tables%25206-8%2520Types%2520of%2520activity.xlsx%3FVersionId%3D8zgxbkpoOr_I1BcNV6QI51V_jOJ7voye&amp;wdOrigin=BROWSELINK"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view.officeapps.live.com/op/view.aspx?src=https%3A%2F%2Fsportengland-production-files.s3.eu-west-2.amazonaws.com%2Fs3fs-public%2F2022-12%2FALS%2520CYP%252021-22%2520Tables%2520%25205-14%2520Types%2520of%2520activity..xlsx%3FVersionId%3Dm9cvcPBbC1oNxbnS_ZPgHvdhN8pLYXYk&amp;wdOrigin=BROWSELINK"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32868/uk-chief-medical-officers-physical-activity-guidelines.pdf"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who.int/publications/i/item/9789240015128"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www.activityalliance.org.uk/how-we-help/research/1871-understanding-the-barriers-to-participation-in-sport-april-2012" TargetMode="External"/><Relationship Id="rId13" Type="http://schemas.openxmlformats.org/officeDocument/2006/relationships/hyperlink" Target="https://womeninsport.org/wp-content/uploads/2022/03/Barriers-1.jpg" TargetMode="External"/><Relationship Id="rId18" Type="http://schemas.openxmlformats.org/officeDocument/2006/relationships/hyperlink" Target="https://sportengland-production-files.s3.eu-west-2.amazonaws.com/s3fs-public/spotlight-on-older-adults.pdf" TargetMode="External"/><Relationship Id="rId3" Type="http://schemas.openxmlformats.org/officeDocument/2006/relationships/hyperlink" Target="file:///C:\Users\JStevenson3\OneDrive%20-%20Department%20of%20Health%20and%20Social%20Care\Desktop\Barriers%20systematic%20review%20-%20s12889-022-14385-1.pdf" TargetMode="External"/><Relationship Id="rId7" Type="http://schemas.openxmlformats.org/officeDocument/2006/relationships/hyperlink" Target="https://www.activityalliance.org.uk/how-we-help/research/7589-inclusive-recovery-include-me-as-we-return-to-activity-oct-2022" TargetMode="External"/><Relationship Id="rId12" Type="http://schemas.openxmlformats.org/officeDocument/2006/relationships/hyperlink" Target="https://womeninsport.org/research-and-advice/our-publications/reframing-sport-for-teenage-girls-tackling-teenage-disengagement/" TargetMode="External"/><Relationship Id="rId17" Type="http://schemas.openxmlformats.org/officeDocument/2006/relationships/hyperlink" Target="https://demos.co.uk/wp-content/uploads/2019/05/Active-Ageing-an-Anchor-Hanover-report-in-association-with-Demos.Final_.pdf" TargetMode="External"/><Relationship Id="rId2" Type="http://schemas.openxmlformats.org/officeDocument/2006/relationships/slide" Target="../slides/slide24.xml"/><Relationship Id="rId16" Type="http://schemas.openxmlformats.org/officeDocument/2006/relationships/hyperlink" Target="https://womeninsport.org/wp-content/uploads/2021/05/Infographic-Model-of-Midlife-Menopause-and-Exercise.pdf" TargetMode="External"/><Relationship Id="rId20" Type="http://schemas.openxmlformats.org/officeDocument/2006/relationships/hyperlink" Target="https://blgbt.org/wp-content/uploads/2015/10/Survey-of-Exercise-Physical-Activity-in-LGBT-Lives-in-England.pdf" TargetMode="External"/><Relationship Id="rId1" Type="http://schemas.openxmlformats.org/officeDocument/2006/relationships/notesMaster" Target="../notesMasters/notesMaster1.xml"/><Relationship Id="rId6" Type="http://schemas.openxmlformats.org/officeDocument/2006/relationships/hyperlink" Target="https://sportengland-production-files.s3.eu-west-2.amazonaws.com/s3fs-public/systematic-review-of-the-literature-on-bme-communities-in-sport.pdf?VersionId=QD3S4gOboG8C3Cn683GwXD1eJgeywngo" TargetMode="External"/><Relationship Id="rId11" Type="http://schemas.openxmlformats.org/officeDocument/2006/relationships/hyperlink" Target="https://richmondgroupofcharities.org.uk/sites/default/files/richmond_group_debrief_final_1.pdf" TargetMode="External"/><Relationship Id="rId5" Type="http://schemas.openxmlformats.org/officeDocument/2006/relationships/hyperlink" Target="https://www.sportengland.org/research-and-data/research/lower-socio-economic-groups" TargetMode="External"/><Relationship Id="rId15" Type="http://schemas.openxmlformats.org/officeDocument/2006/relationships/hyperlink" Target="https://pubmed.ncbi.nlm.nih.gov/20044854/#:~:text=For%20the%20cohort%2C%20the%20most%20common%20barriers%20to,than%205%25%20from%203%20to%2012%20months%20postpartum." TargetMode="External"/><Relationship Id="rId10" Type="http://schemas.openxmlformats.org/officeDocument/2006/relationships/hyperlink" Target="https://www.sportengland.org/funds-and-campaigns/we-are-undefeatable" TargetMode="External"/><Relationship Id="rId19" Type="http://schemas.openxmlformats.org/officeDocument/2006/relationships/hyperlink" Target="https://www.ukactive.com/wp-content/uploads/2018/09/ukactive_Life_Fitness_Moving_More_Ageing_Well-Report.pdf" TargetMode="External"/><Relationship Id="rId4" Type="http://schemas.openxmlformats.org/officeDocument/2006/relationships/hyperlink" Target="https://pubmed.ncbi.nlm.nih.gov/36289461/" TargetMode="External"/><Relationship Id="rId9" Type="http://schemas.openxmlformats.org/officeDocument/2006/relationships/hyperlink" Target="https://www.activityalliance.org.uk/how-we-help/research/annual-survey" TargetMode="External"/><Relationship Id="rId14" Type="http://schemas.openxmlformats.org/officeDocument/2006/relationships/hyperlink" Target="https://pubmed.ncbi.nlm.nih.gov/29289592/#:~:text=Barriers%20to%20physical%20activity%20were%20predominantly%20intrapersonal%20such,benefits%20%28intrapersonal%29%2C%20social%20support%20%28interpersonal%29%20and%20pregnancy-specific%20programs."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journals.humankinetics.com/view/journals/jpah/18/6/article-p625.xml"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apps.who.int/iris/bitstream/handle/10665/272722/9789241514187-eng.pdf"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google.com/url?sa=i&amp;rct=j&amp;q=&amp;esrc=s&amp;source=web&amp;cd=&amp;cad=rja&amp;uact=8&amp;ved=0CAMQw7AJahcKEwiY6vb5hI7-AhUAAAAAHQAAAAAQAg&amp;url=https%3A%2F%2Fassets.publishing.service.gov.uk%2Fgovernment%2Fuploads%2Fsystem%2Fuploads%2Fattachment_data%2Ffile%2F773667%2Fdecisionmaking.pdf&amp;psig=AOvVaw1KhHYJ8eCGP-Ms961ZoEBC&amp;ust=1680622518475691"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oecd-ilibrary.org/sites/500a9601-en/1/2/1/index.html?itemId=/content/publication/500a9601-en&amp;_csp_=4f47f3b23d10a72b512f725fc5bff961&amp;itemIGO=oecd&amp;itemContentType=book#section-d1e6000-fbe5f9b707"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www.sciencedirect.com/science/article/pii/S2214140519302956#:~:text=Adolescents%20in%20areas%20with%20higher,%25%2C%20p%20%3D%200.528)." TargetMode="External"/><Relationship Id="rId3" Type="http://schemas.openxmlformats.org/officeDocument/2006/relationships/hyperlink" Target="https://www.cochranelibrary.com/cdsr/doi/10.1002/14651858.CD007651.pub3/references" TargetMode="External"/><Relationship Id="rId7" Type="http://schemas.openxmlformats.org/officeDocument/2006/relationships/hyperlink" Target="https://bmjopen.bmj.com/content/11/1/e036041"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assets.publishing.service.gov.uk/government/uploads/system/uploads/attachment_data/file/832868/uk-chief-medical-officers-physical-activity-guidelines.pdf" TargetMode="External"/><Relationship Id="rId5" Type="http://schemas.openxmlformats.org/officeDocument/2006/relationships/hyperlink" Target="https://pubmed.ncbi.nlm.nih.gov/15766614/" TargetMode="External"/><Relationship Id="rId4" Type="http://schemas.openxmlformats.org/officeDocument/2006/relationships/hyperlink" Target="https://assets.publishing.service.gov.uk/government/uploads/system/uploads/attachment_data/file/876242/Guidance_to_increase_physical_activity_among_children_and_young_people_in_schools_and_colleges.pdf" TargetMode="External"/><Relationship Id="rId9" Type="http://schemas.openxmlformats.org/officeDocument/2006/relationships/hyperlink" Target="https://www.nature.com/articles/s41366-019-0511-0" TargetMode="Externa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thedailymile.co.uk/wp-content/uploads/2020/07/Benefits-of-Physical-Activity-How-The-Daily-Mile-Can-Help.pdf" TargetMode="External"/><Relationship Id="rId13" Type="http://schemas.openxmlformats.org/officeDocument/2006/relationships/hyperlink" Target="https://www.imperial.ac.uk/school-public-health/primary-care-and-public-health/research/child-health-unit/improve-study/" TargetMode="External"/><Relationship Id="rId3" Type="http://schemas.openxmlformats.org/officeDocument/2006/relationships/hyperlink" Target="https://assets.publishing.service.gov.uk/government/uploads/system/uploads/attachment_data/file/877164/Practice_examples.pdf" TargetMode="External"/><Relationship Id="rId7" Type="http://schemas.openxmlformats.org/officeDocument/2006/relationships/hyperlink" Target="https://thedailymile.co.uk/research/" TargetMode="External"/><Relationship Id="rId12" Type="http://schemas.openxmlformats.org/officeDocument/2006/relationships/hyperlink" Target="https://pubmed.ncbi.nlm.nih.gov/33004657/"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thedailymile.co.uk/" TargetMode="External"/><Relationship Id="rId11" Type="http://schemas.openxmlformats.org/officeDocument/2006/relationships/hyperlink" Target="https://www.cochrane.org/CD007651/PUBHLTH_do-school-based-physical-activity-interventions-increase-moderate-vigorous-physical-activity-and" TargetMode="External"/><Relationship Id="rId5" Type="http://schemas.openxmlformats.org/officeDocument/2006/relationships/hyperlink" Target="https://assets.publishing.service.gov.uk/government/uploads/system/uploads/attachment_data/file/877156/Active_mile_briefing_-_Annex_A.pdf" TargetMode="External"/><Relationship Id="rId10" Type="http://schemas.openxmlformats.org/officeDocument/2006/relationships/hyperlink" Target="https://www.nature.com/articles/s41366-019-0511-0#:~:text=In%20this%20cluster%20randomised%20controlled%20trial%20%28RCT%29%2C%20we,with%20usual%20health%20and%20wellbeing%20activities%20in%20schools." TargetMode="External"/><Relationship Id="rId4" Type="http://schemas.openxmlformats.org/officeDocument/2006/relationships/hyperlink" Target="https://assets.publishing.service.gov.uk/government/uploads/system/uploads/attachment_data/file/877150/Evidence_and_Policy_Briefing.pdf" TargetMode="External"/><Relationship Id="rId9" Type="http://schemas.openxmlformats.org/officeDocument/2006/relationships/hyperlink" Target="https://thedailymile.co.uk/research-articles/the-daily-mile-is-reaching-over-one-million-children-particularly-in-urban-and-deprived-areas-of-england/" TargetMode="External"/><Relationship Id="rId14" Type="http://schemas.openxmlformats.org/officeDocument/2006/relationships/hyperlink" Target="https://assets.publishing.service.gov.uk/government/uploads/system/uploads/attachment_data/file/876242/Guidance_to_increase_physical_activity_among_children_and_young_people_in_schools_and_colleges.pdf"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files.digital.nhs.uk/publicationimport/pub00xxx/pub00415/heal-surv-life-know-atti-beha-eng-2007-rep-v2.pdf" TargetMode="External"/><Relationship Id="rId7" Type="http://schemas.openxmlformats.org/officeDocument/2006/relationships/hyperlink" Target="https://www.nice.org.uk/search?q=physical+activity"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s://www.nice.org.uk/Guidance/PH44" TargetMode="External"/><Relationship Id="rId5" Type="http://schemas.openxmlformats.org/officeDocument/2006/relationships/hyperlink" Target="https://assets.publishing.service.gov.uk/government/uploads/system/uploads/attachment_data/file/832868/uk-chief-medical-officers-physical-activity-guidelines.pdf" TargetMode="External"/><Relationship Id="rId4" Type="http://schemas.openxmlformats.org/officeDocument/2006/relationships/hyperlink" Target="https://bjgpopen.org/content/6/3/BJGPO.2021.0227"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sportengland.org/funds-and-campaigns/moving-healthcare-professionals"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www.shu.ac.uk/advanced-wellbeing-research-centre/projects/moving-healthcare-professionals-programme-evaluation" TargetMode="Externa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www.sustrans.org.uk/our-blog/get-active/2020/in-your-community/what-is-a-low-traffic-neighbourhood/#:~:text=Low%20traffic%20neighbourhoods%20have%20shown%20to%3A%20increase%20physical,who%20walk%20or%20cycle%20to%20a%20high%20street" TargetMode="External"/><Relationship Id="rId3" Type="http://schemas.openxmlformats.org/officeDocument/2006/relationships/hyperlink" Target="https://www.intelligenthealth.co.uk/wp-content/uploads/2022/11/BTS-Sport-England-2018-21.pdf" TargetMode="External"/><Relationship Id="rId7" Type="http://schemas.openxmlformats.org/officeDocument/2006/relationships/hyperlink" Target="https://assets.publishing.service.gov.uk/government/uploads/system/uploads/attachment_data/file/918442/cycling-walking-investment-strategy.pdf" TargetMode="External"/><Relationship Id="rId12" Type="http://schemas.openxmlformats.org/officeDocument/2006/relationships/hyperlink" Target="https://evidence.nihr.ac.uk/how-local-authorities-can-reduce-obesity/report/enabling-active-travel-and-public-transport/"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s://pdfs.semanticscholar.org/d3e6/94f1bf96530091abb6e240cd4080b424d36f.pdf?_ga=2.182133351.1187771785.1674226921-1210997787.1674226921" TargetMode="External"/><Relationship Id="rId11" Type="http://schemas.openxmlformats.org/officeDocument/2006/relationships/hyperlink" Target="https://assets.publishing.service.gov.uk/government/uploads/system/uploads/attachment_data/file/757756/Cycling_and_walking_for_individual_and_population_health_benefits.pdf" TargetMode="External"/><Relationship Id="rId5" Type="http://schemas.openxmlformats.org/officeDocument/2006/relationships/hyperlink" Target="https://www.sustrans.org.uk/our-blog/opinion/2019/june/active-travel-interventions-effective-at-increasing-walking-cycling-and-physical-activity" TargetMode="External"/><Relationship Id="rId10" Type="http://schemas.openxmlformats.org/officeDocument/2006/relationships/hyperlink" Target="https://www.nice.org.uk/guidance/ph41" TargetMode="External"/><Relationship Id="rId4" Type="http://schemas.openxmlformats.org/officeDocument/2006/relationships/hyperlink" Target="https://intelligenthealth.co.uk/wp-content/uploads/2017/11/BTS-Scotland-2021-Infographic.pdf" TargetMode="External"/><Relationship Id="rId9" Type="http://schemas.openxmlformats.org/officeDocument/2006/relationships/hyperlink" Target="https://www.imperial.ac.uk/news/197618/walking-cycling-work-associated-with-reduced/"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32868/uk-chief-medical-officers-physical-activity-guidelines.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www.nice.org.uk/guidance/ph41" TargetMode="External"/><Relationship Id="rId3" Type="http://schemas.openxmlformats.org/officeDocument/2006/relationships/hyperlink" Target="https://www.sustrans.org.uk/our-blog/opinion/2019/june/active-travel-interventions-effective-at-increasing-walking-cycling-and-physical-activity" TargetMode="External"/><Relationship Id="rId7" Type="http://schemas.openxmlformats.org/officeDocument/2006/relationships/hyperlink" Target="https://www.imperial.ac.uk/news/197618/walking-cycling-work-associated-with-reduced/"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www.sustrans.org.uk/our-blog/get-active/2020/in-your-community/what-is-a-low-traffic-neighbourhood/#:~:text=Low%20traffic%20neighbourhoods%20have%20shown%20to%3A%20increase%20physical,who%20walk%20or%20cycle%20to%20a%20high%20street" TargetMode="External"/><Relationship Id="rId5" Type="http://schemas.openxmlformats.org/officeDocument/2006/relationships/hyperlink" Target="https://assets.publishing.service.gov.uk/government/uploads/system/uploads/attachment_data/file/918442/cycling-walking-investment-strategy.pdf" TargetMode="External"/><Relationship Id="rId10" Type="http://schemas.openxmlformats.org/officeDocument/2006/relationships/hyperlink" Target="https://evidence.nihr.ac.uk/how-local-authorities-can-reduce-obesity/report/enabling-active-travel-and-public-transport/" TargetMode="External"/><Relationship Id="rId4" Type="http://schemas.openxmlformats.org/officeDocument/2006/relationships/hyperlink" Target="https://pdfs.semanticscholar.org/d3e6/94f1bf96530091abb6e240cd4080b424d36f.pdf?_ga=2.182133351.1187771785.1674226921-1210997787.1674226921" TargetMode="External"/><Relationship Id="rId9" Type="http://schemas.openxmlformats.org/officeDocument/2006/relationships/hyperlink" Target="https://assets.publishing.service.gov.uk/government/uploads/system/uploads/attachment_data/file/757756/Cycling_and_walking_for_individual_and_population_health_benefits.pdf"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s://www.gmactive.co.uk/our-work/workplace-health-and-wellbeing/" TargetMode="External"/><Relationship Id="rId3" Type="http://schemas.openxmlformats.org/officeDocument/2006/relationships/hyperlink" Target="https://www.sportengland.org/funds-and-campaigns/local-delivery" TargetMode="External"/><Relationship Id="rId7" Type="http://schemas.openxmlformats.org/officeDocument/2006/relationships/hyperlink" Target="https://www.gmactive.co.uk/our-work/transformational-leadership-academy/"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s://www.gmactive.co.uk/our-work/skills-and-training-academy/" TargetMode="External"/><Relationship Id="rId5" Type="http://schemas.openxmlformats.org/officeDocument/2006/relationships/hyperlink" Target="https://www.gmactive.co.uk/our-work/prehab4cancer/" TargetMode="External"/><Relationship Id="rId4" Type="http://schemas.openxmlformats.org/officeDocument/2006/relationships/hyperlink" Target="https://www.gmactive.co.uk/about/"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eareundefeatable.co.uk/"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8" Type="http://schemas.openxmlformats.org/officeDocument/2006/relationships/hyperlink" Target="https://www.ukactive.com/news/uk-health-pilot-to-explore-how-untapped-potential-of-leisure-facilities-could-save-millions-from-painful-msk-conditions-and-billions-for-nhs/" TargetMode="External"/><Relationship Id="rId3" Type="http://schemas.openxmlformats.org/officeDocument/2006/relationships/hyperlink" Target="https://www.england.nhs.uk/publication/nhs-health-and-wellbeing-framework/" TargetMode="External"/><Relationship Id="rId7" Type="http://schemas.openxmlformats.org/officeDocument/2006/relationships/hyperlink" Target="https://www.england.nhs.uk/elective-care-transformation/best-practice-solutions/musculoskeletal/" TargetMode="External"/><Relationship Id="rId2" Type="http://schemas.openxmlformats.org/officeDocument/2006/relationships/slide" Target="../slides/slide49.xml"/><Relationship Id="rId1" Type="http://schemas.openxmlformats.org/officeDocument/2006/relationships/notesMaster" Target="../notesMasters/notesMaster1.xml"/><Relationship Id="rId6" Type="http://schemas.openxmlformats.org/officeDocument/2006/relationships/hyperlink" Target="https://www.gov.uk/government/publications/workplace-health-applying-all-our-health/workplace-health-applying-all-our-health" TargetMode="External"/><Relationship Id="rId5" Type="http://schemas.openxmlformats.org/officeDocument/2006/relationships/hyperlink" Target="https://invictusgamesfoundation.org/supporting-the-physical-health-and-wellbeing-of-the-nhs/" TargetMode="External"/><Relationship Id="rId4" Type="http://schemas.openxmlformats.org/officeDocument/2006/relationships/hyperlink" Target="https://www.england.nhs.uk/supporting-our-nhs-people/support-now/physical-health-and-wellbein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portengland.org/guidance-and-support/measuring-impact?section=social_and_economic_value_of_community_sport"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who.int/europe/news-room/events/item/2023/02/17/default-calendar/launch-of-who-oecd-report-on-the-burden-of-insufficient-physical-activity-in-europe" TargetMode="External"/><Relationship Id="rId4" Type="http://schemas.openxmlformats.org/officeDocument/2006/relationships/hyperlink" Target="https://assets.publishing.service.gov.uk/government/uploads/system/uploads/attachment_data/file/370686/HT_briefing_layoutvFINALvii.pdf"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ecd-ilibrary.org/docserver/4dd50c09-en.pdf?expires=1678188367&amp;id=id&amp;accname=guest&amp;checksum=A80E168DB53F69EF5538A363D605F8D2"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ADD DATE SOMEWHERE</a:t>
            </a:r>
          </a:p>
        </p:txBody>
      </p:sp>
      <p:sp>
        <p:nvSpPr>
          <p:cNvPr id="4" name="Slide Number Placeholder 3"/>
          <p:cNvSpPr>
            <a:spLocks noGrp="1"/>
          </p:cNvSpPr>
          <p:nvPr>
            <p:ph type="sldNum" sz="quarter" idx="5"/>
          </p:nvPr>
        </p:nvSpPr>
        <p:spPr/>
        <p:txBody>
          <a:bodyPr/>
          <a:lstStyle/>
          <a:p>
            <a:fld id="{CFC676B2-F24C-455B-A0FE-DDE7C0C01D95}" type="slidenum">
              <a:rPr lang="en-GB" smtClean="0"/>
              <a:t>3</a:t>
            </a:fld>
            <a:endParaRPr lang="en-GB"/>
          </a:p>
        </p:txBody>
      </p:sp>
    </p:spTree>
    <p:extLst>
      <p:ext uri="{BB962C8B-B14F-4D97-AF65-F5344CB8AC3E}">
        <p14:creationId xmlns:p14="http://schemas.microsoft.com/office/powerpoint/2010/main" val="3022854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a:t>
            </a:r>
            <a:r>
              <a:rPr lang="en-GB" dirty="0">
                <a:hlinkClick r:id="rId3"/>
              </a:rPr>
              <a:t>Worldwide trends in insufficient physical activity from 2001 to 2016: a pooled analysis of 358 population-based surveys with 1·9 million participants - The Lancet Global Health</a:t>
            </a:r>
            <a:endParaRPr lang="en-GB" dirty="0"/>
          </a:p>
        </p:txBody>
      </p:sp>
      <p:sp>
        <p:nvSpPr>
          <p:cNvPr id="4" name="Slide Number Placeholder 3"/>
          <p:cNvSpPr>
            <a:spLocks noGrp="1"/>
          </p:cNvSpPr>
          <p:nvPr>
            <p:ph type="sldNum" sz="quarter" idx="5"/>
          </p:nvPr>
        </p:nvSpPr>
        <p:spPr/>
        <p:txBody>
          <a:bodyPr/>
          <a:lstStyle/>
          <a:p>
            <a:fld id="{F1A2C49E-5449-4F32-AA82-69EB8A88B59D}" type="slidenum">
              <a:rPr lang="en-GB" smtClean="0"/>
              <a:t>15</a:t>
            </a:fld>
            <a:endParaRPr lang="en-GB"/>
          </a:p>
        </p:txBody>
      </p:sp>
    </p:spTree>
    <p:extLst>
      <p:ext uri="{BB962C8B-B14F-4D97-AF65-F5344CB8AC3E}">
        <p14:creationId xmlns:p14="http://schemas.microsoft.com/office/powerpoint/2010/main" val="2094444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Types of Physical Activity Data – Adult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Sport England. (2022). Active Lives Adults Survey, 2020-2021. </a:t>
            </a:r>
            <a:r>
              <a:rPr lang="en-GB">
                <a:hlinkClick r:id="rId3"/>
              </a:rPr>
              <a:t>Active Lives Adult Nov 20-21 Tables 6-8 Types of activity.xlsx</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1"/>
              <a:t>Types of Physical Activity Data – Children and Young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Sport England. (2022). Active Lives Children and Young People Survey, 2020-2021. </a:t>
            </a:r>
            <a:r>
              <a:rPr lang="en-GB">
                <a:hlinkClick r:id="rId4"/>
              </a:rPr>
              <a:t>ALS CYP 21-22 Tables 5-14 Types of </a:t>
            </a:r>
            <a:r>
              <a:rPr lang="en-GB" err="1">
                <a:hlinkClick r:id="rId4"/>
              </a:rPr>
              <a:t>activity..xlsx</a:t>
            </a:r>
            <a:r>
              <a:rPr lang="en-GB">
                <a:hlinkClick r:id="rId4"/>
              </a:rPr>
              <a:t> (live.com)</a:t>
            </a:r>
            <a:endParaRPr lang="en-GB" b="1"/>
          </a:p>
          <a:p>
            <a:endParaRPr lang="en-GB"/>
          </a:p>
        </p:txBody>
      </p:sp>
      <p:sp>
        <p:nvSpPr>
          <p:cNvPr id="4" name="Slide Number Placeholder 3"/>
          <p:cNvSpPr>
            <a:spLocks noGrp="1"/>
          </p:cNvSpPr>
          <p:nvPr>
            <p:ph type="sldNum" sz="quarter" idx="5"/>
          </p:nvPr>
        </p:nvSpPr>
        <p:spPr/>
        <p:txBody>
          <a:bodyPr/>
          <a:lstStyle/>
          <a:p>
            <a:fld id="{F1A2C49E-5449-4F32-AA82-69EB8A88B59D}" type="slidenum">
              <a:rPr lang="en-GB" smtClean="0"/>
              <a:t>16</a:t>
            </a:fld>
            <a:endParaRPr lang="en-GB"/>
          </a:p>
        </p:txBody>
      </p:sp>
    </p:spTree>
    <p:extLst>
      <p:ext uri="{BB962C8B-B14F-4D97-AF65-F5344CB8AC3E}">
        <p14:creationId xmlns:p14="http://schemas.microsoft.com/office/powerpoint/2010/main" val="1644508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Types of Physical Activity Data – Adult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Sport England. (2022). Active Lives Adults Survey, 2020-2021. </a:t>
            </a:r>
            <a:r>
              <a:rPr lang="en-GB">
                <a:hlinkClick r:id="rId3"/>
              </a:rPr>
              <a:t>Active Lives Adult Nov 20-21 Tables 6-8 Types of activity.xlsx</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1"/>
              <a:t>Types of Physical Activity Data – Children and Young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Sport England. (2022). Active Lives Children and Young People Survey, 2020-2021. </a:t>
            </a:r>
            <a:r>
              <a:rPr lang="en-GB">
                <a:hlinkClick r:id="rId4"/>
              </a:rPr>
              <a:t>ALS CYP 21-22 Tables 5-14 Types of </a:t>
            </a:r>
            <a:r>
              <a:rPr lang="en-GB" err="1">
                <a:hlinkClick r:id="rId4"/>
              </a:rPr>
              <a:t>activity..xlsx</a:t>
            </a:r>
            <a:r>
              <a:rPr lang="en-GB">
                <a:hlinkClick r:id="rId4"/>
              </a:rPr>
              <a:t> (live.com)</a:t>
            </a:r>
            <a:endParaRPr lang="en-GB" b="1"/>
          </a:p>
          <a:p>
            <a:endParaRPr lang="en-GB"/>
          </a:p>
          <a:p>
            <a:endParaRPr lang="en-GB"/>
          </a:p>
          <a:p>
            <a:r>
              <a:rPr lang="en-GB"/>
              <a:t>Increase</a:t>
            </a:r>
          </a:p>
          <a:p>
            <a:r>
              <a:rPr lang="en-GB"/>
              <a:t>Sporting activities</a:t>
            </a:r>
          </a:p>
          <a:p>
            <a:r>
              <a:rPr lang="en-GB"/>
              <a:t>Active play and informal activities</a:t>
            </a:r>
          </a:p>
          <a:p>
            <a:endParaRPr lang="en-GB"/>
          </a:p>
          <a:p>
            <a:r>
              <a:rPr lang="en-GB"/>
              <a:t>Decrease</a:t>
            </a:r>
          </a:p>
          <a:p>
            <a:r>
              <a:rPr lang="en-GB"/>
              <a:t>Going on a walk</a:t>
            </a:r>
          </a:p>
          <a:p>
            <a:r>
              <a:rPr lang="en-GB"/>
              <a:t>Cycling for fun or fitness</a:t>
            </a:r>
          </a:p>
          <a:p>
            <a:r>
              <a:rPr lang="en-GB"/>
              <a:t>Dance</a:t>
            </a:r>
          </a:p>
          <a:p>
            <a:r>
              <a:rPr lang="en-GB"/>
              <a:t>Riding a scooter</a:t>
            </a:r>
          </a:p>
          <a:p>
            <a:r>
              <a:rPr lang="en-GB"/>
              <a:t>Gym or fitness</a:t>
            </a:r>
          </a:p>
          <a:p>
            <a:endParaRPr lang="en-GB"/>
          </a:p>
          <a:p>
            <a:r>
              <a:rPr lang="en-GB"/>
              <a:t>No Change</a:t>
            </a:r>
          </a:p>
          <a:p>
            <a:r>
              <a:rPr lang="en-GB"/>
              <a:t>Active travel</a:t>
            </a:r>
          </a:p>
        </p:txBody>
      </p:sp>
      <p:sp>
        <p:nvSpPr>
          <p:cNvPr id="4" name="Slide Number Placeholder 3"/>
          <p:cNvSpPr>
            <a:spLocks noGrp="1"/>
          </p:cNvSpPr>
          <p:nvPr>
            <p:ph type="sldNum" sz="quarter" idx="5"/>
          </p:nvPr>
        </p:nvSpPr>
        <p:spPr/>
        <p:txBody>
          <a:bodyPr/>
          <a:lstStyle/>
          <a:p>
            <a:fld id="{F1A2C49E-5449-4F32-AA82-69EB8A88B59D}" type="slidenum">
              <a:rPr lang="en-GB" smtClean="0"/>
              <a:t>17</a:t>
            </a:fld>
            <a:endParaRPr lang="en-GB"/>
          </a:p>
        </p:txBody>
      </p:sp>
    </p:spTree>
    <p:extLst>
      <p:ext uri="{BB962C8B-B14F-4D97-AF65-F5344CB8AC3E}">
        <p14:creationId xmlns:p14="http://schemas.microsoft.com/office/powerpoint/2010/main" val="2454074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Sources:</a:t>
            </a:r>
          </a:p>
          <a:p>
            <a:endParaRPr lang="en-US" b="0"/>
          </a:p>
          <a:p>
            <a:r>
              <a:rPr lang="en-US" b="1"/>
              <a:t>Health benefits of Physical Activity (Chart)</a:t>
            </a:r>
          </a:p>
          <a:p>
            <a:r>
              <a:rPr lang="en-US" b="0"/>
              <a:t>UK Chief Medical Officers’ Physical Activity Guidelines. (2019). </a:t>
            </a:r>
            <a:r>
              <a:rPr lang="en-GB">
                <a:hlinkClick r:id="rId3"/>
              </a:rPr>
              <a:t>UK Chief Medical Officers' Physical Activity Guidelines (publishing.service.gov.uk)</a:t>
            </a:r>
            <a:endParaRPr lang="en-GB"/>
          </a:p>
          <a:p>
            <a:endParaRPr lang="en-GB" b="0"/>
          </a:p>
          <a:p>
            <a:r>
              <a:rPr lang="en-US" b="1"/>
              <a:t>Health benefits of Physical Activity (Text)</a:t>
            </a:r>
          </a:p>
          <a:p>
            <a:r>
              <a:rPr lang="en-US" b="0"/>
              <a:t>UK Chief Medical Officers’ Physical Activity Guidelines. (2019). </a:t>
            </a:r>
            <a:r>
              <a:rPr lang="en-GB">
                <a:hlinkClick r:id="rId3"/>
              </a:rPr>
              <a:t>UK Chief Medical Officers' Physical Activity Guidelines (publishing.service.gov.uk)</a:t>
            </a:r>
            <a:endParaRPr lang="en-GB"/>
          </a:p>
          <a:p>
            <a:endParaRPr lang="en-GB" b="0"/>
          </a:p>
          <a:p>
            <a:r>
              <a:rPr lang="en-GB" b="0"/>
              <a:t>WHO Guidelines on Physical Activity and Sedentary Behaviour. (2020). </a:t>
            </a:r>
            <a:r>
              <a:rPr lang="en-GB">
                <a:hlinkClick r:id="rId4"/>
              </a:rPr>
              <a:t>WHO guidelines on physical activity and sedentary behaviour</a:t>
            </a:r>
            <a:endParaRPr lang="en-GB"/>
          </a:p>
          <a:p>
            <a:endParaRPr lang="en-GB" b="1">
              <a:highlight>
                <a:srgbClr val="FFFF00"/>
              </a:highlight>
            </a:endParaRPr>
          </a:p>
          <a:p>
            <a:endParaRPr lang="en-US" b="1">
              <a:highlight>
                <a:srgbClr val="FFFF00"/>
              </a:highlight>
            </a:endParaRPr>
          </a:p>
          <a:p>
            <a:endParaRPr lang="en-US" b="1">
              <a:highlight>
                <a:srgbClr val="FFFF00"/>
              </a:highlight>
            </a:endParaRPr>
          </a:p>
          <a:p>
            <a:endParaRPr lang="en-US" b="1">
              <a:highlight>
                <a:srgbClr val="FFFF00"/>
              </a:highlight>
            </a:endParaRPr>
          </a:p>
          <a:p>
            <a:endParaRPr lang="en-GB"/>
          </a:p>
        </p:txBody>
      </p:sp>
      <p:sp>
        <p:nvSpPr>
          <p:cNvPr id="4" name="Slide Number Placeholder 3"/>
          <p:cNvSpPr>
            <a:spLocks noGrp="1"/>
          </p:cNvSpPr>
          <p:nvPr>
            <p:ph type="sldNum" sz="quarter" idx="5"/>
          </p:nvPr>
        </p:nvSpPr>
        <p:spPr/>
        <p:txBody>
          <a:bodyPr/>
          <a:lstStyle/>
          <a:p>
            <a:fld id="{F1A2C49E-5449-4F32-AA82-69EB8A88B59D}" type="slidenum">
              <a:rPr lang="en-GB" smtClean="0"/>
              <a:t>18</a:t>
            </a:fld>
            <a:endParaRPr lang="en-GB"/>
          </a:p>
        </p:txBody>
      </p:sp>
    </p:spTree>
    <p:extLst>
      <p:ext uri="{BB962C8B-B14F-4D97-AF65-F5344CB8AC3E}">
        <p14:creationId xmlns:p14="http://schemas.microsoft.com/office/powerpoint/2010/main" val="871901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note that ALS Adults 21/22 data is available – this data is 20/21.</a:t>
            </a:r>
          </a:p>
        </p:txBody>
      </p:sp>
      <p:sp>
        <p:nvSpPr>
          <p:cNvPr id="4" name="Slide Number Placeholder 3"/>
          <p:cNvSpPr>
            <a:spLocks noGrp="1"/>
          </p:cNvSpPr>
          <p:nvPr>
            <p:ph type="sldNum" sz="quarter" idx="5"/>
          </p:nvPr>
        </p:nvSpPr>
        <p:spPr/>
        <p:txBody>
          <a:bodyPr/>
          <a:lstStyle/>
          <a:p>
            <a:fld id="{CFC676B2-F24C-455B-A0FE-DDE7C0C01D95}" type="slidenum">
              <a:rPr lang="en-GB" smtClean="0"/>
              <a:t>19</a:t>
            </a:fld>
            <a:endParaRPr lang="en-GB"/>
          </a:p>
        </p:txBody>
      </p:sp>
    </p:spTree>
    <p:extLst>
      <p:ext uri="{BB962C8B-B14F-4D97-AF65-F5344CB8AC3E}">
        <p14:creationId xmlns:p14="http://schemas.microsoft.com/office/powerpoint/2010/main" val="1452277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b="1">
                <a:latin typeface="Arial" panose="020B0604020202020204" pitchFamily="34" charset="0"/>
                <a:cs typeface="Arial" panose="020B0604020202020204" pitchFamily="34" charset="0"/>
              </a:rPr>
              <a:t>Children in Years 3-4 are most likely to be less active </a:t>
            </a:r>
            <a:r>
              <a:rPr lang="en-GB" sz="1200">
                <a:latin typeface="Arial" panose="020B0604020202020204" pitchFamily="34" charset="0"/>
                <a:cs typeface="Arial" panose="020B0604020202020204" pitchFamily="34" charset="0"/>
              </a:rPr>
              <a:t>(40% or 560,300 children)</a:t>
            </a: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b="1">
                <a:latin typeface="Arial" panose="020B0604020202020204" pitchFamily="34" charset="0"/>
                <a:cs typeface="Arial" panose="020B0604020202020204" pitchFamily="34" charset="0"/>
              </a:rPr>
              <a:t>Children who classify their gender as girl or other are more likely to be less active </a:t>
            </a:r>
            <a:r>
              <a:rPr lang="en-GB" sz="1200">
                <a:latin typeface="Arial" panose="020B0604020202020204" pitchFamily="34" charset="0"/>
                <a:cs typeface="Arial" panose="020B0604020202020204" pitchFamily="34" charset="0"/>
              </a:rPr>
              <a:t>(30.5% or 1,094,600 and 34.1% or 33,100 children respectively) than children who classify their gender as boy (28.8% or 1,068,300 children)</a:t>
            </a: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b="1">
                <a:latin typeface="Arial" panose="020B0604020202020204" pitchFamily="34" charset="0"/>
                <a:cs typeface="Arial" panose="020B0604020202020204" pitchFamily="34" charset="0"/>
              </a:rPr>
              <a:t>Children from low affluence families are more likely to be less active </a:t>
            </a:r>
            <a:r>
              <a:rPr lang="en-GB" sz="1200">
                <a:latin typeface="Arial" panose="020B0604020202020204" pitchFamily="34" charset="0"/>
                <a:cs typeface="Arial" panose="020B0604020202020204" pitchFamily="34" charset="0"/>
              </a:rPr>
              <a:t>(35.6% or 534,100 children) than children from high affluence families (24.9% or 537,200 children)</a:t>
            </a: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b="1">
                <a:latin typeface="Arial" panose="020B0604020202020204" pitchFamily="34" charset="0"/>
                <a:cs typeface="Arial" panose="020B0604020202020204" pitchFamily="34" charset="0"/>
              </a:rPr>
              <a:t>Children with a disability or health condition are more likely to be less active </a:t>
            </a:r>
            <a:r>
              <a:rPr lang="en-GB" sz="1200">
                <a:latin typeface="Arial" panose="020B0604020202020204" pitchFamily="34" charset="0"/>
                <a:cs typeface="Arial" panose="020B0604020202020204" pitchFamily="34" charset="0"/>
              </a:rPr>
              <a:t>(30.5% or 175,600 children) than children without (27.8% or 2,020,400 children)</a:t>
            </a: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b="1">
                <a:solidFill>
                  <a:schemeClr val="dk1"/>
                </a:solidFill>
                <a:latin typeface="Arial" panose="020B0604020202020204" pitchFamily="34" charset="0"/>
                <a:cs typeface="Arial" panose="020B0604020202020204" pitchFamily="34" charset="0"/>
              </a:rPr>
              <a:t>Children with black or Asian ethnicities are more likely to be inactive than children who are white or from a mixed ethnic background</a:t>
            </a:r>
          </a:p>
          <a:p>
            <a:endParaRPr lang="en-GB"/>
          </a:p>
        </p:txBody>
      </p:sp>
      <p:sp>
        <p:nvSpPr>
          <p:cNvPr id="4" name="Slide Number Placeholder 3"/>
          <p:cNvSpPr>
            <a:spLocks noGrp="1"/>
          </p:cNvSpPr>
          <p:nvPr>
            <p:ph type="sldNum" sz="quarter" idx="5"/>
          </p:nvPr>
        </p:nvSpPr>
        <p:spPr/>
        <p:txBody>
          <a:bodyPr/>
          <a:lstStyle/>
          <a:p>
            <a:fld id="{F1A2C49E-5449-4F32-AA82-69EB8A88B59D}" type="slidenum">
              <a:rPr lang="en-GB" smtClean="0"/>
              <a:t>20</a:t>
            </a:fld>
            <a:endParaRPr lang="en-GB"/>
          </a:p>
        </p:txBody>
      </p:sp>
    </p:spTree>
    <p:extLst>
      <p:ext uri="{BB962C8B-B14F-4D97-AF65-F5344CB8AC3E}">
        <p14:creationId xmlns:p14="http://schemas.microsoft.com/office/powerpoint/2010/main" val="2406143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a:t>Garcia L, </a:t>
            </a:r>
            <a:r>
              <a:rPr lang="en-GB" i="0" err="1"/>
              <a:t>Mendonça</a:t>
            </a:r>
            <a:r>
              <a:rPr lang="en-GB" i="0"/>
              <a:t> G, Benedetti TRB, Borges LJ, </a:t>
            </a:r>
            <a:r>
              <a:rPr lang="en-GB" i="0" err="1"/>
              <a:t>Streit</a:t>
            </a:r>
            <a:r>
              <a:rPr lang="en-GB" i="0"/>
              <a:t> IA, </a:t>
            </a:r>
            <a:r>
              <a:rPr lang="en-GB" i="0" err="1"/>
              <a:t>Christofoletti</a:t>
            </a:r>
            <a:r>
              <a:rPr lang="en-GB" i="0"/>
              <a:t> M, Silva-Júnior FLE, Papini CB, </a:t>
            </a:r>
            <a:r>
              <a:rPr lang="en-GB" i="0" err="1"/>
              <a:t>Binotto</a:t>
            </a:r>
            <a:r>
              <a:rPr lang="en-GB" i="0"/>
              <a:t> MA</a:t>
            </a:r>
            <a:r>
              <a:rPr lang="en-GB" i="1"/>
              <a:t>. ‘</a:t>
            </a:r>
            <a:r>
              <a:rPr lang="en-GB" i="0"/>
              <a:t>Barriers and facilitators of domain-specific physical activity: a systematic review of reviews.’ BMC Public Health. 2022 Oct 26;22(1):1964. https://www.ncbi.nlm.nih.gov/pmc/articles/PMC9598005/ </a:t>
            </a:r>
          </a:p>
          <a:p>
            <a:r>
              <a:rPr lang="en-GB" b="0" i="0">
                <a:solidFill>
                  <a:srgbClr val="333333"/>
                </a:solidFill>
                <a:effectLst/>
                <a:latin typeface="-apple-system"/>
              </a:rPr>
              <a:t>Koh, Y.S., </a:t>
            </a:r>
            <a:r>
              <a:rPr lang="en-GB" b="0" i="0" err="1">
                <a:solidFill>
                  <a:srgbClr val="333333"/>
                </a:solidFill>
                <a:effectLst/>
                <a:latin typeface="-apple-system"/>
              </a:rPr>
              <a:t>Asharani</a:t>
            </a:r>
            <a:r>
              <a:rPr lang="en-GB" b="0" i="0">
                <a:solidFill>
                  <a:srgbClr val="333333"/>
                </a:solidFill>
                <a:effectLst/>
                <a:latin typeface="-apple-system"/>
              </a:rPr>
              <a:t>, P.V., Devi, F. </a:t>
            </a:r>
            <a:r>
              <a:rPr lang="en-GB" b="0" i="1">
                <a:solidFill>
                  <a:srgbClr val="333333"/>
                </a:solidFill>
                <a:effectLst/>
                <a:latin typeface="-apple-system"/>
              </a:rPr>
              <a:t>et al.</a:t>
            </a:r>
            <a:r>
              <a:rPr lang="en-GB" b="0" i="0">
                <a:solidFill>
                  <a:srgbClr val="333333"/>
                </a:solidFill>
                <a:effectLst/>
                <a:latin typeface="-apple-system"/>
              </a:rPr>
              <a:t> A cross-sectional study on the perceived barriers to physical activity and their associations with domain-specific physical activity and sedentary behaviour. BMC Public Health </a:t>
            </a:r>
            <a:r>
              <a:rPr lang="en-GB" b="1" i="0">
                <a:solidFill>
                  <a:srgbClr val="333333"/>
                </a:solidFill>
                <a:effectLst/>
                <a:latin typeface="-apple-system"/>
              </a:rPr>
              <a:t>22</a:t>
            </a:r>
            <a:r>
              <a:rPr lang="en-GB" b="0" i="0">
                <a:solidFill>
                  <a:srgbClr val="333333"/>
                </a:solidFill>
                <a:effectLst/>
                <a:latin typeface="-apple-system"/>
              </a:rPr>
              <a:t>, 1051 (2022)</a:t>
            </a:r>
          </a:p>
          <a:p>
            <a:r>
              <a:rPr lang="en-GB" i="0"/>
              <a:t>https://bmcpublichealth.biomedcentral.com/articles/10.1186/s12889-022-13431-2</a:t>
            </a:r>
          </a:p>
        </p:txBody>
      </p:sp>
      <p:sp>
        <p:nvSpPr>
          <p:cNvPr id="4" name="Slide Number Placeholder 3"/>
          <p:cNvSpPr>
            <a:spLocks noGrp="1"/>
          </p:cNvSpPr>
          <p:nvPr>
            <p:ph type="sldNum" sz="quarter" idx="5"/>
          </p:nvPr>
        </p:nvSpPr>
        <p:spPr/>
        <p:txBody>
          <a:bodyPr/>
          <a:lstStyle/>
          <a:p>
            <a:fld id="{F1A2C49E-5449-4F32-AA82-69EB8A88B59D}" type="slidenum">
              <a:rPr lang="en-GB" smtClean="0"/>
              <a:t>22</a:t>
            </a:fld>
            <a:endParaRPr lang="en-GB"/>
          </a:p>
        </p:txBody>
      </p:sp>
    </p:spTree>
    <p:extLst>
      <p:ext uri="{BB962C8B-B14F-4D97-AF65-F5344CB8AC3E}">
        <p14:creationId xmlns:p14="http://schemas.microsoft.com/office/powerpoint/2010/main" val="706939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a:cs typeface="Calibri"/>
              </a:rPr>
              <a:t>REFERENCES/RESEARCH</a:t>
            </a:r>
          </a:p>
          <a:p>
            <a:pPr marL="0" indent="0">
              <a:buFontTx/>
              <a:buNone/>
            </a:pPr>
            <a:r>
              <a:rPr lang="en-US" b="1" dirty="0">
                <a:cs typeface="Calibri"/>
              </a:rPr>
              <a:t>Overarching docs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Understanding and addressing inequalities in physical activity- Evidence- based guidance for commissioners. August 2021. PHE, London.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Barriers systematic review - s12889-022-14385-1.pdf</a:t>
            </a:r>
            <a:r>
              <a:rPr lang="en-GB" dirty="0">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a:rPr>
              <a:t>Review of systematic reviews around barriers to PA</a:t>
            </a:r>
            <a:endParaRPr lang="en-US" dirty="0">
              <a:cs typeface="Calibri"/>
            </a:endParaRPr>
          </a:p>
          <a:p>
            <a:pPr marL="0" indent="0">
              <a:buFontTx/>
              <a:buNone/>
            </a:pPr>
            <a:r>
              <a:rPr lang="en-GB" dirty="0">
                <a:hlinkClick r:id="rId4"/>
              </a:rPr>
              <a:t>Barriers and facilitators of domain-specific physical activity: a systematic review of reviews - PubMed (nih.gov)</a:t>
            </a:r>
            <a:endParaRPr lang="en-US" dirty="0">
              <a:cs typeface="Calibri"/>
            </a:endParaRPr>
          </a:p>
          <a:p>
            <a:pPr marL="0" indent="0">
              <a:buFontTx/>
              <a:buNone/>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Specific Population groups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ALS Adult </a:t>
            </a:r>
            <a:r>
              <a:rPr lang="en-US" dirty="0" err="1">
                <a:cs typeface="Calibri"/>
              </a:rPr>
              <a:t>nov</a:t>
            </a:r>
            <a:r>
              <a:rPr lang="en-US" dirty="0">
                <a:cs typeface="Calibri"/>
              </a:rPr>
              <a:t> 20-21 </a:t>
            </a:r>
            <a:r>
              <a:rPr lang="en-GB" dirty="0">
                <a:hlinkClick r:id="rId5"/>
              </a:rPr>
              <a:t>Lower socio-economic groups | Sport England</a:t>
            </a:r>
            <a:r>
              <a:rPr lang="en-US" dirty="0">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Plus </a:t>
            </a:r>
            <a:r>
              <a:rPr lang="en-US" dirty="0">
                <a:cs typeface="Calibri"/>
              </a:rPr>
              <a:t> CS said SE had a report which set out the barriers for this group – looking for it now</a:t>
            </a:r>
          </a:p>
          <a:p>
            <a:pPr marL="0" indent="0">
              <a:buFontTx/>
              <a:buNone/>
            </a:pPr>
            <a:endParaRPr lang="en-US" b="1" dirty="0">
              <a:cs typeface="Calibri"/>
            </a:endParaRPr>
          </a:p>
          <a:p>
            <a:pPr marL="0" indent="0">
              <a:buFontTx/>
              <a:buNone/>
            </a:pPr>
            <a:r>
              <a:rPr lang="en-US" b="1" dirty="0">
                <a:cs typeface="Calibri"/>
              </a:rPr>
              <a:t>EM</a:t>
            </a:r>
          </a:p>
          <a:p>
            <a:pPr marL="0" indent="0">
              <a:buFontTx/>
              <a:buNone/>
            </a:pPr>
            <a:r>
              <a:rPr lang="en-GB" dirty="0">
                <a:hlinkClick r:id="rId6"/>
              </a:rPr>
              <a:t>Microsoft Word - BME Final Report-v-2.doc (sportengland-production-files.s3.eu-west-2.amazonaws.com)</a:t>
            </a:r>
            <a:endParaRPr lang="en-US" b="1" dirty="0">
              <a:cs typeface="Calibri"/>
            </a:endParaRPr>
          </a:p>
          <a:p>
            <a:pPr marL="0" indent="0">
              <a:buFontTx/>
              <a:buNone/>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Disability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Inclusive recovery – Activity Alliance Oct 22 </a:t>
            </a:r>
            <a:r>
              <a:rPr lang="en-GB" dirty="0">
                <a:hlinkClick r:id="rId7"/>
              </a:rPr>
              <a:t>Inclusive recovery report: "Include me as we return to activity" | Research | Activity Alliance</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Disability alliance – 2012 </a:t>
            </a:r>
            <a:r>
              <a:rPr lang="en-GB" dirty="0"/>
              <a:t>Understanding_the_barriers_to_participation_20120510_original.pdf </a:t>
            </a:r>
            <a:r>
              <a:rPr lang="en-GB" dirty="0">
                <a:hlinkClick r:id="rId8"/>
              </a:rPr>
              <a:t>Understanding the barriers to participation in sport | Activity Alliance</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Annual disability and Activity survey – 2021-22 </a:t>
            </a:r>
            <a:r>
              <a:rPr lang="en-GB" dirty="0">
                <a:hlinkClick r:id="rId9"/>
              </a:rPr>
              <a:t>Annual Disability and Activity Survey 2020-21 | Research | Activity Alliance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33333"/>
                </a:solidFill>
                <a:effectLst/>
                <a:latin typeface="interfaceregular"/>
              </a:rPr>
              <a:t>Perceived barriers and facilitators to physical activity for children with disability: a systematic review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https://bjsm.bmj.com/content/46/14/989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LTC</a:t>
            </a:r>
            <a:r>
              <a:rPr lang="en-US" dirty="0">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We are Undefeatable – </a:t>
            </a:r>
            <a:r>
              <a:rPr lang="en-GB" dirty="0">
                <a:hlinkClick r:id="rId10"/>
              </a:rPr>
              <a:t>We Are Undefeatable | Sport England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Richmond Group research - </a:t>
            </a:r>
            <a:r>
              <a:rPr lang="en-GB" dirty="0">
                <a:hlinkClick r:id="rId11"/>
              </a:rPr>
              <a:t>PowerPoint Presentation (richmondgroupofcharities.org.uk)</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cs typeface="Calibri"/>
              </a:rPr>
              <a:t>Women and girls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cs typeface="Calibri"/>
              </a:rPr>
              <a:t>Teenage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2"/>
              </a:rPr>
              <a:t>Reframing Sport for Teenage Girls: Tackling Teenage Disengagement - Women In Sport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3"/>
              </a:rPr>
              <a:t>Barriers-1.jpg (2269×993) (womeninsport.org)</a:t>
            </a:r>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cs typeface="Calibri"/>
              </a:rPr>
              <a:t>Pregancy</a:t>
            </a:r>
            <a:r>
              <a:rPr lang="en-GB" b="1" dirty="0">
                <a:cs typeface="Calibri"/>
              </a:rPr>
              <a:t>/post-natal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4"/>
              </a:rPr>
              <a:t>Attitudes, barriers and enablers to physical activity in pregnant women: a systematic review - PubMed (nih.gov)</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5"/>
              </a:rPr>
              <a:t>Physical activity beliefs, barriers, and enablers among postpartum women - PubMed (nih.gov)</a:t>
            </a:r>
            <a:endParaRPr lang="en-GB"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a:rPr>
              <a:t> </a:t>
            </a:r>
            <a:r>
              <a:rPr lang="en-GB" b="1" dirty="0">
                <a:cs typeface="Calibri"/>
              </a:rPr>
              <a:t>Peri/menopause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6"/>
              </a:rPr>
              <a:t>WIS_TDA33921_Menopause-Research-Midlife-Model_004 (womeninsport.org)</a:t>
            </a:r>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cs typeface="Calibri"/>
              </a:rPr>
              <a:t>Older</a:t>
            </a:r>
            <a:r>
              <a:rPr lang="en-GB" dirty="0">
                <a:cs typeface="Calibri"/>
              </a:rPr>
              <a:t> – see NZ doc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7"/>
              </a:rPr>
              <a:t>Active-Ageing-an-Anchor-Hanover-report-in-association-with-Demos.Final_.pdf</a:t>
            </a:r>
            <a:r>
              <a:rPr lang="en-GB" dirty="0"/>
              <a:t> – disability, lack of energy, SOB, pain</a:t>
            </a:r>
            <a:endParaRPr lang="en-GB"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8"/>
              </a:rPr>
              <a:t>spotlight-on-older-adults.pdf (sportengland-production-files.s3.eu-west-2.amazonaws.com)</a:t>
            </a:r>
            <a:r>
              <a:rPr lang="en-GB" dirty="0"/>
              <a:t> Nov 16-17</a:t>
            </a:r>
            <a:endParaRPr lang="en-GB"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9"/>
              </a:rPr>
              <a:t>ukactive_Life_Fitness_Moving_More_Ageing_Well-Report.pdf</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cs typeface="Calibri"/>
              </a:rPr>
              <a:t>LGBT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cs typeface="Calibri"/>
              </a:rPr>
              <a:t>Inequalities report – see above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20"/>
              </a:rPr>
              <a:t>Survey-of-Exercise-Physical-Activity-in-LGBT-Lives-in-England.pdf (blgbt.org)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Barriers and facilitators of physical activity and sport participation among young transgender adults who are medically transitioning </a:t>
            </a:r>
            <a:endParaRPr lang="en-GB" dirty="0">
              <a:cs typeface="Calibri"/>
            </a:endParaRPr>
          </a:p>
          <a:p>
            <a:pPr marL="0" indent="0">
              <a:buFontTx/>
              <a:buNone/>
            </a:pPr>
            <a:r>
              <a:rPr lang="en-US" dirty="0">
                <a:cs typeface="Calibri"/>
              </a:rPr>
              <a:t>https://core.ac.uk/download/pdf/288368628.pdf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12121"/>
                </a:solidFill>
                <a:effectLst/>
                <a:latin typeface="Merriweather" panose="00000500000000000000" pitchFamily="2" charset="0"/>
              </a:rPr>
              <a:t>The Levels and Predictors of Physical Activity Engagement Within the Treatment-Seeking Transgender Population: A Matched Control Study</a:t>
            </a:r>
          </a:p>
          <a:p>
            <a:pPr marL="0" indent="0">
              <a:buFontTx/>
              <a:buNone/>
            </a:pPr>
            <a:r>
              <a:rPr lang="en-US" dirty="0">
                <a:cs typeface="Calibri"/>
              </a:rPr>
              <a:t>https://pubmed.ncbi.nlm.nih.gov/28872406/</a:t>
            </a:r>
          </a:p>
          <a:p>
            <a:pPr marL="0" indent="0">
              <a:buFontTx/>
              <a:buNone/>
            </a:pPr>
            <a:r>
              <a:rPr lang="en-GB" dirty="0"/>
              <a:t>Stonewall and Mermaids – Written evidence</a:t>
            </a:r>
            <a:r>
              <a:rPr lang="en-US" dirty="0">
                <a:cs typeface="Calibri"/>
              </a:rPr>
              <a:t> to Parliament 2021</a:t>
            </a:r>
          </a:p>
          <a:p>
            <a:pPr marL="0" indent="0">
              <a:buFontTx/>
              <a:buNone/>
            </a:pPr>
            <a:r>
              <a:rPr lang="en-US" dirty="0">
                <a:cs typeface="Calibri"/>
              </a:rPr>
              <a:t>https://committees.parliament.uk/writtenevidence/22247/pdf/</a:t>
            </a:r>
          </a:p>
          <a:p>
            <a:pPr marL="0" indent="0">
              <a:buFontTx/>
              <a:buNone/>
            </a:pPr>
            <a:r>
              <a:rPr lang="en-GB" dirty="0"/>
              <a:t>Out in Sport LGBT Students’ Experiences of Sport</a:t>
            </a:r>
            <a:endParaRPr lang="en-US" dirty="0">
              <a:cs typeface="Calibri"/>
            </a:endParaRPr>
          </a:p>
          <a:p>
            <a:r>
              <a:rPr lang="en-GB" dirty="0"/>
              <a:t>https://nusdigital.s3.eu-west-1.amazonaws.com/document/documents/60235/e7ce309bf7351ca03a191864a0510b22/Out_in_Sport_LGBT_student_experiences_of_sport_in_FE_and_HE.pdf?X-Amz-Expires=10000&amp;X-Amz-Date=20230307T155505Z&amp;X-Amz-Security-Token=IQoJb3JpZ2luX2VjEHYaCWV1LXdlc3QtMSJHMEUCICK7qmDVgaoxp4t3LaCnmEhLm3hGf4UPq65nUAKzBSeNAiEA%2BAE3OpqtOyHFRGd5hHV1RS68%2BYtEqCxdYY38ad%2BGd%2BcqiQQILxAAGgw4NzkyMjgzNDAzMzgiDG2EsP4NlNsGxXPpLirmA7dFbH8ghQlSSQ9ukEznUuxPAadg%2B9n98VriID7BNHT3ZAuSIq3IeRJpy7zCIYPCW%2FMJwTU6YuObWcZJnPg1iXnhNTl2NBP0kMpYQJBVS17PsIqGIVrki50G61pyHBQQSMOoGtpKSDExq%2Bau81EbVG0EFLCKNg%2FnsXAToH28N13%2F2%2BFt%2FEa0cT%2BklAwQ%2Bf%2F67%2FFJU82jNExs5VF%2Fx0%2F%2Bd%2FZCM4OY8oW%2F7Wkisub1CJr%2Br0AlL%2Ba7ot6yeq5ufJoaIlZAyKYkSAvmGs2MPS%2BOdJJnbBfnfwUpNBmpc9%2BmyaakuTqijAnROtVhp7bUQ6PQJvTWNyIVsf%2BHMf1nk44lrFXtUD5XYrHjEXhGFwhvi4Nu6R35FLFtLAIMD%2BLFC4YBbiFxM%2BQMLxi%2BOzxFOY%2Bw4Dpr1yK84PyNdZAHL6B0aBWsGmvSXI1QhC66CML3TW1UUK9yimOcDLdUBWZhnk8aznv635jdnP9igOACKoR%2FUGMUgmFSu0SQ9uk6bYM4cSO1Dm%2Be3rtL8PqUuXf28PmaU1plPTg8M%2Fgjgw5YZLlL0mHKAGJUWSMB7zAlmzdEFnTp8w9X4LO8MiJs6swM4rZ3n%2Bopm0uIEE0UZ3EfzlSDw1jULvB7QQInfD4lAZmvyNYOG8UKajeDPDCsi52gBjqlAfGSFGMlpwdFcLg%2F13g16TMO6NWZ6vSHtjiaFxwflVzSO3wI7rExttiJ36eJQ4u9vRJIwytar%2Bk%2BZfgpu%2FdGbBbDxxXaCxjWZTu6Nk8NDcrjeCiWPpB1PlSFf5FXA4wWzw52OIGasZcMcPjRV4zbrVkjRCh7sS9FBqT6CgOKAjJGT9oSF5SXhwMEYk9R66RzmN%2Fq%2BbzL0jfNao37AS4YsQs%2Fd4sXig%3D%3D&amp;X-Amz-Algorithm=AWS4-HMAC-SHA256&amp;X-Amz-Credential=ASIA4ZNQXZBZLGOEWC5J%2F20230307%2Feu-west-1%2Fs3%2Faws4_request&amp;X-Amz-SignedHeaders=host&amp;X-Amz-Signature=039a8866cea370001342c2841a152c203b59a2d6e91ac8940606f659362d7e42</a:t>
            </a:r>
          </a:p>
        </p:txBody>
      </p:sp>
      <p:sp>
        <p:nvSpPr>
          <p:cNvPr id="4" name="Slide Number Placeholder 3"/>
          <p:cNvSpPr>
            <a:spLocks noGrp="1"/>
          </p:cNvSpPr>
          <p:nvPr>
            <p:ph type="sldNum" sz="quarter" idx="5"/>
          </p:nvPr>
        </p:nvSpPr>
        <p:spPr/>
        <p:txBody>
          <a:bodyPr/>
          <a:lstStyle/>
          <a:p>
            <a:fld id="{F1A2C49E-5449-4F32-AA82-69EB8A88B59D}" type="slidenum">
              <a:rPr lang="en-GB" smtClean="0"/>
              <a:t>24</a:t>
            </a:fld>
            <a:endParaRPr lang="en-GB"/>
          </a:p>
        </p:txBody>
      </p:sp>
    </p:spTree>
    <p:extLst>
      <p:ext uri="{BB962C8B-B14F-4D97-AF65-F5344CB8AC3E}">
        <p14:creationId xmlns:p14="http://schemas.microsoft.com/office/powerpoint/2010/main" val="256533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Arial"/>
                <a:cs typeface="Arial"/>
                <a:hlinkClick r:id="rId3"/>
              </a:rPr>
              <a:t>​</a:t>
            </a:r>
            <a:r>
              <a:rPr lang="en-GB" sz="1200">
                <a:latin typeface="Arial"/>
                <a:cs typeface="Arial"/>
                <a:hlinkClick r:id="rId3"/>
              </a:rPr>
              <a:t>Source: ISPAH Eight Investments that work for physical activity</a:t>
            </a:r>
            <a:endParaRPr lang="en-GB" sz="120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4"/>
              </a:rPr>
              <a:t>9789241514187-eng.pdf (who.int)</a:t>
            </a:r>
            <a:endParaRPr lang="en-GB" sz="1200">
              <a:latin typeface="Arial"/>
              <a:cs typeface="Arial"/>
            </a:endParaRPr>
          </a:p>
          <a:p>
            <a:endParaRPr lang="en-GB"/>
          </a:p>
        </p:txBody>
      </p:sp>
      <p:sp>
        <p:nvSpPr>
          <p:cNvPr id="4" name="Slide Number Placeholder 3"/>
          <p:cNvSpPr>
            <a:spLocks noGrp="1"/>
          </p:cNvSpPr>
          <p:nvPr>
            <p:ph type="sldNum" sz="quarter" idx="5"/>
          </p:nvPr>
        </p:nvSpPr>
        <p:spPr/>
        <p:txBody>
          <a:bodyPr/>
          <a:lstStyle/>
          <a:p>
            <a:fld id="{F1A2C49E-5449-4F32-AA82-69EB8A88B59D}" type="slidenum">
              <a:rPr lang="en-GB" smtClean="0"/>
              <a:t>25</a:t>
            </a:fld>
            <a:endParaRPr lang="en-GB"/>
          </a:p>
        </p:txBody>
      </p:sp>
    </p:spTree>
    <p:extLst>
      <p:ext uri="{BB962C8B-B14F-4D97-AF65-F5344CB8AC3E}">
        <p14:creationId xmlns:p14="http://schemas.microsoft.com/office/powerpoint/2010/main" val="805692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was the summary of the first presentation to </a:t>
            </a:r>
            <a:r>
              <a:rPr lang="en-GB" err="1"/>
              <a:t>Jeanelle</a:t>
            </a:r>
            <a:endParaRPr lang="en-GB"/>
          </a:p>
        </p:txBody>
      </p:sp>
      <p:sp>
        <p:nvSpPr>
          <p:cNvPr id="4" name="Slide Number Placeholder 3"/>
          <p:cNvSpPr>
            <a:spLocks noGrp="1"/>
          </p:cNvSpPr>
          <p:nvPr>
            <p:ph type="sldNum" sz="quarter" idx="5"/>
          </p:nvPr>
        </p:nvSpPr>
        <p:spPr/>
        <p:txBody>
          <a:bodyPr/>
          <a:lstStyle/>
          <a:p>
            <a:fld id="{F1A2C49E-5449-4F32-AA82-69EB8A88B59D}" type="slidenum">
              <a:rPr lang="en-GB" smtClean="0"/>
              <a:t>27</a:t>
            </a:fld>
            <a:endParaRPr lang="en-GB"/>
          </a:p>
        </p:txBody>
      </p:sp>
    </p:spTree>
    <p:extLst>
      <p:ext uri="{BB962C8B-B14F-4D97-AF65-F5344CB8AC3E}">
        <p14:creationId xmlns:p14="http://schemas.microsoft.com/office/powerpoint/2010/main" val="2537316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Segoe UI" panose="020B0502040204020203" pitchFamily="34" charset="0"/>
              </a:rPr>
              <a:t>Everybody Active Everyday PA Framework - https://assets.publishing.service.gov.uk/government/uploads/system/uploads/attachment_data/file/374914/Framework_13.pdf. </a:t>
            </a:r>
            <a:endParaRPr lang="en-GB" sz="1800">
              <a:effectLst/>
              <a:latin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F1A2C49E-5449-4F32-AA82-69EB8A88B59D}" type="slidenum">
              <a:rPr lang="en-GB" smtClean="0"/>
              <a:t>4</a:t>
            </a:fld>
            <a:endParaRPr lang="en-GB"/>
          </a:p>
        </p:txBody>
      </p:sp>
    </p:spTree>
    <p:extLst>
      <p:ext uri="{BB962C8B-B14F-4D97-AF65-F5344CB8AC3E}">
        <p14:creationId xmlns:p14="http://schemas.microsoft.com/office/powerpoint/2010/main" val="1524762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DD DATE SOMEWHERE</a:t>
            </a:r>
          </a:p>
        </p:txBody>
      </p:sp>
      <p:sp>
        <p:nvSpPr>
          <p:cNvPr id="4" name="Slide Number Placeholder 3"/>
          <p:cNvSpPr>
            <a:spLocks noGrp="1"/>
          </p:cNvSpPr>
          <p:nvPr>
            <p:ph type="sldNum" sz="quarter" idx="5"/>
          </p:nvPr>
        </p:nvSpPr>
        <p:spPr/>
        <p:txBody>
          <a:bodyPr/>
          <a:lstStyle/>
          <a:p>
            <a:fld id="{CFC676B2-F24C-455B-A0FE-DDE7C0C01D95}" type="slidenum">
              <a:rPr lang="en-GB" smtClean="0"/>
              <a:t>29</a:t>
            </a:fld>
            <a:endParaRPr lang="en-GB"/>
          </a:p>
        </p:txBody>
      </p:sp>
    </p:spTree>
    <p:extLst>
      <p:ext uri="{BB962C8B-B14F-4D97-AF65-F5344CB8AC3E}">
        <p14:creationId xmlns:p14="http://schemas.microsoft.com/office/powerpoint/2010/main" val="3360792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222222"/>
                </a:solidFill>
                <a:effectLst/>
                <a:latin typeface="Arial" panose="020B0604020202020204" pitchFamily="34" charset="0"/>
              </a:rPr>
              <a:t>Ryan, C. G., Dall, P. M., </a:t>
            </a:r>
            <a:r>
              <a:rPr lang="en-GB" b="0" i="0" err="1">
                <a:solidFill>
                  <a:srgbClr val="222222"/>
                </a:solidFill>
                <a:effectLst/>
                <a:latin typeface="Arial" panose="020B0604020202020204" pitchFamily="34" charset="0"/>
              </a:rPr>
              <a:t>Granat</a:t>
            </a:r>
            <a:r>
              <a:rPr lang="en-GB" b="0" i="0">
                <a:solidFill>
                  <a:srgbClr val="222222"/>
                </a:solidFill>
                <a:effectLst/>
                <a:latin typeface="Arial" panose="020B0604020202020204" pitchFamily="34" charset="0"/>
              </a:rPr>
              <a:t>, M. H., &amp; Grant, P. M. (2011). Sitting patterns at work: objective measurement of adherence to current recommendations. </a:t>
            </a:r>
            <a:r>
              <a:rPr lang="en-GB" b="0" i="1">
                <a:solidFill>
                  <a:srgbClr val="222222"/>
                </a:solidFill>
                <a:effectLst/>
                <a:latin typeface="Arial" panose="020B0604020202020204" pitchFamily="34" charset="0"/>
              </a:rPr>
              <a:t>Ergonomics</a:t>
            </a:r>
            <a:r>
              <a:rPr lang="en-GB" b="0" i="0">
                <a:solidFill>
                  <a:srgbClr val="222222"/>
                </a:solidFill>
                <a:effectLst/>
                <a:latin typeface="Arial" panose="020B0604020202020204" pitchFamily="34" charset="0"/>
              </a:rPr>
              <a:t>, </a:t>
            </a:r>
            <a:r>
              <a:rPr lang="en-GB" b="0" i="1">
                <a:solidFill>
                  <a:srgbClr val="222222"/>
                </a:solidFill>
                <a:effectLst/>
                <a:latin typeface="Arial" panose="020B0604020202020204" pitchFamily="34" charset="0"/>
              </a:rPr>
              <a:t>54</a:t>
            </a:r>
            <a:r>
              <a:rPr lang="en-GB" b="0" i="0">
                <a:solidFill>
                  <a:srgbClr val="222222"/>
                </a:solidFill>
                <a:effectLst/>
                <a:latin typeface="Arial" panose="020B0604020202020204" pitchFamily="34" charset="0"/>
              </a:rPr>
              <a:t>(6), 531-538.</a:t>
            </a:r>
          </a:p>
          <a:p>
            <a:endParaRPr lang="en-GB" b="0" i="0">
              <a:solidFill>
                <a:srgbClr val="222222"/>
              </a:solidFill>
              <a:effectLst/>
              <a:latin typeface="Arial" panose="020B0604020202020204" pitchFamily="34" charset="0"/>
            </a:endParaRPr>
          </a:p>
          <a:p>
            <a:pPr algn="l"/>
            <a:r>
              <a:rPr lang="en-GB" b="0" i="0">
                <a:solidFill>
                  <a:srgbClr val="222222"/>
                </a:solidFill>
                <a:effectLst/>
                <a:latin typeface="Arial" panose="020B0604020202020204" pitchFamily="34" charset="0"/>
              </a:rPr>
              <a:t>Foresight, Government Office for Science. (2019). </a:t>
            </a:r>
            <a:r>
              <a:rPr lang="en-GB" sz="1800" b="0" i="0" u="none" strike="noStrike" baseline="0">
                <a:latin typeface="Gill Sans MT" panose="020B0502020104020203" pitchFamily="34" charset="0"/>
              </a:rPr>
              <a:t>Decision-Making in the UK Transport System. </a:t>
            </a:r>
            <a:r>
              <a:rPr lang="en-GB">
                <a:hlinkClick r:id="rId3"/>
              </a:rPr>
              <a:t>https://assets.publishing.service.gov.uk/government/uploads/system/uploads/attachment_data/file/773667/decisionmaking.pdf</a:t>
            </a:r>
            <a:endParaRPr lang="en-GB" b="0"/>
          </a:p>
        </p:txBody>
      </p:sp>
      <p:sp>
        <p:nvSpPr>
          <p:cNvPr id="4" name="Slide Number Placeholder 3"/>
          <p:cNvSpPr>
            <a:spLocks noGrp="1"/>
          </p:cNvSpPr>
          <p:nvPr>
            <p:ph type="sldNum" sz="quarter" idx="5"/>
          </p:nvPr>
        </p:nvSpPr>
        <p:spPr/>
        <p:txBody>
          <a:bodyPr/>
          <a:lstStyle/>
          <a:p>
            <a:fld id="{CFC676B2-F24C-455B-A0FE-DDE7C0C01D95}" type="slidenum">
              <a:rPr lang="en-GB" smtClean="0"/>
              <a:t>31</a:t>
            </a:fld>
            <a:endParaRPr lang="en-GB"/>
          </a:p>
        </p:txBody>
      </p:sp>
    </p:spTree>
    <p:extLst>
      <p:ext uri="{BB962C8B-B14F-4D97-AF65-F5344CB8AC3E}">
        <p14:creationId xmlns:p14="http://schemas.microsoft.com/office/powerpoint/2010/main" val="3218437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FC676B2-F24C-455B-A0FE-DDE7C0C01D95}" type="slidenum">
              <a:rPr lang="en-GB" smtClean="0"/>
              <a:t>34</a:t>
            </a:fld>
            <a:endParaRPr lang="en-GB"/>
          </a:p>
        </p:txBody>
      </p:sp>
    </p:spTree>
    <p:extLst>
      <p:ext uri="{BB962C8B-B14F-4D97-AF65-F5344CB8AC3E}">
        <p14:creationId xmlns:p14="http://schemas.microsoft.com/office/powerpoint/2010/main" val="4292274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US"/>
              <a:t>These are our current policies to improve activity levels. They are delivered by OHID, other government departments and ALBs. </a:t>
            </a:r>
          </a:p>
          <a:p>
            <a:pPr marL="285750" indent="-285750">
              <a:buFont typeface="Arial,Sans-Serif"/>
              <a:buChar char="•"/>
            </a:pPr>
            <a:r>
              <a:rPr lang="en-US"/>
              <a:t>The text in purple are policies that are designed to target the groups we have identified previously as requiring additional support to be active.</a:t>
            </a:r>
            <a:endParaRPr lang="en-GB"/>
          </a:p>
          <a:p>
            <a:endParaRPr lang="en-GB">
              <a:cs typeface="Calibri"/>
            </a:endParaRPr>
          </a:p>
        </p:txBody>
      </p:sp>
      <p:sp>
        <p:nvSpPr>
          <p:cNvPr id="4" name="Slide Number Placeholder 3"/>
          <p:cNvSpPr>
            <a:spLocks noGrp="1"/>
          </p:cNvSpPr>
          <p:nvPr>
            <p:ph type="sldNum" sz="quarter" idx="5"/>
          </p:nvPr>
        </p:nvSpPr>
        <p:spPr/>
        <p:txBody>
          <a:bodyPr/>
          <a:lstStyle/>
          <a:p>
            <a:fld id="{CFC676B2-F24C-455B-A0FE-DDE7C0C01D95}" type="slidenum">
              <a:rPr lang="en-GB" smtClean="0"/>
              <a:t>35</a:t>
            </a:fld>
            <a:endParaRPr lang="en-GB"/>
          </a:p>
        </p:txBody>
      </p:sp>
    </p:spTree>
    <p:extLst>
      <p:ext uri="{BB962C8B-B14F-4D97-AF65-F5344CB8AC3E}">
        <p14:creationId xmlns:p14="http://schemas.microsoft.com/office/powerpoint/2010/main" val="3654247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propose four areas to focus where we do more. </a:t>
            </a:r>
          </a:p>
          <a:p>
            <a:endParaRPr lang="en-US"/>
          </a:p>
          <a:p>
            <a:r>
              <a:rPr lang="en-US"/>
              <a:t>We have done this based on four factors: </a:t>
            </a:r>
            <a:endParaRPr lang="en-US">
              <a:cs typeface="Calibri" panose="020F0502020204030204"/>
            </a:endParaRPr>
          </a:p>
          <a:p>
            <a:pPr marL="628650" lvl="1" indent="-171450">
              <a:buFont typeface="Arial"/>
              <a:buChar char="•"/>
            </a:pPr>
            <a:r>
              <a:rPr lang="en-US"/>
              <a:t>Case studies of good, impactful practice</a:t>
            </a:r>
            <a:endParaRPr lang="en-US">
              <a:cs typeface="Calibri"/>
            </a:endParaRPr>
          </a:p>
          <a:p>
            <a:pPr marL="628650" lvl="1" indent="-171450">
              <a:buFont typeface="Arial"/>
              <a:buChar char="•"/>
            </a:pPr>
            <a:r>
              <a:rPr lang="en-US"/>
              <a:t>Broad-based or systematic evidence of impact</a:t>
            </a:r>
            <a:endParaRPr lang="en-US">
              <a:cs typeface="Calibri"/>
            </a:endParaRPr>
          </a:p>
          <a:p>
            <a:pPr marL="628650" lvl="1" indent="-171450">
              <a:buFont typeface="Arial"/>
              <a:buChar char="•"/>
            </a:pPr>
            <a:r>
              <a:rPr lang="en-US"/>
              <a:t>Transferability / relevance to England</a:t>
            </a:r>
            <a:endParaRPr lang="en-US">
              <a:cs typeface="Calibri"/>
            </a:endParaRPr>
          </a:p>
          <a:p>
            <a:pPr marL="628650" lvl="1" indent="-171450">
              <a:buFont typeface="Arial"/>
              <a:buChar char="•"/>
            </a:pPr>
            <a:r>
              <a:rPr lang="en-US"/>
              <a:t>Relevance to inactivity and our priority groups. NB </a:t>
            </a:r>
            <a:endParaRPr lang="en-US">
              <a:cs typeface="Calibri"/>
            </a:endParaRPr>
          </a:p>
          <a:p>
            <a:pPr marL="171450" indent="-171450">
              <a:buFont typeface="Arial"/>
              <a:buChar char="•"/>
            </a:pPr>
            <a:r>
              <a:rPr lang="en-US"/>
              <a:t>We have included domestic and international effective examples for improving activity levels in each domain.</a:t>
            </a:r>
            <a:endParaRPr lang="en-US">
              <a:cs typeface="Calibri"/>
            </a:endParaRPr>
          </a:p>
          <a:p>
            <a:pPr marL="171450" indent="-171450">
              <a:buFont typeface="Arial"/>
              <a:buChar char="•"/>
            </a:pPr>
            <a:endParaRPr lang="en-US">
              <a:cs typeface="+mn-lt"/>
            </a:endParaRPr>
          </a:p>
          <a:p>
            <a:pPr marL="171450" indent="-171450">
              <a:buFont typeface="Arial"/>
              <a:buChar char="•"/>
            </a:pPr>
            <a:r>
              <a:rPr lang="en-US">
                <a:cs typeface="Calibri"/>
              </a:rPr>
              <a:t>Important to note that there are interactions between policy approaches and interventions across the 8 domains. </a:t>
            </a:r>
          </a:p>
          <a:p>
            <a:pPr marL="171450" indent="-171450">
              <a:buFont typeface="Arial"/>
              <a:buChar char="•"/>
            </a:pPr>
            <a:endParaRPr lang="en-US">
              <a:cs typeface="Calibri"/>
            </a:endParaRPr>
          </a:p>
          <a:p>
            <a:pPr marL="171450" indent="-171450">
              <a:buFont typeface="Arial"/>
              <a:buChar char="•"/>
            </a:pPr>
            <a:r>
              <a:rPr lang="en-US">
                <a:cs typeface="Calibri"/>
              </a:rPr>
              <a:t>For instance, healthcare, whether through a GP, nurse or social prescribing can signpost people to activities in the community, which could include walking clubs and/or sporting and recreation interventions such  as walking football. </a:t>
            </a:r>
          </a:p>
          <a:p>
            <a:pPr marL="171450" indent="-171450">
              <a:buFont typeface="Arial"/>
              <a:buChar char="•"/>
            </a:pPr>
            <a:endParaRPr lang="en-US">
              <a:cs typeface="Calibri"/>
            </a:endParaRPr>
          </a:p>
          <a:p>
            <a:pPr marL="171450" indent="-171450">
              <a:buFont typeface="Arial"/>
              <a:buChar char="•"/>
            </a:pPr>
            <a:r>
              <a:rPr lang="en-US">
                <a:cs typeface="Calibri"/>
              </a:rPr>
              <a:t>Domains such as social marketing campaigns promote physical activity opportunities in community settings, such as Better Health,  and some campaigns help to tailor messages and amplify reach to particular population groups such as 'We are </a:t>
            </a:r>
            <a:r>
              <a:rPr lang="en-US" err="1">
                <a:cs typeface="Calibri"/>
              </a:rPr>
              <a:t>Undefeatables</a:t>
            </a:r>
            <a:r>
              <a:rPr lang="en-US">
                <a:cs typeface="Calibri"/>
              </a:rPr>
              <a:t>'. The Better  Health Campaign provides consistent branding which can reinforce messages and enables local action to dovetail with national media – Better Health rewards pilots is actively using branding to test Better Health Rewards in Wolverhampton.  DHSC and Disney '10 Minute Shake up' provides fun games to support children, get active in school and at home with their families. Such campaigns also </a:t>
            </a:r>
            <a:endParaRPr lang="en-US"/>
          </a:p>
          <a:p>
            <a:pPr marL="171450" indent="-171450">
              <a:buFont typeface="Arial"/>
              <a:buChar char="•"/>
            </a:pPr>
            <a:endParaRPr lang="en-US">
              <a:cs typeface="Calibri"/>
            </a:endParaRPr>
          </a:p>
          <a:p>
            <a:r>
              <a:rPr lang="en-US">
                <a:cs typeface="Calibri"/>
              </a:rPr>
              <a:t>Published in February 2023, the OECD report </a:t>
            </a:r>
            <a:r>
              <a:rPr lang="en-US">
                <a:hlinkClick r:id="rId3"/>
              </a:rPr>
              <a:t>Step Up! Tackling the Burden of Insufficient Physical Activity in Europe | OECD iLibrary (oecd-ilibrary.org)</a:t>
            </a:r>
            <a:r>
              <a:rPr lang="en-US"/>
              <a:t> provides an evidence and practice based guide to the policy options to increase physical activity. </a:t>
            </a:r>
            <a:endParaRPr lang="en-US">
              <a:cs typeface="Calibri"/>
            </a:endParaRPr>
          </a:p>
          <a:p>
            <a:endParaRPr lang="en-US"/>
          </a:p>
          <a:p>
            <a:r>
              <a:rPr lang="en-US"/>
              <a:t>The report sets out the options and acknowledges that  all policies have their own benefits and that it is unlikely that any single policy will have a major impact on physical activity levels in the population. </a:t>
            </a:r>
          </a:p>
          <a:p>
            <a:endParaRPr lang="en-US"/>
          </a:p>
          <a:p>
            <a:r>
              <a:rPr lang="en-US"/>
              <a:t>The analysis indicates that previous OECD modelling work showed how a physical activity policy package including interventions such as prescribing physical activity, investing in active transport and school-based </a:t>
            </a:r>
            <a:r>
              <a:rPr lang="en-US" err="1"/>
              <a:t>programmes</a:t>
            </a:r>
            <a:r>
              <a:rPr lang="en-US"/>
              <a:t> can lead to significant health gains and savings in health care expenditure. Such a package of policies aimed at increasing physical activity, implemented in 36 countries, would prevent 38 000 NCDs per year and save around EUR 14 billion in health cost by 2050 – equivalent to the total annual health care expenditure of Greece.</a:t>
            </a:r>
            <a:r>
              <a:rPr lang="en-US">
                <a:cs typeface="Calibri"/>
              </a:rPr>
              <a:t> </a:t>
            </a:r>
          </a:p>
          <a:p>
            <a:endParaRPr lang="en-US">
              <a:cs typeface="Calibri"/>
            </a:endParaRPr>
          </a:p>
          <a:p>
            <a:r>
              <a:rPr lang="en-US">
                <a:cs typeface="Calibri"/>
              </a:rPr>
              <a:t>The report concludes that the</a:t>
            </a:r>
            <a:r>
              <a:rPr lang="en-US"/>
              <a:t> task at hand is clear: make physical activity a public health priority to improve health and reduce the burden of non-communicable diseases. However, to achieve such a goal, much work remains. Rather than falling under strategies for other risk factors, physical inactivity should be a separate and equal concern, and should be </a:t>
            </a:r>
            <a:r>
              <a:rPr lang="en-US" err="1"/>
              <a:t>recognised</a:t>
            </a:r>
            <a:r>
              <a:rPr lang="en-US"/>
              <a:t> as a unique specialty. A strong policy framework, consistent investment in physical activity programs and infrastructure, multi-sectoral support, high population reach, and good surveillance should </a:t>
            </a:r>
            <a:r>
              <a:rPr lang="en-US" err="1"/>
              <a:t>characterise</a:t>
            </a:r>
            <a:r>
              <a:rPr lang="en-US"/>
              <a:t> each future action (Pratt et al., 2015[44]). Adaptation of the evidence-based strategies to community need, culture, and context is critical. An isolated public health strategy for physical activity is unlikely to be successful as many of the necessary actions occur in sectors other than public health and because sustained funding is nearly impossible without the broader political support associated with strong partners.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FC676B2-F24C-455B-A0FE-DDE7C0C01D95}" type="slidenum">
              <a:rPr lang="en-GB" smtClean="0"/>
              <a:t>36</a:t>
            </a:fld>
            <a:endParaRPr lang="en-GB"/>
          </a:p>
        </p:txBody>
      </p:sp>
    </p:spTree>
    <p:extLst>
      <p:ext uri="{BB962C8B-B14F-4D97-AF65-F5344CB8AC3E}">
        <p14:creationId xmlns:p14="http://schemas.microsoft.com/office/powerpoint/2010/main" val="3800190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Calibri"/>
                <a:cs typeface="Calibri"/>
              </a:rPr>
              <a:t>Cochrane review states that</a:t>
            </a:r>
            <a:r>
              <a:rPr lang="en-GB" sz="1800">
                <a:latin typeface="Calibri"/>
                <a:cs typeface="Calibri"/>
              </a:rPr>
              <a:t> </a:t>
            </a:r>
            <a:r>
              <a:rPr lang="en-GB" sz="1800">
                <a:effectLst/>
                <a:latin typeface="Calibri"/>
                <a:cs typeface="Calibri"/>
              </a:rPr>
              <a:t> - This is a topic of concern, particularly because it is known that physical activity patterns in childhood can lead to similar patterns in adulthood</a:t>
            </a:r>
          </a:p>
          <a:p>
            <a:r>
              <a:rPr lang="en-GB" sz="1800">
                <a:latin typeface="Calibri"/>
                <a:cs typeface="Calibri"/>
              </a:rPr>
              <a:t> </a:t>
            </a:r>
            <a:r>
              <a:rPr lang="en-GB" sz="1800">
                <a:effectLst/>
                <a:latin typeface="Calibri"/>
                <a:cs typeface="Calibri"/>
                <a:hlinkClick r:id="rId3"/>
              </a:rPr>
              <a:t>School‐based physical activity programs for promoting physical activity and fitness in children and adolescents aged 6 to 18 - Neil-</a:t>
            </a:r>
            <a:r>
              <a:rPr lang="en-GB" sz="1800" err="1">
                <a:effectLst/>
                <a:latin typeface="Calibri"/>
                <a:cs typeface="Calibri"/>
                <a:hlinkClick r:id="rId3"/>
              </a:rPr>
              <a:t>Sztramko</a:t>
            </a:r>
            <a:r>
              <a:rPr lang="en-GB" sz="1800">
                <a:effectLst/>
                <a:latin typeface="Calibri"/>
                <a:cs typeface="Calibri"/>
                <a:hlinkClick r:id="rId3"/>
              </a:rPr>
              <a:t>, SE - 2021 | Cochrane Library</a:t>
            </a:r>
            <a:endParaRPr lang="en-GB" sz="1800">
              <a:effectLst/>
              <a:latin typeface="Calibri"/>
              <a:cs typeface="Calibri"/>
            </a:endParaRPr>
          </a:p>
          <a:p>
            <a:r>
              <a:rPr lang="en-GB"/>
              <a:t>PHE – 2020 What works in schools and colleges to increase PA? States that -Developing regular physical activity behaviours in childhood is crucial as we know that children who are active are more likely to become active adults and continue to reap the benefits of an active lifestyle throughout their life course - </a:t>
            </a:r>
            <a:r>
              <a:rPr lang="en-GB">
                <a:hlinkClick r:id="rId4"/>
              </a:rPr>
              <a:t>Guidance to increase physical activity among children and young people in schools and colleges (publishing.service.gov.uk)</a:t>
            </a:r>
            <a:endParaRPr lang="en-GB"/>
          </a:p>
          <a:p>
            <a:r>
              <a:rPr lang="en-GB"/>
              <a:t>Research feeding into the statement above includes:</a:t>
            </a:r>
            <a:endParaRPr lang="en-GB">
              <a:cs typeface="Calibri" panose="020F0502020204030204"/>
            </a:endParaRPr>
          </a:p>
          <a:p>
            <a:pPr marL="0" marR="0">
              <a:spcBef>
                <a:spcPts val="0"/>
              </a:spcBef>
              <a:spcAft>
                <a:spcPts val="0"/>
              </a:spcAft>
            </a:pPr>
            <a:r>
              <a:rPr lang="en-GB" sz="1800" b="0">
                <a:solidFill>
                  <a:srgbClr val="212121"/>
                </a:solidFill>
                <a:effectLst/>
                <a:latin typeface="Merriweather"/>
              </a:rPr>
              <a:t>Physical activity from childhood to adulthood: a 21-year tracking study - </a:t>
            </a:r>
            <a:r>
              <a:rPr lang="en-GB" sz="1800">
                <a:effectLst/>
                <a:latin typeface="Calibri"/>
                <a:cs typeface="Calibri"/>
                <a:hlinkClick r:id="rId5"/>
              </a:rPr>
              <a:t>Physical activity from childhood to adulthood: a 21-year tracking study - PubMed (nih.gov)</a:t>
            </a:r>
            <a:endParaRPr lang="en-GB" sz="1800">
              <a:effectLst/>
              <a:latin typeface="Calibri"/>
              <a:cs typeface="Calibri"/>
            </a:endParaRPr>
          </a:p>
          <a:p>
            <a:endParaRPr lang="en-GB"/>
          </a:p>
          <a:p>
            <a:r>
              <a:rPr lang="en-GB"/>
              <a:t>UK CMO PA guidelines – pp 25-28 plus references </a:t>
            </a:r>
            <a:r>
              <a:rPr lang="en-GB">
                <a:hlinkClick r:id="rId6"/>
              </a:rPr>
              <a:t>UK Chief Medical Officers' Physical Activity Guidelines (publishing.service.gov.uk)</a:t>
            </a:r>
            <a:endParaRPr lang="en-GB"/>
          </a:p>
          <a:p>
            <a:endParaRPr lang="en-GB"/>
          </a:p>
          <a:p>
            <a:r>
              <a:rPr lang="en-GB"/>
              <a:t>Whole schools approach research  https://www.mdpi.com/1660-4601/19/24/16950/pdf </a:t>
            </a:r>
            <a:endParaRPr lang="en-GB">
              <a:cs typeface="Calibri"/>
            </a:endParaRPr>
          </a:p>
          <a:p>
            <a:endParaRPr lang="en-GB"/>
          </a:p>
          <a:p>
            <a:pPr marL="0" marR="0">
              <a:spcBef>
                <a:spcPts val="0"/>
              </a:spcBef>
              <a:spcAft>
                <a:spcPts val="0"/>
              </a:spcAft>
            </a:pPr>
            <a:r>
              <a:rPr lang="en-GB" sz="1800">
                <a:solidFill>
                  <a:srgbClr val="0A0A0A"/>
                </a:solidFill>
                <a:effectLst/>
                <a:latin typeface="Lato"/>
                <a:ea typeface="Lato"/>
                <a:cs typeface="Lato"/>
              </a:rPr>
              <a:t>Laverty AA, Hone T, Goodman A, Kelly Y, Millett C. </a:t>
            </a:r>
            <a:r>
              <a:rPr lang="en-GB" sz="1800">
                <a:effectLst/>
                <a:latin typeface="Lato"/>
                <a:ea typeface="Lato"/>
                <a:cs typeface="Lato"/>
                <a:hlinkClick r:id="rId7"/>
              </a:rPr>
              <a:t>Associations of active travel with adiposity among children and socioeconomic differentials: a longitudinal study</a:t>
            </a:r>
            <a:r>
              <a:rPr lang="en-GB" sz="1800">
                <a:solidFill>
                  <a:srgbClr val="0A0A0A"/>
                </a:solidFill>
                <a:effectLst/>
                <a:latin typeface="Lato"/>
                <a:ea typeface="Lato"/>
                <a:cs typeface="Lato"/>
              </a:rPr>
              <a:t>. BMJ Open. 2021 Jan 1;11(1):e036041.</a:t>
            </a:r>
            <a:r>
              <a:rPr lang="en-US" sz="1800">
                <a:solidFill>
                  <a:srgbClr val="0A0A0A"/>
                </a:solidFill>
                <a:effectLst/>
                <a:latin typeface="Lato"/>
                <a:ea typeface="Lato"/>
                <a:cs typeface="Lato"/>
              </a:rPr>
              <a:t>​</a:t>
            </a:r>
            <a:endParaRPr lang="en-GB" sz="1800">
              <a:effectLst/>
              <a:latin typeface="Lato"/>
              <a:ea typeface="Lato"/>
              <a:cs typeface="Lato"/>
            </a:endParaRPr>
          </a:p>
          <a:p>
            <a:pPr marL="0" marR="0">
              <a:spcBef>
                <a:spcPts val="0"/>
              </a:spcBef>
              <a:spcAft>
                <a:spcPts val="0"/>
              </a:spcAft>
            </a:pPr>
            <a:endParaRPr lang="en-GB" sz="1800">
              <a:solidFill>
                <a:srgbClr val="0A0A0A"/>
              </a:solidFill>
              <a:effectLst/>
              <a:latin typeface="Lato" panose="020F0502020204030203" pitchFamily="34" charset="0"/>
            </a:endParaRPr>
          </a:p>
          <a:p>
            <a:pPr marL="0" marR="0">
              <a:spcBef>
                <a:spcPts val="0"/>
              </a:spcBef>
              <a:spcAft>
                <a:spcPts val="0"/>
              </a:spcAft>
            </a:pPr>
            <a:r>
              <a:rPr lang="en-GB" sz="1800">
                <a:solidFill>
                  <a:srgbClr val="0A0A0A"/>
                </a:solidFill>
                <a:effectLst/>
                <a:latin typeface="Lato"/>
                <a:ea typeface="Lato"/>
                <a:cs typeface="Lato"/>
              </a:rPr>
              <a:t>McKay A, Goodman A, van </a:t>
            </a:r>
            <a:r>
              <a:rPr lang="en-GB" sz="1800" err="1">
                <a:solidFill>
                  <a:srgbClr val="0A0A0A"/>
                </a:solidFill>
                <a:effectLst/>
                <a:latin typeface="Lato"/>
                <a:ea typeface="Lato"/>
                <a:cs typeface="Lato"/>
              </a:rPr>
              <a:t>Sluijs</a:t>
            </a:r>
            <a:r>
              <a:rPr lang="en-GB" sz="1800">
                <a:solidFill>
                  <a:srgbClr val="0A0A0A"/>
                </a:solidFill>
                <a:effectLst/>
                <a:latin typeface="Lato"/>
                <a:ea typeface="Lato"/>
                <a:cs typeface="Lato"/>
              </a:rPr>
              <a:t> E, Millett C, Laverty AA. </a:t>
            </a:r>
            <a:r>
              <a:rPr lang="en-GB" sz="1800">
                <a:effectLst/>
                <a:latin typeface="Lato"/>
                <a:ea typeface="Lato"/>
                <a:cs typeface="Lato"/>
                <a:hlinkClick r:id="rId8"/>
              </a:rPr>
              <a:t>Cycle training and factors associated with cycling among adolescents in England</a:t>
            </a:r>
            <a:r>
              <a:rPr lang="en-GB" sz="1800">
                <a:solidFill>
                  <a:srgbClr val="0A0A0A"/>
                </a:solidFill>
                <a:effectLst/>
                <a:latin typeface="Lato"/>
                <a:ea typeface="Lato"/>
                <a:cs typeface="Lato"/>
              </a:rPr>
              <a:t>. J </a:t>
            </a:r>
            <a:r>
              <a:rPr lang="en-GB" sz="1800" err="1">
                <a:solidFill>
                  <a:srgbClr val="0A0A0A"/>
                </a:solidFill>
                <a:effectLst/>
                <a:latin typeface="Lato"/>
                <a:ea typeface="Lato"/>
                <a:cs typeface="Lato"/>
              </a:rPr>
              <a:t>Transp</a:t>
            </a:r>
            <a:r>
              <a:rPr lang="en-GB" sz="1800">
                <a:solidFill>
                  <a:srgbClr val="0A0A0A"/>
                </a:solidFill>
                <a:effectLst/>
                <a:latin typeface="Lato"/>
                <a:ea typeface="Lato"/>
                <a:cs typeface="Lato"/>
              </a:rPr>
              <a:t> Health. 2020 Mar;16:100815.</a:t>
            </a:r>
            <a:r>
              <a:rPr lang="en-US" sz="1800">
                <a:solidFill>
                  <a:srgbClr val="0A0A0A"/>
                </a:solidFill>
                <a:effectLst/>
                <a:latin typeface="Lato"/>
                <a:ea typeface="Lato"/>
                <a:cs typeface="Lato"/>
              </a:rPr>
              <a:t>​</a:t>
            </a:r>
            <a:endParaRPr lang="en-GB" sz="1800">
              <a:effectLst/>
              <a:latin typeface="Lato"/>
              <a:ea typeface="Lato"/>
              <a:cs typeface="Lato"/>
            </a:endParaRPr>
          </a:p>
          <a:p>
            <a:pPr marL="0" marR="0">
              <a:spcBef>
                <a:spcPts val="0"/>
              </a:spcBef>
              <a:spcAft>
                <a:spcPts val="0"/>
              </a:spcAft>
            </a:pPr>
            <a:endParaRPr lang="en-GB" sz="1800">
              <a:solidFill>
                <a:srgbClr val="0A0A0A"/>
              </a:solidFill>
              <a:effectLst/>
              <a:latin typeface="Lato" panose="020F0502020204030203" pitchFamily="34" charset="0"/>
            </a:endParaRPr>
          </a:p>
          <a:p>
            <a:pPr marL="0" marR="0">
              <a:spcBef>
                <a:spcPts val="0"/>
              </a:spcBef>
              <a:spcAft>
                <a:spcPts val="0"/>
              </a:spcAft>
            </a:pPr>
            <a:r>
              <a:rPr lang="en-GB" sz="1800" err="1">
                <a:solidFill>
                  <a:srgbClr val="0A0A0A"/>
                </a:solidFill>
                <a:effectLst/>
                <a:latin typeface="Lato"/>
                <a:ea typeface="Lato"/>
                <a:cs typeface="Lato"/>
              </a:rPr>
              <a:t>Breheny</a:t>
            </a:r>
            <a:r>
              <a:rPr lang="en-GB" sz="1800">
                <a:solidFill>
                  <a:srgbClr val="0A0A0A"/>
                </a:solidFill>
                <a:effectLst/>
                <a:latin typeface="Lato"/>
                <a:ea typeface="Lato"/>
                <a:cs typeface="Lato"/>
              </a:rPr>
              <a:t> K, Passmore S, </a:t>
            </a:r>
            <a:r>
              <a:rPr lang="en-GB" sz="1800" err="1">
                <a:solidFill>
                  <a:srgbClr val="0A0A0A"/>
                </a:solidFill>
                <a:effectLst/>
                <a:latin typeface="Lato"/>
                <a:ea typeface="Lato"/>
                <a:cs typeface="Lato"/>
              </a:rPr>
              <a:t>Adab</a:t>
            </a:r>
            <a:r>
              <a:rPr lang="en-GB" sz="1800">
                <a:solidFill>
                  <a:srgbClr val="0A0A0A"/>
                </a:solidFill>
                <a:effectLst/>
                <a:latin typeface="Lato"/>
                <a:ea typeface="Lato"/>
                <a:cs typeface="Lato"/>
              </a:rPr>
              <a:t> P, Martin J, Hemming K, Lancashire ER, et al. </a:t>
            </a:r>
            <a:r>
              <a:rPr lang="en-GB" sz="1800">
                <a:effectLst/>
                <a:latin typeface="Lato"/>
                <a:ea typeface="Lato"/>
                <a:cs typeface="Lato"/>
                <a:hlinkClick r:id="rId9"/>
              </a:rPr>
              <a:t>Effectiveness and cost-effectiveness of The Daily Mile on childhood weight outcomes and wellbeing: a cluster randomised controlled trial. </a:t>
            </a:r>
            <a:r>
              <a:rPr lang="en-GB" sz="1800">
                <a:solidFill>
                  <a:srgbClr val="0A0A0A"/>
                </a:solidFill>
                <a:effectLst/>
                <a:latin typeface="Lato"/>
                <a:ea typeface="Lato"/>
                <a:cs typeface="Lato"/>
              </a:rPr>
              <a:t>Int J </a:t>
            </a:r>
            <a:r>
              <a:rPr lang="en-GB" sz="1800" err="1">
                <a:solidFill>
                  <a:srgbClr val="0A0A0A"/>
                </a:solidFill>
                <a:effectLst/>
                <a:latin typeface="Lato"/>
                <a:ea typeface="Lato"/>
                <a:cs typeface="Lato"/>
              </a:rPr>
              <a:t>Obes</a:t>
            </a:r>
            <a:r>
              <a:rPr lang="en-GB" sz="1800">
                <a:solidFill>
                  <a:srgbClr val="0A0A0A"/>
                </a:solidFill>
                <a:effectLst/>
                <a:latin typeface="Lato"/>
                <a:ea typeface="Lato"/>
                <a:cs typeface="Lato"/>
              </a:rPr>
              <a:t>. 2020 Apr;44(4):812–22.</a:t>
            </a:r>
            <a:endParaRPr lang="en-GB" sz="1800">
              <a:effectLst/>
              <a:latin typeface="Lato"/>
              <a:ea typeface="Lato"/>
              <a:cs typeface="Lato"/>
            </a:endParaRPr>
          </a:p>
          <a:p>
            <a:endParaRPr lang="en-GB"/>
          </a:p>
        </p:txBody>
      </p:sp>
      <p:sp>
        <p:nvSpPr>
          <p:cNvPr id="4" name="Slide Number Placeholder 3"/>
          <p:cNvSpPr>
            <a:spLocks noGrp="1"/>
          </p:cNvSpPr>
          <p:nvPr>
            <p:ph type="sldNum" sz="quarter" idx="5"/>
          </p:nvPr>
        </p:nvSpPr>
        <p:spPr/>
        <p:txBody>
          <a:bodyPr/>
          <a:lstStyle/>
          <a:p>
            <a:fld id="{CFC676B2-F24C-455B-A0FE-DDE7C0C01D95}" type="slidenum">
              <a:rPr lang="en-GB" smtClean="0"/>
              <a:t>37</a:t>
            </a:fld>
            <a:endParaRPr lang="en-GB"/>
          </a:p>
        </p:txBody>
      </p:sp>
    </p:spTree>
    <p:extLst>
      <p:ext uri="{BB962C8B-B14F-4D97-AF65-F5344CB8AC3E}">
        <p14:creationId xmlns:p14="http://schemas.microsoft.com/office/powerpoint/2010/main" val="3037870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sz="1800" b="1" dirty="0">
                <a:effectLst/>
                <a:latin typeface="Segoe UI" panose="020B0502040204020203" pitchFamily="34" charset="0"/>
              </a:rPr>
              <a:t>Active Mile</a:t>
            </a:r>
            <a:endParaRPr lang="en-GB" sz="1800" dirty="0">
              <a:effectLst/>
              <a:latin typeface="Segoe UI" panose="020B0502040204020203" pitchFamily="34" charset="0"/>
            </a:endParaRPr>
          </a:p>
          <a:p>
            <a:pPr marL="0" marR="0">
              <a:spcBef>
                <a:spcPts val="0"/>
              </a:spcBef>
              <a:spcAft>
                <a:spcPts val="0"/>
              </a:spcAft>
            </a:pPr>
            <a:r>
              <a:rPr lang="en-GB" sz="1800" dirty="0">
                <a:effectLst/>
                <a:latin typeface="Segoe UI" panose="020B0502040204020203" pitchFamily="34" charset="0"/>
              </a:rPr>
              <a:t>AM examples </a:t>
            </a:r>
            <a:r>
              <a:rPr lang="en-GB" sz="1800" dirty="0">
                <a:effectLst/>
                <a:latin typeface="Calibri" panose="020F0502020204030204" pitchFamily="34" charset="0"/>
                <a:hlinkClick r:id="rId3"/>
              </a:rPr>
              <a:t>Active mile briefing: practice examples (publishing.service.gov.uk)</a:t>
            </a:r>
            <a:endParaRPr lang="en-GB" sz="1800" dirty="0">
              <a:effectLst/>
              <a:latin typeface="Calibri" panose="020F0502020204030204" pitchFamily="34" charset="0"/>
            </a:endParaRPr>
          </a:p>
          <a:p>
            <a:pPr marL="0" marR="0">
              <a:spcBef>
                <a:spcPts val="0"/>
              </a:spcBef>
              <a:spcAft>
                <a:spcPts val="0"/>
              </a:spcAft>
            </a:pPr>
            <a:r>
              <a:rPr lang="en-GB" sz="1800" dirty="0">
                <a:effectLst/>
                <a:latin typeface="Segoe UI" panose="020B0502040204020203" pitchFamily="34" charset="0"/>
              </a:rPr>
              <a:t>AM evidence and policy summary </a:t>
            </a:r>
            <a:r>
              <a:rPr lang="en-GB" sz="1800" dirty="0">
                <a:effectLst/>
                <a:latin typeface="Calibri" panose="020F0502020204030204" pitchFamily="34" charset="0"/>
                <a:hlinkClick r:id="rId4"/>
              </a:rPr>
              <a:t>Active mile briefing: evidence and policy summary (publishing.service.gov.uk)</a:t>
            </a:r>
            <a:r>
              <a:rPr lang="en-GB" sz="1800" dirty="0">
                <a:effectLst/>
                <a:latin typeface="Segoe UI" panose="020B0502040204020203" pitchFamily="34" charset="0"/>
              </a:rPr>
              <a:t> </a:t>
            </a:r>
            <a:r>
              <a:rPr lang="en-GB" sz="1800" dirty="0">
                <a:effectLst/>
                <a:highlight>
                  <a:srgbClr val="FFFF00"/>
                </a:highlight>
                <a:latin typeface="Segoe UI" panose="020B0502040204020203" pitchFamily="34" charset="0"/>
              </a:rPr>
              <a:t>[rapid review]</a:t>
            </a:r>
            <a:endParaRPr lang="en-GB" sz="1800" dirty="0">
              <a:effectLst/>
              <a:latin typeface="Calibri" panose="020F0502020204030204" pitchFamily="34" charset="0"/>
            </a:endParaRPr>
          </a:p>
          <a:p>
            <a:pPr marL="0" marR="0">
              <a:spcBef>
                <a:spcPts val="0"/>
              </a:spcBef>
              <a:spcAft>
                <a:spcPts val="0"/>
              </a:spcAft>
            </a:pPr>
            <a:r>
              <a:rPr lang="en-GB" sz="1800" dirty="0">
                <a:effectLst/>
                <a:latin typeface="Segoe UI" panose="020B0502040204020203" pitchFamily="34" charset="0"/>
              </a:rPr>
              <a:t>AM Annex A the evidence for the AM  </a:t>
            </a:r>
            <a:r>
              <a:rPr lang="en-GB" sz="1800" dirty="0">
                <a:effectLst/>
                <a:latin typeface="Calibri" panose="020F0502020204030204" pitchFamily="34" charset="0"/>
                <a:hlinkClick r:id="rId5"/>
              </a:rPr>
              <a:t>Active mile briefing: evidence and policy summary - Annex A (publishing.service.gov.uk)</a:t>
            </a:r>
            <a:endParaRPr lang="en-GB" sz="1800" dirty="0">
              <a:effectLst/>
              <a:latin typeface="Calibri" panose="020F0502020204030204" pitchFamily="34" charset="0"/>
            </a:endParaRPr>
          </a:p>
          <a:p>
            <a:pPr marL="0" marR="0">
              <a:spcBef>
                <a:spcPts val="0"/>
              </a:spcBef>
              <a:spcAft>
                <a:spcPts val="0"/>
              </a:spcAft>
            </a:pPr>
            <a:r>
              <a:rPr lang="en-GB" sz="1800" b="1" dirty="0">
                <a:effectLst/>
                <a:latin typeface="Segoe UI" panose="020B0502040204020203" pitchFamily="34" charset="0"/>
              </a:rPr>
              <a:t>Daily Mile</a:t>
            </a:r>
            <a:endParaRPr lang="en-GB" sz="1800" dirty="0">
              <a:effectLst/>
              <a:latin typeface="Segoe UI" panose="020B0502040204020203" pitchFamily="34" charset="0"/>
            </a:endParaRPr>
          </a:p>
          <a:p>
            <a:pPr marL="0" marR="0">
              <a:spcBef>
                <a:spcPts val="0"/>
              </a:spcBef>
              <a:spcAft>
                <a:spcPts val="0"/>
              </a:spcAft>
            </a:pPr>
            <a:r>
              <a:rPr lang="en-GB" sz="1800" dirty="0">
                <a:effectLst/>
                <a:latin typeface="Segoe UI" panose="020B0502040204020203" pitchFamily="34" charset="0"/>
              </a:rPr>
              <a:t>Daily Mile website </a:t>
            </a:r>
            <a:r>
              <a:rPr lang="en-GB" sz="1800" dirty="0">
                <a:effectLst/>
                <a:latin typeface="Calibri" panose="020F0502020204030204" pitchFamily="34" charset="0"/>
                <a:hlinkClick r:id="rId6"/>
              </a:rPr>
              <a:t>The Daily Mile | UK</a:t>
            </a:r>
            <a:endParaRPr lang="en-GB" sz="1800" dirty="0">
              <a:effectLst/>
              <a:latin typeface="Calibri" panose="020F0502020204030204" pitchFamily="34" charset="0"/>
            </a:endParaRPr>
          </a:p>
          <a:p>
            <a:pPr marL="0" marR="0">
              <a:spcBef>
                <a:spcPts val="0"/>
              </a:spcBef>
              <a:spcAft>
                <a:spcPts val="0"/>
              </a:spcAft>
            </a:pPr>
            <a:r>
              <a:rPr lang="en-GB" sz="1800" dirty="0">
                <a:effectLst/>
                <a:latin typeface="Segoe UI" panose="020B0502040204020203" pitchFamily="34" charset="0"/>
              </a:rPr>
              <a:t>Daily Mile research </a:t>
            </a:r>
            <a:r>
              <a:rPr lang="en-GB" sz="1800" dirty="0">
                <a:effectLst/>
                <a:latin typeface="Calibri" panose="020F0502020204030204" pitchFamily="34" charset="0"/>
                <a:hlinkClick r:id="rId7"/>
              </a:rPr>
              <a:t>The science behind The Daily Mile | The Daily Mile UK</a:t>
            </a:r>
            <a:endParaRPr lang="en-GB" sz="1800" dirty="0">
              <a:effectLst/>
              <a:latin typeface="Calibri" panose="020F0502020204030204" pitchFamily="34" charset="0"/>
            </a:endParaRPr>
          </a:p>
          <a:p>
            <a:pPr marL="0" marR="0">
              <a:spcBef>
                <a:spcPts val="0"/>
              </a:spcBef>
              <a:spcAft>
                <a:spcPts val="0"/>
              </a:spcAft>
            </a:pPr>
            <a:r>
              <a:rPr lang="en-GB" sz="1800" dirty="0">
                <a:effectLst/>
                <a:latin typeface="Segoe UI" panose="020B0502040204020203" pitchFamily="34" charset="0"/>
              </a:rPr>
              <a:t>Been running for almost 11 year - began April 2012</a:t>
            </a:r>
          </a:p>
          <a:p>
            <a:pPr marL="0" marR="0">
              <a:spcBef>
                <a:spcPts val="0"/>
              </a:spcBef>
              <a:spcAft>
                <a:spcPts val="0"/>
              </a:spcAft>
            </a:pPr>
            <a:r>
              <a:rPr lang="en-GB" sz="1800" dirty="0">
                <a:effectLst/>
                <a:latin typeface="Segoe UI" panose="020B0502040204020203" pitchFamily="34" charset="0"/>
              </a:rPr>
              <a:t>Infographic on the benefits of the Daily Mile </a:t>
            </a:r>
            <a:r>
              <a:rPr lang="en-GB" sz="1800" dirty="0">
                <a:effectLst/>
                <a:latin typeface="Calibri" panose="020F0502020204030204" pitchFamily="34" charset="0"/>
                <a:hlinkClick r:id="rId8"/>
              </a:rPr>
              <a:t>Benefits-of-Physical-Activity-How-The-Daily-Mile-Can-Help.pdf (thedailymile.co.uk)</a:t>
            </a:r>
            <a:endParaRPr lang="en-GB" sz="1800" dirty="0">
              <a:effectLst/>
              <a:latin typeface="Calibri" panose="020F0502020204030204" pitchFamily="34" charset="0"/>
            </a:endParaRPr>
          </a:p>
          <a:p>
            <a:pPr marL="0" marR="0">
              <a:spcBef>
                <a:spcPts val="0"/>
              </a:spcBef>
              <a:spcAft>
                <a:spcPts val="0"/>
              </a:spcAft>
            </a:pPr>
            <a:r>
              <a:rPr lang="en-GB" sz="1800" dirty="0">
                <a:effectLst/>
                <a:latin typeface="Calibri" panose="020F0502020204030204" pitchFamily="34" charset="0"/>
              </a:rPr>
              <a:t>  </a:t>
            </a:r>
            <a:r>
              <a:rPr lang="en-GB" sz="2800" dirty="0">
                <a:hlinkClick r:id="rId9"/>
              </a:rPr>
              <a:t>The Daily Mile is reaching over one million children, particularly in urban and deprived areas of England | The Daily Mile UK</a:t>
            </a:r>
            <a:endParaRPr lang="en-GB" sz="1800" dirty="0">
              <a:effectLst/>
              <a:latin typeface="Calibri" panose="020F0502020204030204" pitchFamily="34" charset="0"/>
            </a:endParaRPr>
          </a:p>
          <a:p>
            <a:pPr marL="0" marR="0">
              <a:spcBef>
                <a:spcPts val="0"/>
              </a:spcBef>
              <a:spcAft>
                <a:spcPts val="0"/>
              </a:spcAft>
            </a:pPr>
            <a:r>
              <a:rPr lang="en-GB" sz="1800" dirty="0">
                <a:effectLst/>
                <a:latin typeface="Segoe UI" panose="020B0502040204020203" pitchFamily="34" charset="0"/>
              </a:rPr>
              <a:t> RCT on the DM </a:t>
            </a:r>
            <a:r>
              <a:rPr lang="en-GB" sz="1800" dirty="0">
                <a:effectLst/>
                <a:latin typeface="Calibri" panose="020F0502020204030204" pitchFamily="34" charset="0"/>
                <a:hlinkClick r:id="rId10"/>
              </a:rPr>
              <a:t>Effectiveness and cost-effectiveness of The Daily Mile on childhood weight outcomes and wellbeing: a cluster randomised controlled trial | International Journal of Obesity (nature.com)</a:t>
            </a:r>
            <a:endParaRPr lang="en-GB" sz="1800" dirty="0">
              <a:effectLst/>
              <a:latin typeface="Calibri" panose="020F0502020204030204" pitchFamily="34" charset="0"/>
            </a:endParaRPr>
          </a:p>
          <a:p>
            <a:pPr marL="0" marR="0">
              <a:spcBef>
                <a:spcPts val="0"/>
              </a:spcBef>
              <a:spcAft>
                <a:spcPts val="0"/>
              </a:spcAft>
            </a:pPr>
            <a:r>
              <a:rPr lang="en-GB" sz="1800" b="1" dirty="0">
                <a:effectLst/>
                <a:latin typeface="Calibri" panose="020F0502020204030204" pitchFamily="34" charset="0"/>
              </a:rPr>
              <a:t>Cochrane review 2022</a:t>
            </a:r>
            <a:r>
              <a:rPr lang="en-GB" sz="1800" dirty="0">
                <a:effectLst/>
                <a:latin typeface="Calibri" panose="020F0502020204030204" pitchFamily="34" charset="0"/>
              </a:rPr>
              <a:t> - do school based PA interventions increase MVPA among children and adolescents?</a:t>
            </a:r>
          </a:p>
          <a:p>
            <a:pPr marL="0" marR="0">
              <a:spcBef>
                <a:spcPts val="0"/>
              </a:spcBef>
              <a:spcAft>
                <a:spcPts val="0"/>
              </a:spcAft>
            </a:pPr>
            <a:r>
              <a:rPr lang="en-GB" sz="1800" dirty="0">
                <a:effectLst/>
                <a:latin typeface="Calibri" panose="020F0502020204030204" pitchFamily="34" charset="0"/>
                <a:hlinkClick r:id="rId11"/>
              </a:rPr>
              <a:t>Do school-based physical activity interventions increase moderate to vigorous physical activity and improve physical fitness among children and adolescents? | Cochrane</a:t>
            </a:r>
            <a:endParaRPr lang="en-GB" sz="1800" dirty="0">
              <a:effectLst/>
              <a:latin typeface="Calibri" panose="020F0502020204030204" pitchFamily="34" charset="0"/>
            </a:endParaRPr>
          </a:p>
          <a:p>
            <a:pPr marL="0" marR="0">
              <a:spcBef>
                <a:spcPts val="0"/>
              </a:spcBef>
              <a:spcAft>
                <a:spcPts val="0"/>
              </a:spcAft>
            </a:pPr>
            <a:r>
              <a:rPr lang="en-GB" sz="1800" dirty="0">
                <a:effectLst/>
                <a:latin typeface="Calibri" panose="020F0502020204030204" pitchFamily="34" charset="0"/>
              </a:rPr>
              <a:t>School-based interventions may improve physical fitness </a:t>
            </a:r>
          </a:p>
          <a:p>
            <a:pPr marL="0" marR="0">
              <a:spcBef>
                <a:spcPts val="0"/>
              </a:spcBef>
              <a:spcAft>
                <a:spcPts val="0"/>
              </a:spcAft>
            </a:pPr>
            <a:r>
              <a:rPr lang="en-GB" sz="1800" dirty="0">
                <a:effectLst/>
                <a:latin typeface="Calibri" panose="020F0502020204030204" pitchFamily="34" charset="0"/>
              </a:rPr>
              <a:t>but may have little to no impact on body mass index</a:t>
            </a:r>
          </a:p>
          <a:p>
            <a:pPr marL="0" marR="0">
              <a:spcBef>
                <a:spcPts val="0"/>
              </a:spcBef>
              <a:spcAft>
                <a:spcPts val="0"/>
              </a:spcAft>
            </a:pPr>
            <a:r>
              <a:rPr lang="en-GB" sz="1800" dirty="0">
                <a:effectLst/>
                <a:latin typeface="Calibri" panose="020F0502020204030204" pitchFamily="34" charset="0"/>
              </a:rPr>
              <a:t> Careful consideration is needed about the type of school-based physical activity programme to be implemented, and future studies should seek to identify the best types of physical activity interventions for school settings</a:t>
            </a:r>
          </a:p>
          <a:p>
            <a:pPr marL="0" marR="0">
              <a:spcBef>
                <a:spcPts val="0"/>
              </a:spcBef>
              <a:spcAft>
                <a:spcPts val="0"/>
              </a:spcAft>
            </a:pPr>
            <a:r>
              <a:rPr lang="en-GB" sz="1800" dirty="0">
                <a:effectLst/>
                <a:latin typeface="Calibri" panose="020F0502020204030204" pitchFamily="34" charset="0"/>
              </a:rPr>
              <a:t>Sociodemographic profiles, educational attainment and PA associated with the Daily Mile registration in primary schools in England: a national cross-sectional linkage study </a:t>
            </a:r>
            <a:r>
              <a:rPr lang="en-GB" sz="2800" dirty="0">
                <a:hlinkClick r:id="rId12"/>
              </a:rPr>
              <a:t>Sociodemographic profiles, educational attainment and physical activity associated with The Daily Mile™ registration in primary schools in England: a national cross-sectional linkage study - PubMed (nih.gov)</a:t>
            </a:r>
            <a:endParaRPr lang="en-GB" sz="1800" dirty="0">
              <a:effectLst/>
              <a:latin typeface="Calibri" panose="020F0502020204030204" pitchFamily="34" charset="0"/>
            </a:endParaRPr>
          </a:p>
          <a:p>
            <a:pPr marL="0" marR="0">
              <a:spcBef>
                <a:spcPts val="0"/>
              </a:spcBef>
              <a:spcAft>
                <a:spcPts val="0"/>
              </a:spcAft>
            </a:pPr>
            <a:r>
              <a:rPr lang="en-GB" sz="1800" dirty="0" err="1">
                <a:effectLst/>
                <a:latin typeface="Calibri" panose="020F0502020204030204" pitchFamily="34" charset="0"/>
              </a:rPr>
              <a:t>iMprOVE</a:t>
            </a:r>
            <a:r>
              <a:rPr lang="en-GB" sz="1800" dirty="0">
                <a:effectLst/>
                <a:latin typeface="Calibri" panose="020F0502020204030204" pitchFamily="34" charset="0"/>
              </a:rPr>
              <a:t> research - </a:t>
            </a:r>
            <a:r>
              <a:rPr lang="en-GB" sz="2800" dirty="0" err="1">
                <a:hlinkClick r:id="rId13"/>
              </a:rPr>
              <a:t>iMprOVE</a:t>
            </a:r>
            <a:r>
              <a:rPr lang="en-GB" sz="2800" dirty="0">
                <a:hlinkClick r:id="rId13"/>
              </a:rPr>
              <a:t> study | Faculty of Medicine | Imperial College London</a:t>
            </a:r>
            <a:endParaRPr lang="en-GB" sz="2800" dirty="0"/>
          </a:p>
          <a:p>
            <a:pPr marL="0" marR="0">
              <a:spcBef>
                <a:spcPts val="0"/>
              </a:spcBef>
              <a:spcAft>
                <a:spcPts val="0"/>
              </a:spcAft>
            </a:pPr>
            <a:endParaRPr lang="en-GB" sz="2800" dirty="0">
              <a:effectLst/>
              <a:latin typeface="Calibri" panose="020F0502020204030204" pitchFamily="34" charset="0"/>
            </a:endParaRPr>
          </a:p>
          <a:p>
            <a:pPr marL="0" marR="0">
              <a:spcBef>
                <a:spcPts val="0"/>
              </a:spcBef>
              <a:spcAft>
                <a:spcPts val="0"/>
              </a:spcAft>
            </a:pPr>
            <a:r>
              <a:rPr lang="en-GB" sz="2800" dirty="0">
                <a:effectLst/>
                <a:latin typeface="Calibri" panose="020F0502020204030204" pitchFamily="34" charset="0"/>
              </a:rPr>
              <a:t>This document also has other examples of PA </a:t>
            </a:r>
            <a:r>
              <a:rPr lang="en-GB" sz="2800" dirty="0" err="1">
                <a:effectLst/>
                <a:latin typeface="Calibri" panose="020F0502020204030204" pitchFamily="34" charset="0"/>
              </a:rPr>
              <a:t>intrventions</a:t>
            </a:r>
            <a:r>
              <a:rPr lang="en-GB" sz="2800" dirty="0">
                <a:effectLst/>
                <a:latin typeface="Calibri" panose="020F0502020204030204" pitchFamily="34" charset="0"/>
              </a:rPr>
              <a:t> in schools </a:t>
            </a:r>
            <a:r>
              <a:rPr lang="en-GB" sz="2800" dirty="0">
                <a:hlinkClick r:id="rId14"/>
              </a:rPr>
              <a:t>Guidance to increase physical activity among children and young people in schools and colleges (publishing.service.gov.uk)</a:t>
            </a:r>
            <a:endParaRPr lang="en-GB" sz="2800" dirty="0">
              <a:effectLst/>
              <a:latin typeface="Calibri" panose="020F0502020204030204" pitchFamily="34" charset="0"/>
            </a:endParaRPr>
          </a:p>
          <a:p>
            <a:pPr marL="0" marR="0">
              <a:spcBef>
                <a:spcPts val="0"/>
              </a:spcBef>
              <a:spcAft>
                <a:spcPts val="0"/>
              </a:spcAft>
            </a:pPr>
            <a:endParaRPr lang="en-GB" sz="1800" dirty="0">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CFC676B2-F24C-455B-A0FE-DDE7C0C01D95}" type="slidenum">
              <a:rPr lang="en-GB" smtClean="0"/>
              <a:t>38</a:t>
            </a:fld>
            <a:endParaRPr lang="en-GB"/>
          </a:p>
        </p:txBody>
      </p:sp>
    </p:spTree>
    <p:extLst>
      <p:ext uri="{BB962C8B-B14F-4D97-AF65-F5344CB8AC3E}">
        <p14:creationId xmlns:p14="http://schemas.microsoft.com/office/powerpoint/2010/main" val="2360333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in 4 page 106  </a:t>
            </a:r>
            <a:r>
              <a:rPr lang="nl-NL" dirty="0">
                <a:hlinkClick r:id="rId3"/>
              </a:rPr>
              <a:t>COVER/VOL 1 (digital.nhs.uk)</a:t>
            </a:r>
            <a:endParaRPr lang="en-GB" dirty="0"/>
          </a:p>
          <a:p>
            <a:r>
              <a:rPr lang="en-GB" dirty="0"/>
              <a:t>500,000 patients </a:t>
            </a:r>
            <a:r>
              <a:rPr lang="nl-NL" dirty="0">
                <a:hlinkClick r:id="rId3"/>
              </a:rPr>
              <a:t>COVER/VOL 1 (digital.nhs.uk)</a:t>
            </a:r>
            <a:endParaRPr lang="nl-NL" dirty="0"/>
          </a:p>
          <a:p>
            <a:r>
              <a:rPr lang="nl-NL" dirty="0"/>
              <a:t>GP survey </a:t>
            </a:r>
            <a:r>
              <a:rPr lang="en-GB" dirty="0">
                <a:hlinkClick r:id="rId4"/>
              </a:rPr>
              <a:t>Physical activity promotion by GPs: a cross-sectional survey in England | BJGP Open</a:t>
            </a:r>
            <a:endParaRPr lang="en-GB" dirty="0"/>
          </a:p>
          <a:p>
            <a:r>
              <a:rPr lang="en-GB" dirty="0"/>
              <a:t>UK CMOs’ guidelines </a:t>
            </a:r>
            <a:r>
              <a:rPr lang="en-GB" dirty="0">
                <a:hlinkClick r:id="rId5"/>
              </a:rPr>
              <a:t>UK Chief Medical Officers' Physical Activity Guidelines (publishing.service.gov.uk)</a:t>
            </a:r>
            <a:endParaRPr lang="en-GB" dirty="0"/>
          </a:p>
          <a:p>
            <a:r>
              <a:rPr lang="en-GB" dirty="0"/>
              <a:t>NICE Brief interventions </a:t>
            </a:r>
            <a:r>
              <a:rPr lang="en-GB" dirty="0">
                <a:hlinkClick r:id="rId6"/>
              </a:rPr>
              <a:t>Overview | Physical activity: brief advice for adults in primary care | Guidance | NICE</a:t>
            </a:r>
            <a:endParaRPr lang="en-GB" dirty="0"/>
          </a:p>
          <a:p>
            <a:r>
              <a:rPr lang="en-GB" dirty="0"/>
              <a:t>NICE – search for PA </a:t>
            </a:r>
            <a:r>
              <a:rPr lang="en-GB" dirty="0">
                <a:hlinkClick r:id="rId7"/>
              </a:rPr>
              <a:t>physical activity | Search results | NICE</a:t>
            </a:r>
            <a:endParaRPr lang="en-GB" dirty="0"/>
          </a:p>
        </p:txBody>
      </p:sp>
      <p:sp>
        <p:nvSpPr>
          <p:cNvPr id="4" name="Slide Number Placeholder 3"/>
          <p:cNvSpPr>
            <a:spLocks noGrp="1"/>
          </p:cNvSpPr>
          <p:nvPr>
            <p:ph type="sldNum" sz="quarter" idx="5"/>
          </p:nvPr>
        </p:nvSpPr>
        <p:spPr/>
        <p:txBody>
          <a:bodyPr/>
          <a:lstStyle/>
          <a:p>
            <a:fld id="{CFC676B2-F24C-455B-A0FE-DDE7C0C01D95}" type="slidenum">
              <a:rPr lang="en-GB" smtClean="0"/>
              <a:t>39</a:t>
            </a:fld>
            <a:endParaRPr lang="en-GB"/>
          </a:p>
        </p:txBody>
      </p:sp>
    </p:spTree>
    <p:extLst>
      <p:ext uri="{BB962C8B-B14F-4D97-AF65-F5344CB8AC3E}">
        <p14:creationId xmlns:p14="http://schemas.microsoft.com/office/powerpoint/2010/main" val="856282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MHPP on SE site </a:t>
            </a:r>
            <a:r>
              <a:rPr lang="en-GB">
                <a:hlinkClick r:id="rId3"/>
              </a:rPr>
              <a:t>Moving Healthcare Professionals | Sport England</a:t>
            </a:r>
            <a:endParaRPr lang="en-GB"/>
          </a:p>
          <a:p>
            <a:endParaRPr lang="en-GB"/>
          </a:p>
          <a:p>
            <a:r>
              <a:rPr lang="en-GB"/>
              <a:t>Evaluation </a:t>
            </a:r>
            <a:r>
              <a:rPr lang="en-GB">
                <a:hlinkClick r:id="rId4"/>
              </a:rPr>
              <a:t>Moving Healthcare Professionals Programme - Evaluation | Sheffield Hallam University (shu.ac.uk)</a:t>
            </a:r>
            <a:endParaRPr lang="en-GB"/>
          </a:p>
        </p:txBody>
      </p:sp>
      <p:sp>
        <p:nvSpPr>
          <p:cNvPr id="4" name="Slide Number Placeholder 3"/>
          <p:cNvSpPr>
            <a:spLocks noGrp="1"/>
          </p:cNvSpPr>
          <p:nvPr>
            <p:ph type="sldNum" sz="quarter" idx="5"/>
          </p:nvPr>
        </p:nvSpPr>
        <p:spPr/>
        <p:txBody>
          <a:bodyPr/>
          <a:lstStyle/>
          <a:p>
            <a:fld id="{CFC676B2-F24C-455B-A0FE-DDE7C0C01D95}" type="slidenum">
              <a:rPr lang="en-GB" smtClean="0"/>
              <a:t>40</a:t>
            </a:fld>
            <a:endParaRPr lang="en-GB"/>
          </a:p>
        </p:txBody>
      </p:sp>
    </p:spTree>
    <p:extLst>
      <p:ext uri="{BB962C8B-B14F-4D97-AF65-F5344CB8AC3E}">
        <p14:creationId xmlns:p14="http://schemas.microsoft.com/office/powerpoint/2010/main" val="31948639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Review of </a:t>
            </a:r>
            <a:r>
              <a:rPr lang="en-GB" err="1"/>
              <a:t>BtS</a:t>
            </a:r>
            <a:r>
              <a:rPr lang="en-GB"/>
              <a:t> National Programme – Aug 2018 to 2021  </a:t>
            </a:r>
            <a:r>
              <a:rPr lang="de-DE">
                <a:hlinkClick r:id="rId3"/>
              </a:rPr>
              <a:t>BTS-Sport-England-2018-21.pdf (intelligenthealth.co.uk)</a:t>
            </a:r>
            <a:endParaRPr lang="en-GB"/>
          </a:p>
          <a:p>
            <a:endParaRPr lang="en-GB"/>
          </a:p>
          <a:p>
            <a:r>
              <a:rPr lang="en-GB"/>
              <a:t>Scotland infographic </a:t>
            </a:r>
            <a:r>
              <a:rPr lang="en-GB">
                <a:hlinkClick r:id="rId4"/>
              </a:rPr>
              <a:t>BTS-Scotland-2021-Infographic.pdf (intelligenthealth.co.uk)</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https://www.gov.uk/government/publications/health-matters-physical-activity/health-matters-physical-activity-prevention-and-management-of-long-term-conditions#the-scale-of-physical-inactivity</a:t>
            </a:r>
          </a:p>
          <a:p>
            <a:endParaRPr lang="en-GB"/>
          </a:p>
          <a:p>
            <a:r>
              <a:rPr lang="en-GB" sz="1800" b="1" i="0" u="none" strike="noStrike">
                <a:solidFill>
                  <a:srgbClr val="000000"/>
                </a:solidFill>
                <a:effectLst/>
                <a:latin typeface="Calibri" panose="020F0502020204030204" pitchFamily="34" charset="0"/>
              </a:rPr>
              <a:t>Active travel to enable walking and cycling:</a:t>
            </a:r>
            <a:r>
              <a:rPr lang="en-GB" sz="1800" b="1" i="0">
                <a:solidFill>
                  <a:srgbClr val="000000"/>
                </a:solidFill>
                <a:effectLst/>
                <a:latin typeface="Calibri" panose="020F0502020204030204" pitchFamily="34" charset="0"/>
              </a:rPr>
              <a:t>​</a:t>
            </a:r>
          </a:p>
          <a:p>
            <a:endParaRPr lang="en-GB" sz="1800" b="0" i="0">
              <a:solidFill>
                <a:srgbClr val="000000"/>
              </a:solidFill>
              <a:effectLst/>
              <a:latin typeface="Calibri" panose="020F0502020204030204" pitchFamily="34" charset="0"/>
            </a:endParaRPr>
          </a:p>
          <a:p>
            <a:r>
              <a:rPr lang="en-GB" b="0" i="0" err="1">
                <a:solidFill>
                  <a:srgbClr val="444444"/>
                </a:solidFill>
                <a:effectLst/>
                <a:latin typeface="Calibri" panose="020F0502020204030204" pitchFamily="34" charset="0"/>
              </a:rPr>
              <a:t>Sustrans</a:t>
            </a:r>
            <a:r>
              <a:rPr lang="en-GB" b="0" i="0">
                <a:solidFill>
                  <a:srgbClr val="444444"/>
                </a:solidFill>
                <a:effectLst/>
                <a:latin typeface="Calibri" panose="020F0502020204030204" pitchFamily="34" charset="0"/>
              </a:rPr>
              <a:t> </a:t>
            </a:r>
            <a:r>
              <a:rPr lang="en-GB">
                <a:hlinkClick r:id="rId5"/>
              </a:rPr>
              <a:t>Active travel interventions effective at increasing walking, cycling and physical activity - Sustrans.org.uk</a:t>
            </a:r>
            <a:endParaRPr lang="en-GB" sz="1800" b="0" i="0">
              <a:solidFill>
                <a:srgbClr val="000000"/>
              </a:solidFill>
              <a:effectLst/>
              <a:latin typeface="Calibri" panose="020F0502020204030204" pitchFamily="34" charset="0"/>
            </a:endParaRPr>
          </a:p>
          <a:p>
            <a:endParaRPr lang="en-GB" sz="1800" b="0" i="0">
              <a:solidFill>
                <a:srgbClr val="000000"/>
              </a:solidFill>
              <a:effectLst/>
              <a:latin typeface="Calibri" panose="020F0502020204030204" pitchFamily="34" charset="0"/>
            </a:endParaRPr>
          </a:p>
          <a:p>
            <a:r>
              <a:rPr lang="en-GB" b="0" i="0">
                <a:solidFill>
                  <a:srgbClr val="000000"/>
                </a:solidFill>
                <a:effectLst/>
                <a:latin typeface="Calibri" panose="020F0502020204030204" pitchFamily="34" charset="0"/>
              </a:rPr>
              <a:t>Active People Survey Quantifying the contribution of utility cycling to population levels of physical activity: an analysis of the Active People Survey </a:t>
            </a:r>
            <a:r>
              <a:rPr lang="en-GB">
                <a:hlinkClick r:id="rId6"/>
              </a:rPr>
              <a:t>untitled (semanticscholar.org)</a:t>
            </a:r>
            <a:endParaRPr lang="en-GB" b="0" i="0">
              <a:solidFill>
                <a:srgbClr val="444444"/>
              </a:solidFill>
              <a:effectLst/>
              <a:latin typeface="Calibri" panose="020F0502020204030204" pitchFamily="34" charset="0"/>
            </a:endParaRPr>
          </a:p>
          <a:p>
            <a:endParaRPr lang="en-GB" sz="1800" b="1" i="0" u="none" strike="noStrike">
              <a:solidFill>
                <a:srgbClr val="000000"/>
              </a:solidFill>
              <a:effectLst/>
              <a:latin typeface="Calibri" panose="020F0502020204030204" pitchFamily="34" charset="0"/>
            </a:endParaRPr>
          </a:p>
          <a:p>
            <a:r>
              <a:rPr lang="en-GB" sz="1800" b="1" i="0" u="none" strike="noStrike">
                <a:solidFill>
                  <a:srgbClr val="000000"/>
                </a:solidFill>
                <a:effectLst/>
                <a:latin typeface="Calibri" panose="020F0502020204030204" pitchFamily="34" charset="0"/>
              </a:rPr>
              <a:t>Walking and cycling </a:t>
            </a:r>
            <a:r>
              <a:rPr lang="en-GB" sz="1800" b="0" i="0">
                <a:solidFill>
                  <a:srgbClr val="000000"/>
                </a:solidFill>
                <a:effectLst/>
                <a:latin typeface="Calibri" panose="020F0502020204030204" pitchFamily="34" charset="0"/>
              </a:rPr>
              <a:t>​</a:t>
            </a:r>
            <a:endParaRPr lang="en-GB" sz="1800" b="0" i="0">
              <a:solidFill>
                <a:srgbClr val="444444"/>
              </a:solidFill>
              <a:effectLst/>
              <a:latin typeface="Calibri" panose="020F0502020204030204" pitchFamily="34" charset="0"/>
            </a:endParaRPr>
          </a:p>
          <a:p>
            <a:r>
              <a:rPr lang="en-GB">
                <a:hlinkClick r:id="rId7"/>
              </a:rPr>
              <a:t>Cycling and Walking Investment Strategy (publishing.service.gov.uk)</a:t>
            </a:r>
            <a:endParaRPr lang="en-GB" sz="1800" b="0" i="0">
              <a:solidFill>
                <a:srgbClr val="444444"/>
              </a:solidFill>
              <a:effectLst/>
              <a:latin typeface="Calibri" panose="020F0502020204030204" pitchFamily="34" charset="0"/>
            </a:endParaRPr>
          </a:p>
          <a:p>
            <a:r>
              <a:rPr lang="en-GB">
                <a:hlinkClick r:id="rId8"/>
              </a:rPr>
              <a:t>What is a low traffic neighbourhood? - Sustrans.org.uk</a:t>
            </a:r>
            <a:endParaRPr lang="en-GB" sz="1800" b="0" i="0">
              <a:solidFill>
                <a:srgbClr val="444444"/>
              </a:solidFill>
              <a:effectLst/>
              <a:latin typeface="Calibri" panose="020F0502020204030204" pitchFamily="34" charset="0"/>
            </a:endParaRPr>
          </a:p>
          <a:p>
            <a:r>
              <a:rPr lang="en-GB">
                <a:hlinkClick r:id="rId9"/>
              </a:rPr>
              <a:t>Walking or cycling to work associated with reduced risk of early death | Imperial News | Imperial College London</a:t>
            </a:r>
            <a:endParaRPr lang="en-GB" sz="1800" b="0" i="0">
              <a:solidFill>
                <a:srgbClr val="444444"/>
              </a:solidFill>
              <a:effectLst/>
              <a:latin typeface="Calibri" panose="020F0502020204030204" pitchFamily="34" charset="0"/>
            </a:endParaRPr>
          </a:p>
          <a:p>
            <a:r>
              <a:rPr lang="en-GB">
                <a:hlinkClick r:id="rId5"/>
              </a:rPr>
              <a:t>Active travel interventions effective at increasing walking, cycling and physical activity - Sustrans.org.uk</a:t>
            </a:r>
            <a:endParaRPr lang="en-GB" sz="1800" b="0" i="0">
              <a:solidFill>
                <a:srgbClr val="444444"/>
              </a:solidFill>
              <a:effectLst/>
              <a:latin typeface="Calibri" panose="020F0502020204030204" pitchFamily="34" charset="0"/>
            </a:endParaRPr>
          </a:p>
          <a:p>
            <a:r>
              <a:rPr lang="en-GB">
                <a:hlinkClick r:id="rId10"/>
              </a:rPr>
              <a:t>Overview | Physical activity: walking and cycling | Guidance | NICE</a:t>
            </a:r>
            <a:endParaRPr lang="en-GB" sz="1800" b="0" i="0">
              <a:solidFill>
                <a:srgbClr val="444444"/>
              </a:solidFill>
              <a:effectLst/>
              <a:latin typeface="Calibri" panose="020F0502020204030204" pitchFamily="34" charset="0"/>
            </a:endParaRPr>
          </a:p>
          <a:p>
            <a:r>
              <a:rPr lang="en-GB">
                <a:hlinkClick r:id="rId11"/>
              </a:rPr>
              <a:t>Cycling and walking for individual and population health benefits: a rapid evidence review (publishing.service.gov.uk)</a:t>
            </a:r>
            <a:endParaRPr lang="en-GB" sz="1800" b="0" i="0">
              <a:solidFill>
                <a:srgbClr val="444444"/>
              </a:solidFill>
              <a:effectLst/>
              <a:latin typeface="Calibri" panose="020F0502020204030204" pitchFamily="34" charset="0"/>
            </a:endParaRPr>
          </a:p>
          <a:p>
            <a:r>
              <a:rPr lang="en-GB">
                <a:hlinkClick r:id="rId12"/>
              </a:rPr>
              <a:t>Enabling active travel and public transport - NIHR Evidence</a:t>
            </a:r>
            <a:endParaRPr lang="en-GB"/>
          </a:p>
          <a:p>
            <a:endParaRPr lang="en-GB"/>
          </a:p>
        </p:txBody>
      </p:sp>
      <p:sp>
        <p:nvSpPr>
          <p:cNvPr id="4" name="Slide Number Placeholder 3"/>
          <p:cNvSpPr>
            <a:spLocks noGrp="1"/>
          </p:cNvSpPr>
          <p:nvPr>
            <p:ph type="sldNum" sz="quarter" idx="5"/>
          </p:nvPr>
        </p:nvSpPr>
        <p:spPr/>
        <p:txBody>
          <a:bodyPr/>
          <a:lstStyle/>
          <a:p>
            <a:fld id="{CFC676B2-F24C-455B-A0FE-DDE7C0C01D95}" type="slidenum">
              <a:rPr lang="en-GB" smtClean="0"/>
              <a:t>41</a:t>
            </a:fld>
            <a:endParaRPr lang="en-GB"/>
          </a:p>
        </p:txBody>
      </p:sp>
    </p:spTree>
    <p:extLst>
      <p:ext uri="{BB962C8B-B14F-4D97-AF65-F5344CB8AC3E}">
        <p14:creationId xmlns:p14="http://schemas.microsoft.com/office/powerpoint/2010/main" val="2374346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Sources:</a:t>
            </a:r>
          </a:p>
          <a:p>
            <a:endParaRPr lang="en-US" b="0"/>
          </a:p>
          <a:p>
            <a:r>
              <a:rPr lang="en-US" b="1"/>
              <a:t>All guidelines</a:t>
            </a:r>
          </a:p>
          <a:p>
            <a:r>
              <a:rPr lang="en-US" b="0"/>
              <a:t>UK Chief Medical Officers’ Physical Activity Guidelines. (2019). </a:t>
            </a:r>
            <a:r>
              <a:rPr lang="en-GB">
                <a:hlinkClick r:id="rId3"/>
              </a:rPr>
              <a:t>UK Chief Medical Officers' Physical Activity Guidelines (publishing.service.gov.uk)</a:t>
            </a:r>
            <a:endParaRPr lang="en-US" b="0"/>
          </a:p>
          <a:p>
            <a:endParaRPr lang="en-US"/>
          </a:p>
        </p:txBody>
      </p:sp>
      <p:sp>
        <p:nvSpPr>
          <p:cNvPr id="4" name="Slide Number Placeholder 3"/>
          <p:cNvSpPr>
            <a:spLocks noGrp="1"/>
          </p:cNvSpPr>
          <p:nvPr>
            <p:ph type="sldNum" sz="quarter" idx="5"/>
          </p:nvPr>
        </p:nvSpPr>
        <p:spPr/>
        <p:txBody>
          <a:bodyPr/>
          <a:lstStyle/>
          <a:p>
            <a:fld id="{F1A2C49E-5449-4F32-AA82-69EB8A88B59D}" type="slidenum">
              <a:rPr lang="en-GB" smtClean="0"/>
              <a:t>5</a:t>
            </a:fld>
            <a:endParaRPr lang="en-GB"/>
          </a:p>
        </p:txBody>
      </p:sp>
    </p:spTree>
    <p:extLst>
      <p:ext uri="{BB962C8B-B14F-4D97-AF65-F5344CB8AC3E}">
        <p14:creationId xmlns:p14="http://schemas.microsoft.com/office/powerpoint/2010/main" val="17117005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0" u="none" strike="noStrike">
                <a:solidFill>
                  <a:srgbClr val="000000"/>
                </a:solidFill>
                <a:effectLst/>
                <a:latin typeface="Calibri" panose="020F0502020204030204" pitchFamily="34" charset="0"/>
              </a:rPr>
              <a:t>Active travel to enable walking and cycling:</a:t>
            </a:r>
            <a:r>
              <a:rPr lang="en-GB" sz="1800" b="1" i="0">
                <a:solidFill>
                  <a:srgbClr val="000000"/>
                </a:solidFill>
                <a:effectLst/>
                <a:latin typeface="Calibri" panose="020F0502020204030204" pitchFamily="34" charset="0"/>
              </a:rPr>
              <a:t>​</a:t>
            </a:r>
          </a:p>
          <a:p>
            <a:endParaRPr lang="en-GB" sz="1800" b="0" i="0">
              <a:solidFill>
                <a:srgbClr val="000000"/>
              </a:solidFill>
              <a:effectLst/>
              <a:latin typeface="Calibri" panose="020F0502020204030204" pitchFamily="34" charset="0"/>
            </a:endParaRPr>
          </a:p>
          <a:p>
            <a:r>
              <a:rPr lang="en-GB" b="0" i="0" err="1">
                <a:solidFill>
                  <a:srgbClr val="444444"/>
                </a:solidFill>
                <a:effectLst/>
                <a:latin typeface="Calibri" panose="020F0502020204030204" pitchFamily="34" charset="0"/>
              </a:rPr>
              <a:t>Sustrans</a:t>
            </a:r>
            <a:r>
              <a:rPr lang="en-GB" b="0" i="0">
                <a:solidFill>
                  <a:srgbClr val="444444"/>
                </a:solidFill>
                <a:effectLst/>
                <a:latin typeface="Calibri" panose="020F0502020204030204" pitchFamily="34" charset="0"/>
              </a:rPr>
              <a:t> </a:t>
            </a:r>
            <a:r>
              <a:rPr lang="en-GB">
                <a:hlinkClick r:id="rId3"/>
              </a:rPr>
              <a:t>Active travel interventions effective at increasing walking, cycling and physical activity - Sustrans.org.uk</a:t>
            </a:r>
            <a:endParaRPr lang="en-GB" sz="1800" b="0" i="0">
              <a:solidFill>
                <a:srgbClr val="000000"/>
              </a:solidFill>
              <a:effectLst/>
              <a:latin typeface="Calibri" panose="020F0502020204030204" pitchFamily="34" charset="0"/>
            </a:endParaRPr>
          </a:p>
          <a:p>
            <a:endParaRPr lang="en-GB" sz="1800" b="0" i="0">
              <a:solidFill>
                <a:srgbClr val="000000"/>
              </a:solidFill>
              <a:effectLst/>
              <a:latin typeface="Calibri" panose="020F0502020204030204" pitchFamily="34" charset="0"/>
            </a:endParaRPr>
          </a:p>
          <a:p>
            <a:r>
              <a:rPr lang="en-GB" b="0" i="0">
                <a:solidFill>
                  <a:srgbClr val="000000"/>
                </a:solidFill>
                <a:effectLst/>
                <a:latin typeface="Calibri" panose="020F0502020204030204" pitchFamily="34" charset="0"/>
              </a:rPr>
              <a:t>Active People Survey Quantifying the contribution of utility cycling to population levels of physical activity: an analysis of the Active People Survey </a:t>
            </a:r>
            <a:r>
              <a:rPr lang="en-GB">
                <a:hlinkClick r:id="rId4"/>
              </a:rPr>
              <a:t>untitled (semanticscholar.org)</a:t>
            </a:r>
            <a:endParaRPr lang="en-GB" b="0" i="0">
              <a:solidFill>
                <a:srgbClr val="444444"/>
              </a:solidFill>
              <a:effectLst/>
              <a:latin typeface="Calibri" panose="020F0502020204030204" pitchFamily="34" charset="0"/>
            </a:endParaRPr>
          </a:p>
          <a:p>
            <a:endParaRPr lang="en-GB" sz="1800" b="1" i="0" u="none" strike="noStrike">
              <a:solidFill>
                <a:srgbClr val="000000"/>
              </a:solidFill>
              <a:effectLst/>
              <a:latin typeface="Calibri" panose="020F0502020204030204" pitchFamily="34" charset="0"/>
            </a:endParaRPr>
          </a:p>
          <a:p>
            <a:r>
              <a:rPr lang="en-GB" sz="1800" b="1" i="0" u="none" strike="noStrike">
                <a:solidFill>
                  <a:srgbClr val="000000"/>
                </a:solidFill>
                <a:effectLst/>
                <a:latin typeface="Calibri" panose="020F0502020204030204" pitchFamily="34" charset="0"/>
              </a:rPr>
              <a:t>Walking and cycling </a:t>
            </a:r>
            <a:r>
              <a:rPr lang="en-GB" sz="1800" b="0" i="0">
                <a:solidFill>
                  <a:srgbClr val="000000"/>
                </a:solidFill>
                <a:effectLst/>
                <a:latin typeface="Calibri" panose="020F0502020204030204" pitchFamily="34" charset="0"/>
              </a:rPr>
              <a:t>​</a:t>
            </a:r>
            <a:endParaRPr lang="en-GB" sz="1800" b="0" i="0">
              <a:solidFill>
                <a:srgbClr val="444444"/>
              </a:solidFill>
              <a:effectLst/>
              <a:latin typeface="Calibri" panose="020F0502020204030204" pitchFamily="34" charset="0"/>
            </a:endParaRPr>
          </a:p>
          <a:p>
            <a:r>
              <a:rPr lang="en-GB">
                <a:hlinkClick r:id="rId5"/>
              </a:rPr>
              <a:t>Cycling and Walking Investment Strategy (publishing.service.gov.uk)</a:t>
            </a:r>
            <a:endParaRPr lang="en-GB" sz="1800" b="0" i="0">
              <a:solidFill>
                <a:srgbClr val="444444"/>
              </a:solidFill>
              <a:effectLst/>
              <a:latin typeface="Calibri" panose="020F0502020204030204" pitchFamily="34" charset="0"/>
            </a:endParaRPr>
          </a:p>
          <a:p>
            <a:r>
              <a:rPr lang="en-GB">
                <a:hlinkClick r:id="rId6"/>
              </a:rPr>
              <a:t>What is a low traffic neighbourhood? - Sustrans.org.uk</a:t>
            </a:r>
            <a:endParaRPr lang="en-GB" sz="1800" b="0" i="0">
              <a:solidFill>
                <a:srgbClr val="444444"/>
              </a:solidFill>
              <a:effectLst/>
              <a:latin typeface="Calibri" panose="020F0502020204030204" pitchFamily="34" charset="0"/>
            </a:endParaRPr>
          </a:p>
          <a:p>
            <a:r>
              <a:rPr lang="en-GB">
                <a:hlinkClick r:id="rId7"/>
              </a:rPr>
              <a:t>Walking or cycling to work associated with reduced risk of early death | Imperial News | Imperial College London</a:t>
            </a:r>
            <a:endParaRPr lang="en-GB" sz="1800" b="0" i="0">
              <a:solidFill>
                <a:srgbClr val="444444"/>
              </a:solidFill>
              <a:effectLst/>
              <a:latin typeface="Calibri" panose="020F0502020204030204" pitchFamily="34" charset="0"/>
            </a:endParaRPr>
          </a:p>
          <a:p>
            <a:r>
              <a:rPr lang="en-GB">
                <a:hlinkClick r:id="rId3"/>
              </a:rPr>
              <a:t>Active travel interventions effective at increasing walking, cycling and physical activity - Sustrans.org.uk</a:t>
            </a:r>
            <a:endParaRPr lang="en-GB" sz="1800" b="0" i="0">
              <a:solidFill>
                <a:srgbClr val="444444"/>
              </a:solidFill>
              <a:effectLst/>
              <a:latin typeface="Calibri" panose="020F0502020204030204" pitchFamily="34" charset="0"/>
            </a:endParaRPr>
          </a:p>
          <a:p>
            <a:r>
              <a:rPr lang="en-GB">
                <a:hlinkClick r:id="rId8"/>
              </a:rPr>
              <a:t>Overview | Physical activity: walking and cycling | Guidance | NICE</a:t>
            </a:r>
            <a:endParaRPr lang="en-GB" sz="1800" b="0" i="0">
              <a:solidFill>
                <a:srgbClr val="444444"/>
              </a:solidFill>
              <a:effectLst/>
              <a:latin typeface="Calibri" panose="020F0502020204030204" pitchFamily="34" charset="0"/>
            </a:endParaRPr>
          </a:p>
          <a:p>
            <a:r>
              <a:rPr lang="en-GB">
                <a:hlinkClick r:id="rId9"/>
              </a:rPr>
              <a:t>Cycling and walking for individual and population health benefits: a rapid evidence review (publishing.service.gov.uk)</a:t>
            </a:r>
            <a:endParaRPr lang="en-GB" sz="1800" b="0" i="0">
              <a:solidFill>
                <a:srgbClr val="444444"/>
              </a:solidFill>
              <a:effectLst/>
              <a:latin typeface="Calibri" panose="020F0502020204030204" pitchFamily="34" charset="0"/>
            </a:endParaRPr>
          </a:p>
          <a:p>
            <a:r>
              <a:rPr lang="en-GB">
                <a:hlinkClick r:id="rId10"/>
              </a:rPr>
              <a:t>Enabling active travel and public transport - NIHR Evidence</a:t>
            </a:r>
          </a:p>
          <a:p>
            <a:endParaRPr lang="en-GB"/>
          </a:p>
          <a:p>
            <a:r>
              <a:rPr lang="en-GB"/>
              <a:t>10,000 Steps, Belgium </a:t>
            </a:r>
          </a:p>
          <a:p>
            <a:r>
              <a:rPr lang="en-GB"/>
              <a:t>https://www.researchgate.net/publication/236056107_10000_Steps_Flanders'_Evaluating_the_state-wide_dissemination_of_a_physical_activity_intervention_in_Belgium </a:t>
            </a:r>
          </a:p>
          <a:p>
            <a:r>
              <a:rPr lang="en-GB"/>
              <a:t>https://academic.oup.com/her/article/26/2/372/585298</a:t>
            </a:r>
          </a:p>
          <a:p>
            <a:r>
              <a:rPr lang="en-GB"/>
              <a:t>https://www.brusselstimes.com/190457/relaunch-of-10000-step-campaign-to-get-flemish-people-moving</a:t>
            </a:r>
          </a:p>
        </p:txBody>
      </p:sp>
      <p:sp>
        <p:nvSpPr>
          <p:cNvPr id="4" name="Slide Number Placeholder 3"/>
          <p:cNvSpPr>
            <a:spLocks noGrp="1"/>
          </p:cNvSpPr>
          <p:nvPr>
            <p:ph type="sldNum" sz="quarter" idx="5"/>
          </p:nvPr>
        </p:nvSpPr>
        <p:spPr/>
        <p:txBody>
          <a:bodyPr/>
          <a:lstStyle/>
          <a:p>
            <a:fld id="{CFC676B2-F24C-455B-A0FE-DDE7C0C01D95}" type="slidenum">
              <a:rPr lang="en-GB" smtClean="0"/>
              <a:t>42</a:t>
            </a:fld>
            <a:endParaRPr lang="en-GB"/>
          </a:p>
        </p:txBody>
      </p:sp>
    </p:spTree>
    <p:extLst>
      <p:ext uri="{BB962C8B-B14F-4D97-AF65-F5344CB8AC3E}">
        <p14:creationId xmlns:p14="http://schemas.microsoft.com/office/powerpoint/2010/main" val="39521577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FC676B2-F24C-455B-A0FE-DDE7C0C01D95}" type="slidenum">
              <a:rPr lang="en-GB" smtClean="0"/>
              <a:t>43</a:t>
            </a:fld>
            <a:endParaRPr lang="en-GB"/>
          </a:p>
        </p:txBody>
      </p:sp>
    </p:spTree>
    <p:extLst>
      <p:ext uri="{BB962C8B-B14F-4D97-AF65-F5344CB8AC3E}">
        <p14:creationId xmlns:p14="http://schemas.microsoft.com/office/powerpoint/2010/main" val="3279373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Sport England LDP </a:t>
            </a:r>
            <a:r>
              <a:rPr lang="en-GB">
                <a:hlinkClick r:id="rId3"/>
              </a:rPr>
              <a:t>Local delivery | Sport England</a:t>
            </a:r>
            <a:endParaRPr lang="en-GB"/>
          </a:p>
          <a:p>
            <a:r>
              <a:rPr lang="en-GB"/>
              <a:t>Impact </a:t>
            </a:r>
            <a:r>
              <a:rPr lang="en-GB">
                <a:hlinkClick r:id="rId4"/>
              </a:rPr>
              <a:t>About us | GM Active | We Move as One</a:t>
            </a:r>
            <a:endParaRPr lang="en-GB"/>
          </a:p>
          <a:p>
            <a:r>
              <a:rPr lang="en-GB">
                <a:hlinkClick r:id="rId4"/>
              </a:rPr>
              <a:t>About us | GM Active | We Move as One</a:t>
            </a:r>
            <a:endParaRPr lang="en-GB"/>
          </a:p>
          <a:p>
            <a:r>
              <a:rPr lang="en-GB"/>
              <a:t>Prehab4Cancer </a:t>
            </a:r>
            <a:r>
              <a:rPr lang="en-GB" err="1">
                <a:hlinkClick r:id="rId5"/>
              </a:rPr>
              <a:t>Prehab4Cancer</a:t>
            </a:r>
            <a:r>
              <a:rPr lang="en-GB">
                <a:hlinkClick r:id="rId5"/>
              </a:rPr>
              <a:t> | GM Active</a:t>
            </a:r>
            <a:endParaRPr lang="en-GB"/>
          </a:p>
          <a:p>
            <a:r>
              <a:rPr lang="en-GB"/>
              <a:t>Skills Academy </a:t>
            </a:r>
            <a:r>
              <a:rPr lang="en-GB">
                <a:hlinkClick r:id="rId6"/>
              </a:rPr>
              <a:t>Skills and Training Academy | GM Active</a:t>
            </a:r>
            <a:endParaRPr lang="en-GB"/>
          </a:p>
          <a:p>
            <a:r>
              <a:rPr lang="en-GB"/>
              <a:t>Transformational Leadership  </a:t>
            </a:r>
            <a:r>
              <a:rPr lang="en-GB">
                <a:hlinkClick r:id="rId7"/>
              </a:rPr>
              <a:t>Transformational Leadership Programme | GM Active</a:t>
            </a:r>
            <a:endParaRPr lang="en-GB"/>
          </a:p>
          <a:p>
            <a:r>
              <a:rPr lang="en-GB"/>
              <a:t>Workplace Health and Wellbeing </a:t>
            </a:r>
            <a:r>
              <a:rPr lang="en-GB">
                <a:hlinkClick r:id="rId8"/>
              </a:rPr>
              <a:t>Workplace Health and Wellbeing | GM Active</a:t>
            </a:r>
            <a:endParaRPr lang="en-GB"/>
          </a:p>
          <a:p>
            <a:endParaRPr lang="en-GB"/>
          </a:p>
        </p:txBody>
      </p:sp>
      <p:sp>
        <p:nvSpPr>
          <p:cNvPr id="4" name="Slide Number Placeholder 3"/>
          <p:cNvSpPr>
            <a:spLocks noGrp="1"/>
          </p:cNvSpPr>
          <p:nvPr>
            <p:ph type="sldNum" sz="quarter" idx="5"/>
          </p:nvPr>
        </p:nvSpPr>
        <p:spPr/>
        <p:txBody>
          <a:bodyPr/>
          <a:lstStyle/>
          <a:p>
            <a:fld id="{CFC676B2-F24C-455B-A0FE-DDE7C0C01D95}" type="slidenum">
              <a:rPr lang="en-GB" smtClean="0"/>
              <a:t>44</a:t>
            </a:fld>
            <a:endParaRPr lang="en-GB"/>
          </a:p>
        </p:txBody>
      </p:sp>
    </p:spTree>
    <p:extLst>
      <p:ext uri="{BB962C8B-B14F-4D97-AF65-F5344CB8AC3E}">
        <p14:creationId xmlns:p14="http://schemas.microsoft.com/office/powerpoint/2010/main" val="40449443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FC676B2-F24C-455B-A0FE-DDE7C0C01D95}" type="slidenum">
              <a:rPr lang="en-GB" smtClean="0"/>
              <a:t>45</a:t>
            </a:fld>
            <a:endParaRPr lang="en-GB"/>
          </a:p>
        </p:txBody>
      </p:sp>
    </p:spTree>
    <p:extLst>
      <p:ext uri="{BB962C8B-B14F-4D97-AF65-F5344CB8AC3E}">
        <p14:creationId xmlns:p14="http://schemas.microsoft.com/office/powerpoint/2010/main" val="7352410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WAU - </a:t>
            </a:r>
            <a:r>
              <a:rPr lang="en-GB">
                <a:hlinkClick r:id="rId3"/>
              </a:rPr>
              <a:t>Home - We Are Undefeatable</a:t>
            </a:r>
            <a:endParaRPr lang="en-GB"/>
          </a:p>
        </p:txBody>
      </p:sp>
      <p:sp>
        <p:nvSpPr>
          <p:cNvPr id="4" name="Slide Number Placeholder 3"/>
          <p:cNvSpPr>
            <a:spLocks noGrp="1"/>
          </p:cNvSpPr>
          <p:nvPr>
            <p:ph type="sldNum" sz="quarter" idx="5"/>
          </p:nvPr>
        </p:nvSpPr>
        <p:spPr/>
        <p:txBody>
          <a:bodyPr/>
          <a:lstStyle/>
          <a:p>
            <a:fld id="{CFC676B2-F24C-455B-A0FE-DDE7C0C01D95}" type="slidenum">
              <a:rPr lang="en-GB" smtClean="0"/>
              <a:t>46</a:t>
            </a:fld>
            <a:endParaRPr lang="en-GB"/>
          </a:p>
        </p:txBody>
      </p:sp>
    </p:spTree>
    <p:extLst>
      <p:ext uri="{BB962C8B-B14F-4D97-AF65-F5344CB8AC3E}">
        <p14:creationId xmlns:p14="http://schemas.microsoft.com/office/powerpoint/2010/main" val="14551738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https://ispah.org/wp-content/uploads/2020/11/English-Eight-Investments-That-Work-FINAL.pdf </a:t>
            </a:r>
          </a:p>
          <a:p>
            <a:r>
              <a:rPr lang="en-GB"/>
              <a:t>https://www.ncbi.nlm.nih.gov/pmc/articles/PMC7504430/</a:t>
            </a:r>
          </a:p>
        </p:txBody>
      </p:sp>
      <p:sp>
        <p:nvSpPr>
          <p:cNvPr id="4" name="Slide Number Placeholder 3"/>
          <p:cNvSpPr>
            <a:spLocks noGrp="1"/>
          </p:cNvSpPr>
          <p:nvPr>
            <p:ph type="sldNum" sz="quarter" idx="5"/>
          </p:nvPr>
        </p:nvSpPr>
        <p:spPr/>
        <p:txBody>
          <a:bodyPr/>
          <a:lstStyle/>
          <a:p>
            <a:fld id="{CFC676B2-F24C-455B-A0FE-DDE7C0C01D95}" type="slidenum">
              <a:rPr lang="en-GB" smtClean="0"/>
              <a:t>48</a:t>
            </a:fld>
            <a:endParaRPr lang="en-GB"/>
          </a:p>
        </p:txBody>
      </p:sp>
    </p:spTree>
    <p:extLst>
      <p:ext uri="{BB962C8B-B14F-4D97-AF65-F5344CB8AC3E}">
        <p14:creationId xmlns:p14="http://schemas.microsoft.com/office/powerpoint/2010/main" val="30452706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NHS England » NHS health and wellbeing framework</a:t>
            </a:r>
            <a:endParaRPr lang="en-GB"/>
          </a:p>
          <a:p>
            <a:r>
              <a:rPr lang="en-GB"/>
              <a:t>NICE PHE guideline PH13 – Physical activity in the workplace – published 2008 and currently being updated</a:t>
            </a:r>
          </a:p>
          <a:p>
            <a:r>
              <a:rPr lang="en-GB">
                <a:hlinkClick r:id="rId4"/>
              </a:rPr>
              <a:t>NHS England » Physical health and wellbeing</a:t>
            </a:r>
            <a:endParaRPr lang="en-GB"/>
          </a:p>
          <a:p>
            <a:r>
              <a:rPr lang="en-GB">
                <a:hlinkClick r:id="rId5"/>
              </a:rPr>
              <a:t>Supporting the physical health and wellbeing of the NHS – Invictus Games Foundation</a:t>
            </a:r>
            <a:r>
              <a:rPr lang="en-GB"/>
              <a:t> </a:t>
            </a:r>
          </a:p>
          <a:p>
            <a:endParaRPr lang="en-GB"/>
          </a:p>
          <a:p>
            <a:r>
              <a:rPr lang="en-GB" err="1"/>
              <a:t>NHSFit</a:t>
            </a:r>
            <a:endParaRPr lang="en-GB"/>
          </a:p>
          <a:p>
            <a:endParaRPr lang="en-GB"/>
          </a:p>
          <a:p>
            <a:endParaRPr lang="en-GB"/>
          </a:p>
          <a:p>
            <a:r>
              <a:rPr lang="en-GB"/>
              <a:t>MSK info</a:t>
            </a:r>
          </a:p>
          <a:p>
            <a:r>
              <a:rPr lang="en-GB"/>
              <a:t>All Our Health – workplace health - </a:t>
            </a:r>
            <a:r>
              <a:rPr lang="en-GB">
                <a:hlinkClick r:id="rId6"/>
              </a:rPr>
              <a:t>Workplace health: applying All Our Health - GOV.UK (www.gov.uk)</a:t>
            </a:r>
            <a:endParaRPr lang="en-GB"/>
          </a:p>
          <a:p>
            <a:r>
              <a:rPr lang="en-GB"/>
              <a:t>NHS England MSK </a:t>
            </a:r>
            <a:r>
              <a:rPr lang="en-GB">
                <a:hlinkClick r:id="rId7"/>
              </a:rPr>
              <a:t>NHS England » Musculoskeletal health</a:t>
            </a:r>
          </a:p>
          <a:p>
            <a:r>
              <a:rPr lang="en-GB">
                <a:hlinkClick r:id="rId8"/>
              </a:rPr>
              <a:t>UK health pilot to explore how untapped potential of leisure facilities could save millions from painful MSK conditions and billions for NHS | </a:t>
            </a:r>
            <a:r>
              <a:rPr lang="en-GB" err="1">
                <a:hlinkClick r:id="rId8"/>
              </a:rPr>
              <a:t>ukactive</a:t>
            </a:r>
          </a:p>
          <a:p>
            <a:endParaRPr lang="en-GB"/>
          </a:p>
          <a:p>
            <a:r>
              <a:rPr lang="en-GB"/>
              <a:t>Tael Skridt</a:t>
            </a:r>
          </a:p>
          <a:p>
            <a:r>
              <a:rPr lang="en-GB"/>
              <a:t>https://dl.acm.org/doi/abs/10.1145/2818048.2819944</a:t>
            </a:r>
          </a:p>
        </p:txBody>
      </p:sp>
      <p:sp>
        <p:nvSpPr>
          <p:cNvPr id="4" name="Slide Number Placeholder 3"/>
          <p:cNvSpPr>
            <a:spLocks noGrp="1"/>
          </p:cNvSpPr>
          <p:nvPr>
            <p:ph type="sldNum" sz="quarter" idx="5"/>
          </p:nvPr>
        </p:nvSpPr>
        <p:spPr/>
        <p:txBody>
          <a:bodyPr/>
          <a:lstStyle/>
          <a:p>
            <a:fld id="{CFC676B2-F24C-455B-A0FE-DDE7C0C01D95}" type="slidenum">
              <a:rPr lang="en-GB" smtClean="0"/>
              <a:t>49</a:t>
            </a:fld>
            <a:endParaRPr lang="en-GB"/>
          </a:p>
        </p:txBody>
      </p:sp>
    </p:spTree>
    <p:extLst>
      <p:ext uri="{BB962C8B-B14F-4D97-AF65-F5344CB8AC3E}">
        <p14:creationId xmlns:p14="http://schemas.microsoft.com/office/powerpoint/2010/main" val="2742567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Sources: </a:t>
            </a:r>
          </a:p>
          <a:p>
            <a:endParaRPr lang="en-GB" b="1"/>
          </a:p>
          <a:p>
            <a:r>
              <a:rPr lang="en-GB" b="1">
                <a:highlight>
                  <a:srgbClr val="FFFF00"/>
                </a:highlight>
              </a:rPr>
              <a:t>Impact of life expectancy UK Study</a:t>
            </a:r>
          </a:p>
          <a:p>
            <a:r>
              <a:rPr lang="en-GB" b="0" i="0" err="1">
                <a:solidFill>
                  <a:srgbClr val="222222"/>
                </a:solidFill>
                <a:effectLst/>
                <a:latin typeface="Arial" panose="020B0604020202020204" pitchFamily="34" charset="0"/>
              </a:rPr>
              <a:t>Chudasama</a:t>
            </a:r>
            <a:r>
              <a:rPr lang="en-GB" b="0" i="0">
                <a:solidFill>
                  <a:srgbClr val="222222"/>
                </a:solidFill>
                <a:effectLst/>
                <a:latin typeface="Arial" panose="020B0604020202020204" pitchFamily="34" charset="0"/>
              </a:rPr>
              <a:t>, Y. V., </a:t>
            </a:r>
            <a:r>
              <a:rPr lang="en-GB" b="0" i="0" err="1">
                <a:solidFill>
                  <a:srgbClr val="222222"/>
                </a:solidFill>
                <a:effectLst/>
                <a:latin typeface="Arial" panose="020B0604020202020204" pitchFamily="34" charset="0"/>
              </a:rPr>
              <a:t>Khunti</a:t>
            </a:r>
            <a:r>
              <a:rPr lang="en-GB" b="0" i="0">
                <a:solidFill>
                  <a:srgbClr val="222222"/>
                </a:solidFill>
                <a:effectLst/>
                <a:latin typeface="Arial" panose="020B0604020202020204" pitchFamily="34" charset="0"/>
              </a:rPr>
              <a:t>, K. K., </a:t>
            </a:r>
            <a:r>
              <a:rPr lang="en-GB" b="0" i="0" err="1">
                <a:solidFill>
                  <a:srgbClr val="222222"/>
                </a:solidFill>
                <a:effectLst/>
                <a:latin typeface="Arial" panose="020B0604020202020204" pitchFamily="34" charset="0"/>
              </a:rPr>
              <a:t>Zaccardi</a:t>
            </a:r>
            <a:r>
              <a:rPr lang="en-GB" b="0" i="0">
                <a:solidFill>
                  <a:srgbClr val="222222"/>
                </a:solidFill>
                <a:effectLst/>
                <a:latin typeface="Arial" panose="020B0604020202020204" pitchFamily="34" charset="0"/>
              </a:rPr>
              <a:t>, F., Rowlands, A. V., Yates, T., Gillies, C. L., ... &amp; </a:t>
            </a:r>
            <a:r>
              <a:rPr lang="en-GB" b="0" i="0" err="1">
                <a:solidFill>
                  <a:srgbClr val="222222"/>
                </a:solidFill>
                <a:effectLst/>
                <a:latin typeface="Arial" panose="020B0604020202020204" pitchFamily="34" charset="0"/>
              </a:rPr>
              <a:t>Dhalwani</a:t>
            </a:r>
            <a:r>
              <a:rPr lang="en-GB" b="0" i="0">
                <a:solidFill>
                  <a:srgbClr val="222222"/>
                </a:solidFill>
                <a:effectLst/>
                <a:latin typeface="Arial" panose="020B0604020202020204" pitchFamily="34" charset="0"/>
              </a:rPr>
              <a:t>, N. N. (2019). Physical activity, multimorbidity, and life expectancy: a UK Biobank longitudinal study. </a:t>
            </a:r>
            <a:r>
              <a:rPr lang="en-GB" b="0" i="1">
                <a:solidFill>
                  <a:srgbClr val="222222"/>
                </a:solidFill>
                <a:effectLst/>
                <a:latin typeface="Arial" panose="020B0604020202020204" pitchFamily="34" charset="0"/>
              </a:rPr>
              <a:t>BMC medicine</a:t>
            </a:r>
            <a:r>
              <a:rPr lang="en-GB" b="0" i="0">
                <a:solidFill>
                  <a:srgbClr val="222222"/>
                </a:solidFill>
                <a:effectLst/>
                <a:latin typeface="Arial" panose="020B0604020202020204" pitchFamily="34" charset="0"/>
              </a:rPr>
              <a:t>, </a:t>
            </a:r>
            <a:r>
              <a:rPr lang="en-GB" b="0" i="1">
                <a:solidFill>
                  <a:srgbClr val="222222"/>
                </a:solidFill>
                <a:effectLst/>
                <a:latin typeface="Arial" panose="020B0604020202020204" pitchFamily="34" charset="0"/>
              </a:rPr>
              <a:t>17</a:t>
            </a:r>
            <a:r>
              <a:rPr lang="en-GB" b="0" i="0">
                <a:solidFill>
                  <a:srgbClr val="222222"/>
                </a:solidFill>
                <a:effectLst/>
                <a:latin typeface="Arial" panose="020B0604020202020204" pitchFamily="34" charset="0"/>
              </a:rPr>
              <a:t>, 1-13.</a:t>
            </a:r>
            <a:endParaRPr lang="en-GB" b="1">
              <a:highlight>
                <a:srgbClr val="FFFF00"/>
              </a:highlight>
            </a:endParaRPr>
          </a:p>
          <a:p>
            <a:endParaRPr lang="en-GB" b="1">
              <a:highlight>
                <a:srgbClr val="FFFF00"/>
              </a:highlight>
            </a:endParaRPr>
          </a:p>
          <a:p>
            <a:r>
              <a:rPr lang="en-GB" b="1">
                <a:highlight>
                  <a:srgbClr val="FFFF00"/>
                </a:highlight>
              </a:rPr>
              <a:t>Physical Activity improves QoL</a:t>
            </a:r>
          </a:p>
          <a:p>
            <a:r>
              <a:rPr lang="en-GB" b="0" i="0">
                <a:solidFill>
                  <a:srgbClr val="222222"/>
                </a:solidFill>
                <a:effectLst/>
                <a:latin typeface="Arial" panose="020B0604020202020204" pitchFamily="34" charset="0"/>
              </a:rPr>
              <a:t>Marquez, D. X., </a:t>
            </a:r>
            <a:r>
              <a:rPr lang="en-GB" b="0" i="0" err="1">
                <a:solidFill>
                  <a:srgbClr val="222222"/>
                </a:solidFill>
                <a:effectLst/>
                <a:latin typeface="Arial" panose="020B0604020202020204" pitchFamily="34" charset="0"/>
              </a:rPr>
              <a:t>Aguiñaga</a:t>
            </a:r>
            <a:r>
              <a:rPr lang="en-GB" b="0" i="0">
                <a:solidFill>
                  <a:srgbClr val="222222"/>
                </a:solidFill>
                <a:effectLst/>
                <a:latin typeface="Arial" panose="020B0604020202020204" pitchFamily="34" charset="0"/>
              </a:rPr>
              <a:t>, S., Vásquez, P. M., Conroy, D. E., Erickson, K. I., Hillman, C., ... &amp; Powell, K. E. (2020). A systematic review of physical activity and quality of life and well-being. </a:t>
            </a:r>
            <a:r>
              <a:rPr lang="en-GB" b="0" i="1">
                <a:solidFill>
                  <a:srgbClr val="222222"/>
                </a:solidFill>
                <a:effectLst/>
                <a:latin typeface="Arial" panose="020B0604020202020204" pitchFamily="34" charset="0"/>
              </a:rPr>
              <a:t>Translational </a:t>
            </a:r>
            <a:r>
              <a:rPr lang="en-GB" b="0" i="1" err="1">
                <a:solidFill>
                  <a:srgbClr val="222222"/>
                </a:solidFill>
                <a:effectLst/>
                <a:latin typeface="Arial" panose="020B0604020202020204" pitchFamily="34" charset="0"/>
              </a:rPr>
              <a:t>behavioral</a:t>
            </a:r>
            <a:r>
              <a:rPr lang="en-GB" b="0" i="1">
                <a:solidFill>
                  <a:srgbClr val="222222"/>
                </a:solidFill>
                <a:effectLst/>
                <a:latin typeface="Arial" panose="020B0604020202020204" pitchFamily="34" charset="0"/>
              </a:rPr>
              <a:t> medicine</a:t>
            </a:r>
            <a:r>
              <a:rPr lang="en-GB" b="0" i="0">
                <a:solidFill>
                  <a:srgbClr val="222222"/>
                </a:solidFill>
                <a:effectLst/>
                <a:latin typeface="Arial" panose="020B0604020202020204" pitchFamily="34" charset="0"/>
              </a:rPr>
              <a:t>, </a:t>
            </a:r>
            <a:r>
              <a:rPr lang="en-GB" b="0" i="1">
                <a:solidFill>
                  <a:srgbClr val="222222"/>
                </a:solidFill>
                <a:effectLst/>
                <a:latin typeface="Arial" panose="020B0604020202020204" pitchFamily="34" charset="0"/>
              </a:rPr>
              <a:t>10</a:t>
            </a:r>
            <a:r>
              <a:rPr lang="en-GB" b="0" i="0">
                <a:solidFill>
                  <a:srgbClr val="222222"/>
                </a:solidFill>
                <a:effectLst/>
                <a:latin typeface="Arial" panose="020B0604020202020204" pitchFamily="34" charset="0"/>
              </a:rPr>
              <a:t>(5), 1098-1109.</a:t>
            </a:r>
            <a:endParaRPr lang="en-GB" b="1" i="0">
              <a:solidFill>
                <a:srgbClr val="222222"/>
              </a:solidFill>
              <a:effectLst/>
              <a:highlight>
                <a:srgbClr val="FFFF00"/>
              </a:highligh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1A2C49E-5449-4F32-AA82-69EB8A88B59D}" type="slidenum">
              <a:rPr lang="en-GB" smtClean="0"/>
              <a:t>8</a:t>
            </a:fld>
            <a:endParaRPr lang="en-GB"/>
          </a:p>
        </p:txBody>
      </p:sp>
    </p:spTree>
    <p:extLst>
      <p:ext uri="{BB962C8B-B14F-4D97-AF65-F5344CB8AC3E}">
        <p14:creationId xmlns:p14="http://schemas.microsoft.com/office/powerpoint/2010/main" val="3886934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Sources:</a:t>
            </a:r>
          </a:p>
          <a:p>
            <a:endParaRPr lang="en-US" b="1"/>
          </a:p>
          <a:p>
            <a:r>
              <a:rPr lang="en-US" b="1"/>
              <a:t>Social and Economic Benefit Statistics</a:t>
            </a:r>
            <a:endParaRPr lang="en-US"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Sport England. (2020). </a:t>
            </a:r>
            <a:r>
              <a:rPr lang="en-GB" b="0" i="0">
                <a:solidFill>
                  <a:srgbClr val="A4569C"/>
                </a:solidFill>
                <a:effectLst/>
                <a:latin typeface="Poppins"/>
                <a:cs typeface="Poppins"/>
              </a:rPr>
              <a:t>Social and economic value of community sport and physical activity. </a:t>
            </a:r>
            <a:r>
              <a:rPr lang="en-GB">
                <a:hlinkClick r:id="rId3"/>
              </a:rPr>
              <a:t>Measuring impact | Sport England</a:t>
            </a:r>
            <a:endParaRPr lang="en-GB">
              <a:cs typeface="Calibri"/>
              <a:hlinkClick r:id="rId3"/>
            </a:endParaRPr>
          </a:p>
          <a:p>
            <a:pPr>
              <a:defRPr/>
            </a:pPr>
            <a:endParaRPr lang="en-GB">
              <a:solidFill>
                <a:srgbClr val="000000"/>
              </a:solidFill>
              <a:latin typeface="Calibri"/>
              <a:cs typeface="Calibri"/>
            </a:endParaRPr>
          </a:p>
          <a:p>
            <a:pPr>
              <a:defRPr/>
            </a:pPr>
            <a:r>
              <a:rPr lang="en-GB" b="1">
                <a:solidFill>
                  <a:srgbClr val="000000"/>
                </a:solidFill>
                <a:latin typeface="Calibri"/>
                <a:cs typeface="Calibri"/>
              </a:rPr>
              <a:t>Improvement in learning and educational attainment</a:t>
            </a:r>
          </a:p>
          <a:p>
            <a:pPr>
              <a:defRPr/>
            </a:pPr>
            <a:r>
              <a:rPr lang="en-GB" b="0">
                <a:solidFill>
                  <a:srgbClr val="000000"/>
                </a:solidFill>
                <a:latin typeface="Calibri"/>
                <a:cs typeface="Calibri"/>
              </a:rPr>
              <a:t>Public Health England. (2014). The link between pupil health and wellbeing and attainment: A briefing for head teachers, governors and staff in education settings. </a:t>
            </a:r>
            <a:r>
              <a:rPr lang="en-GB">
                <a:hlinkClick r:id="rId4"/>
              </a:rPr>
              <a:t>HT_briefing_layoutvFINALvii.pdf (publishing.service.gov.uk)</a:t>
            </a:r>
            <a:endParaRPr lang="en-GB" b="0">
              <a:solidFill>
                <a:srgbClr val="000000"/>
              </a:solidFill>
              <a:latin typeface="Calibri"/>
              <a:cs typeface="Calibri"/>
            </a:endParaRPr>
          </a:p>
          <a:p>
            <a:pPr>
              <a:defRPr/>
            </a:pPr>
            <a:endParaRPr lang="en-GB" b="1">
              <a:solidFill>
                <a:srgbClr val="000000"/>
              </a:solidFill>
              <a:latin typeface="Calibri"/>
              <a:cs typeface="Calibri"/>
            </a:endParaRPr>
          </a:p>
          <a:p>
            <a:pPr>
              <a:defRPr/>
            </a:pPr>
            <a:r>
              <a:rPr lang="en-GB" b="1">
                <a:solidFill>
                  <a:srgbClr val="000000"/>
                </a:solidFill>
                <a:latin typeface="Calibri"/>
                <a:cs typeface="Calibri"/>
              </a:rPr>
              <a:t>Improvement in workplace productivity and reduction in absenteeism</a:t>
            </a:r>
          </a:p>
          <a:p>
            <a:pPr algn="l"/>
            <a:r>
              <a:rPr lang="en-GB" b="0" i="0" err="1">
                <a:solidFill>
                  <a:srgbClr val="000000"/>
                </a:solidFill>
                <a:effectLst/>
                <a:latin typeface="ff1"/>
              </a:rPr>
              <a:t>Robroek</a:t>
            </a:r>
            <a:r>
              <a:rPr lang="en-GB" b="0" i="0">
                <a:solidFill>
                  <a:srgbClr val="000000"/>
                </a:solidFill>
                <a:effectLst/>
                <a:latin typeface="ff1"/>
              </a:rPr>
              <a:t> SJ, van den Berg TI, Plat JF, et al. The role of obesity and lifestyle </a:t>
            </a:r>
          </a:p>
          <a:p>
            <a:pPr algn="l"/>
            <a:r>
              <a:rPr lang="en-GB" b="0" i="0">
                <a:solidFill>
                  <a:srgbClr val="000000"/>
                </a:solidFill>
                <a:effectLst/>
                <a:latin typeface="ff1"/>
              </a:rPr>
              <a:t>behaviours in a productive workforce. </a:t>
            </a:r>
            <a:r>
              <a:rPr lang="en-GB" b="0" i="0" err="1">
                <a:solidFill>
                  <a:srgbClr val="000000"/>
                </a:solidFill>
                <a:effectLst/>
                <a:latin typeface="ff1"/>
              </a:rPr>
              <a:t>Occup</a:t>
            </a:r>
            <a:r>
              <a:rPr lang="en-GB" b="0" i="0">
                <a:solidFill>
                  <a:srgbClr val="000000"/>
                </a:solidFill>
                <a:effectLst/>
                <a:latin typeface="ff1"/>
              </a:rPr>
              <a:t> Environ Med 2011; 68 (2); 134-139</a:t>
            </a:r>
          </a:p>
          <a:p>
            <a:pPr>
              <a:defRPr/>
            </a:pPr>
            <a:endParaRPr lang="en-GB" b="1">
              <a:solidFill>
                <a:srgbClr val="000000"/>
              </a:solidFill>
              <a:latin typeface="Calibri"/>
              <a:cs typeface="Calibri"/>
            </a:endParaRPr>
          </a:p>
          <a:p>
            <a:pPr algn="l"/>
            <a:r>
              <a:rPr lang="en-GB" b="0" i="0">
                <a:solidFill>
                  <a:srgbClr val="000000"/>
                </a:solidFill>
                <a:effectLst/>
                <a:latin typeface="ff1"/>
              </a:rPr>
              <a:t>van </a:t>
            </a:r>
            <a:r>
              <a:rPr lang="en-GB" b="0" i="0" err="1">
                <a:solidFill>
                  <a:srgbClr val="000000"/>
                </a:solidFill>
                <a:effectLst/>
                <a:latin typeface="ff1"/>
              </a:rPr>
              <a:t>Amelsvoort</a:t>
            </a:r>
            <a:r>
              <a:rPr lang="en-GB" b="0" i="0">
                <a:solidFill>
                  <a:srgbClr val="000000"/>
                </a:solidFill>
                <a:effectLst/>
                <a:latin typeface="ff1"/>
              </a:rPr>
              <a:t> LG, </a:t>
            </a:r>
            <a:r>
              <a:rPr lang="en-GB" b="0" i="0" err="1">
                <a:solidFill>
                  <a:srgbClr val="000000"/>
                </a:solidFill>
                <a:effectLst/>
                <a:latin typeface="ff1"/>
              </a:rPr>
              <a:t>Spigt</a:t>
            </a:r>
            <a:r>
              <a:rPr lang="en-GB" b="0" i="0">
                <a:solidFill>
                  <a:srgbClr val="000000"/>
                </a:solidFill>
                <a:effectLst/>
                <a:latin typeface="ff1"/>
              </a:rPr>
              <a:t> MG, </a:t>
            </a:r>
            <a:r>
              <a:rPr lang="en-GB" b="0" i="0" err="1">
                <a:solidFill>
                  <a:srgbClr val="000000"/>
                </a:solidFill>
                <a:effectLst/>
                <a:latin typeface="ff1"/>
              </a:rPr>
              <a:t>Swaen</a:t>
            </a:r>
            <a:r>
              <a:rPr lang="en-GB" b="0" i="0">
                <a:solidFill>
                  <a:srgbClr val="000000"/>
                </a:solidFill>
                <a:effectLst/>
                <a:latin typeface="ff1"/>
              </a:rPr>
              <a:t> GM, et al. Leisure time physical activity and </a:t>
            </a:r>
          </a:p>
          <a:p>
            <a:pPr algn="l"/>
            <a:r>
              <a:rPr lang="en-GB" b="0" i="0">
                <a:solidFill>
                  <a:srgbClr val="000000"/>
                </a:solidFill>
                <a:effectLst/>
                <a:latin typeface="ff1"/>
              </a:rPr>
              <a:t>sickness absenteeism; a prospective study. </a:t>
            </a:r>
            <a:r>
              <a:rPr lang="en-GB" b="0" i="0" err="1">
                <a:solidFill>
                  <a:srgbClr val="000000"/>
                </a:solidFill>
                <a:effectLst/>
                <a:latin typeface="ff1"/>
              </a:rPr>
              <a:t>Occup</a:t>
            </a:r>
            <a:r>
              <a:rPr lang="en-GB" b="0" i="0">
                <a:solidFill>
                  <a:srgbClr val="000000"/>
                </a:solidFill>
                <a:effectLst/>
                <a:latin typeface="ff1"/>
              </a:rPr>
              <a:t> Med 2006; 56 (3): 210 – 212</a:t>
            </a:r>
          </a:p>
          <a:p>
            <a:pPr>
              <a:defRPr/>
            </a:pPr>
            <a:endParaRPr lang="en-GB" b="1" i="0">
              <a:solidFill>
                <a:srgbClr val="000000"/>
              </a:solidFill>
              <a:effectLst/>
              <a:latin typeface="Calibri"/>
              <a:cs typeface="Calibri"/>
            </a:endParaRPr>
          </a:p>
          <a:p>
            <a:pPr>
              <a:defRPr/>
            </a:pPr>
            <a:r>
              <a:rPr lang="en-GB" b="0" i="0">
                <a:solidFill>
                  <a:srgbClr val="000000"/>
                </a:solidFill>
                <a:effectLst/>
                <a:latin typeface="ff1"/>
              </a:rPr>
              <a:t>Laaksonen M, </a:t>
            </a:r>
            <a:r>
              <a:rPr lang="en-GB" b="0" i="0" err="1">
                <a:solidFill>
                  <a:srgbClr val="000000"/>
                </a:solidFill>
                <a:effectLst/>
                <a:latin typeface="ff1"/>
              </a:rPr>
              <a:t>Piha</a:t>
            </a:r>
            <a:r>
              <a:rPr lang="en-GB" b="0" i="0">
                <a:solidFill>
                  <a:srgbClr val="000000"/>
                </a:solidFill>
                <a:effectLst/>
                <a:latin typeface="ff1"/>
              </a:rPr>
              <a:t> K, </a:t>
            </a:r>
            <a:r>
              <a:rPr lang="en-GB" b="0" i="0" err="1">
                <a:solidFill>
                  <a:srgbClr val="000000"/>
                </a:solidFill>
                <a:effectLst/>
                <a:latin typeface="ff1"/>
              </a:rPr>
              <a:t>Martikainen</a:t>
            </a:r>
            <a:r>
              <a:rPr lang="en-GB" b="0" i="0">
                <a:solidFill>
                  <a:srgbClr val="000000"/>
                </a:solidFill>
                <a:effectLst/>
                <a:latin typeface="ff1"/>
              </a:rPr>
              <a:t> P, </a:t>
            </a:r>
            <a:r>
              <a:rPr lang="en-GB" b="0" i="0" err="1">
                <a:solidFill>
                  <a:srgbClr val="000000"/>
                </a:solidFill>
                <a:effectLst/>
                <a:latin typeface="ff1"/>
              </a:rPr>
              <a:t>Rahkonen</a:t>
            </a:r>
            <a:r>
              <a:rPr lang="en-GB" b="0" i="0">
                <a:solidFill>
                  <a:srgbClr val="000000"/>
                </a:solidFill>
                <a:effectLst/>
                <a:latin typeface="ff1"/>
              </a:rPr>
              <a:t> O, et al. Health-related behaviours </a:t>
            </a:r>
          </a:p>
          <a:p>
            <a:pPr algn="l"/>
            <a:r>
              <a:rPr lang="en-GB" b="0" i="0">
                <a:solidFill>
                  <a:srgbClr val="000000"/>
                </a:solidFill>
                <a:effectLst/>
                <a:latin typeface="ff1"/>
              </a:rPr>
              <a:t>and sickness absence from work. J </a:t>
            </a:r>
            <a:r>
              <a:rPr lang="en-GB" b="0" i="0" err="1">
                <a:solidFill>
                  <a:srgbClr val="000000"/>
                </a:solidFill>
                <a:effectLst/>
                <a:latin typeface="ff1"/>
              </a:rPr>
              <a:t>Occup</a:t>
            </a:r>
            <a:r>
              <a:rPr lang="en-GB" b="0" i="0">
                <a:solidFill>
                  <a:srgbClr val="000000"/>
                </a:solidFill>
                <a:effectLst/>
                <a:latin typeface="ff1"/>
              </a:rPr>
              <a:t> Environ Med 2009; 66: 840–847</a:t>
            </a:r>
          </a:p>
          <a:p>
            <a:pPr>
              <a:defRPr/>
            </a:pPr>
            <a:endParaRPr lang="en-GB" b="1">
              <a:solidFill>
                <a:srgbClr val="000000"/>
              </a:solidFill>
              <a:latin typeface="Calibri"/>
              <a:cs typeface="Calibri"/>
            </a:endParaRPr>
          </a:p>
          <a:p>
            <a:pPr>
              <a:defRPr/>
            </a:pPr>
            <a:r>
              <a:rPr lang="en-GB" b="1">
                <a:solidFill>
                  <a:srgbClr val="000000"/>
                </a:solidFill>
                <a:latin typeface="Calibri"/>
                <a:cs typeface="Calibri"/>
              </a:rPr>
              <a:t>Reduced crime and improved antisocial behaviour</a:t>
            </a:r>
          </a:p>
          <a:p>
            <a:pPr>
              <a:defRPr/>
            </a:pPr>
            <a:r>
              <a:rPr lang="en-GB" b="0" i="0">
                <a:solidFill>
                  <a:srgbClr val="222222"/>
                </a:solidFill>
                <a:effectLst/>
                <a:latin typeface="Arial" panose="020B0604020202020204" pitchFamily="34" charset="0"/>
              </a:rPr>
              <a:t>van der </a:t>
            </a:r>
            <a:r>
              <a:rPr lang="en-GB" b="0" i="0" err="1">
                <a:solidFill>
                  <a:srgbClr val="222222"/>
                </a:solidFill>
                <a:effectLst/>
                <a:latin typeface="Arial" panose="020B0604020202020204" pitchFamily="34" charset="0"/>
              </a:rPr>
              <a:t>Sluys</a:t>
            </a:r>
            <a:r>
              <a:rPr lang="en-GB" b="0" i="0">
                <a:solidFill>
                  <a:srgbClr val="222222"/>
                </a:solidFill>
                <a:effectLst/>
                <a:latin typeface="Arial" panose="020B0604020202020204" pitchFamily="34" charset="0"/>
              </a:rPr>
              <a:t>, M. E., </a:t>
            </a:r>
            <a:r>
              <a:rPr lang="en-GB" b="0" i="0" err="1">
                <a:solidFill>
                  <a:srgbClr val="222222"/>
                </a:solidFill>
                <a:effectLst/>
                <a:latin typeface="Arial" panose="020B0604020202020204" pitchFamily="34" charset="0"/>
              </a:rPr>
              <a:t>Zijlmans</a:t>
            </a:r>
            <a:r>
              <a:rPr lang="en-GB" b="0" i="0">
                <a:solidFill>
                  <a:srgbClr val="222222"/>
                </a:solidFill>
                <a:effectLst/>
                <a:latin typeface="Arial" panose="020B0604020202020204" pitchFamily="34" charset="0"/>
              </a:rPr>
              <a:t>, J., </a:t>
            </a:r>
            <a:r>
              <a:rPr lang="en-GB" b="0" i="0" err="1">
                <a:solidFill>
                  <a:srgbClr val="222222"/>
                </a:solidFill>
                <a:effectLst/>
                <a:latin typeface="Arial" panose="020B0604020202020204" pitchFamily="34" charset="0"/>
              </a:rPr>
              <a:t>Ket</a:t>
            </a:r>
            <a:r>
              <a:rPr lang="en-GB" b="0" i="0">
                <a:solidFill>
                  <a:srgbClr val="222222"/>
                </a:solidFill>
                <a:effectLst/>
                <a:latin typeface="Arial" panose="020B0604020202020204" pitchFamily="34" charset="0"/>
              </a:rPr>
              <a:t>, J. C. F., </a:t>
            </a:r>
            <a:r>
              <a:rPr lang="en-GB" b="0" i="0" err="1">
                <a:solidFill>
                  <a:srgbClr val="222222"/>
                </a:solidFill>
                <a:effectLst/>
                <a:latin typeface="Arial" panose="020B0604020202020204" pitchFamily="34" charset="0"/>
              </a:rPr>
              <a:t>Marhe</a:t>
            </a:r>
            <a:r>
              <a:rPr lang="en-GB" b="0" i="0">
                <a:solidFill>
                  <a:srgbClr val="222222"/>
                </a:solidFill>
                <a:effectLst/>
                <a:latin typeface="Arial" panose="020B0604020202020204" pitchFamily="34" charset="0"/>
              </a:rPr>
              <a:t>, R., </a:t>
            </a:r>
            <a:r>
              <a:rPr lang="en-GB" b="0" i="0" err="1">
                <a:solidFill>
                  <a:srgbClr val="222222"/>
                </a:solidFill>
                <a:effectLst/>
                <a:latin typeface="Arial" panose="020B0604020202020204" pitchFamily="34" charset="0"/>
              </a:rPr>
              <a:t>Popma</a:t>
            </a:r>
            <a:r>
              <a:rPr lang="en-GB" b="0" i="0">
                <a:solidFill>
                  <a:srgbClr val="222222"/>
                </a:solidFill>
                <a:effectLst/>
                <a:latin typeface="Arial" panose="020B0604020202020204" pitchFamily="34" charset="0"/>
              </a:rPr>
              <a:t>, A., </a:t>
            </a:r>
            <a:r>
              <a:rPr lang="en-GB" b="0" i="0" err="1">
                <a:solidFill>
                  <a:srgbClr val="222222"/>
                </a:solidFill>
                <a:effectLst/>
                <a:latin typeface="Arial" panose="020B0604020202020204" pitchFamily="34" charset="0"/>
              </a:rPr>
              <a:t>Scherder</a:t>
            </a:r>
            <a:r>
              <a:rPr lang="en-GB" b="0" i="0">
                <a:solidFill>
                  <a:srgbClr val="222222"/>
                </a:solidFill>
                <a:effectLst/>
                <a:latin typeface="Arial" panose="020B0604020202020204" pitchFamily="34" charset="0"/>
              </a:rPr>
              <a:t>, E. J. A., &amp; van der </a:t>
            </a:r>
            <a:r>
              <a:rPr lang="en-GB" b="0" i="0" err="1">
                <a:solidFill>
                  <a:srgbClr val="222222"/>
                </a:solidFill>
                <a:effectLst/>
                <a:latin typeface="Arial" panose="020B0604020202020204" pitchFamily="34" charset="0"/>
              </a:rPr>
              <a:t>Laan</a:t>
            </a:r>
            <a:r>
              <a:rPr lang="en-GB" b="0" i="0">
                <a:solidFill>
                  <a:srgbClr val="222222"/>
                </a:solidFill>
                <a:effectLst/>
                <a:latin typeface="Arial" panose="020B0604020202020204" pitchFamily="34" charset="0"/>
              </a:rPr>
              <a:t>, P. H. (2022). The efficacy of physical activity interventions in reducing antisocial </a:t>
            </a:r>
            <a:r>
              <a:rPr lang="en-GB" b="0" i="0" err="1">
                <a:solidFill>
                  <a:srgbClr val="222222"/>
                </a:solidFill>
                <a:effectLst/>
                <a:latin typeface="Arial" panose="020B0604020202020204" pitchFamily="34" charset="0"/>
              </a:rPr>
              <a:t>behavior</a:t>
            </a:r>
            <a:r>
              <a:rPr lang="en-GB" b="0" i="0">
                <a:solidFill>
                  <a:srgbClr val="222222"/>
                </a:solidFill>
                <a:effectLst/>
                <a:latin typeface="Arial" panose="020B0604020202020204" pitchFamily="34" charset="0"/>
              </a:rPr>
              <a:t>: a meta-analytic review. </a:t>
            </a:r>
            <a:r>
              <a:rPr lang="en-GB" b="0" i="1">
                <a:solidFill>
                  <a:srgbClr val="222222"/>
                </a:solidFill>
                <a:effectLst/>
                <a:latin typeface="Arial" panose="020B0604020202020204" pitchFamily="34" charset="0"/>
              </a:rPr>
              <a:t>Journal of Experimental Criminology</a:t>
            </a:r>
            <a:r>
              <a:rPr lang="en-GB" b="0" i="0">
                <a:solidFill>
                  <a:srgbClr val="222222"/>
                </a:solidFill>
                <a:effectLst/>
                <a:latin typeface="Arial" panose="020B0604020202020204" pitchFamily="34" charset="0"/>
              </a:rPr>
              <a:t>, 1-27.</a:t>
            </a:r>
            <a:endParaRPr lang="en-GB" b="1">
              <a:solidFill>
                <a:srgbClr val="000000"/>
              </a:solidFill>
              <a:latin typeface="Calibri"/>
              <a:cs typeface="Calibri"/>
            </a:endParaRPr>
          </a:p>
          <a:p>
            <a:pPr>
              <a:defRPr/>
            </a:pPr>
            <a:endParaRPr lang="en-GB" b="1">
              <a:solidFill>
                <a:srgbClr val="000000"/>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Sport England. (2020). </a:t>
            </a:r>
            <a:r>
              <a:rPr lang="en-GB" b="0" i="0">
                <a:solidFill>
                  <a:srgbClr val="A4569C"/>
                </a:solidFill>
                <a:effectLst/>
                <a:latin typeface="Poppins"/>
                <a:cs typeface="Poppins"/>
              </a:rPr>
              <a:t>Social and economic value of community sport and physical activity. </a:t>
            </a:r>
            <a:r>
              <a:rPr lang="en-GB">
                <a:hlinkClick r:id="rId3"/>
              </a:rPr>
              <a:t>Measuring impact | Sport England</a:t>
            </a:r>
            <a:endParaRPr lang="en-GB">
              <a:cs typeface="Calibri"/>
              <a:hlinkClick r:id="rId3"/>
            </a:endParaRPr>
          </a:p>
          <a:p>
            <a:pPr>
              <a:defRPr/>
            </a:pPr>
            <a:endParaRPr lang="en-GB" b="1">
              <a:solidFill>
                <a:srgbClr val="000000"/>
              </a:solidFill>
              <a:latin typeface="Calibri"/>
              <a:cs typeface="Calibri"/>
            </a:endParaRPr>
          </a:p>
          <a:p>
            <a:pPr>
              <a:defRPr/>
            </a:pPr>
            <a:r>
              <a:rPr lang="en-GB" b="1">
                <a:solidFill>
                  <a:srgbClr val="000000"/>
                </a:solidFill>
                <a:latin typeface="Calibri"/>
                <a:cs typeface="Calibri"/>
              </a:rPr>
              <a:t>Healthcare care expenditure </a:t>
            </a:r>
          </a:p>
          <a:p>
            <a:pPr>
              <a:defRPr/>
            </a:pPr>
            <a:r>
              <a:rPr lang="en-GB">
                <a:solidFill>
                  <a:srgbClr val="000000"/>
                </a:solidFill>
                <a:latin typeface="Calibri"/>
                <a:cs typeface="Calibri"/>
              </a:rPr>
              <a:t>WHO-OECD</a:t>
            </a:r>
            <a:r>
              <a:rPr lang="en-GB" b="0">
                <a:solidFill>
                  <a:srgbClr val="000000"/>
                </a:solidFill>
                <a:latin typeface="Calibri"/>
                <a:cs typeface="Calibri"/>
              </a:rPr>
              <a:t> analysis. Due to be published in February </a:t>
            </a:r>
            <a:r>
              <a:rPr lang="en-GB">
                <a:hlinkClick r:id="rId5"/>
              </a:rPr>
              <a:t>Launch of WHO–OECD report on the burden of insufficient physical activity in Europe</a:t>
            </a:r>
            <a:endParaRPr lang="en-GB" b="0">
              <a:solidFill>
                <a:srgbClr val="000000"/>
              </a:solidFill>
              <a:latin typeface="Calibri"/>
              <a:cs typeface="Calibri"/>
            </a:endParaRPr>
          </a:p>
        </p:txBody>
      </p:sp>
      <p:sp>
        <p:nvSpPr>
          <p:cNvPr id="4" name="Slide Number Placeholder 3"/>
          <p:cNvSpPr>
            <a:spLocks noGrp="1"/>
          </p:cNvSpPr>
          <p:nvPr>
            <p:ph type="sldNum" sz="quarter" idx="5"/>
          </p:nvPr>
        </p:nvSpPr>
        <p:spPr/>
        <p:txBody>
          <a:bodyPr/>
          <a:lstStyle/>
          <a:p>
            <a:fld id="{F1A2C49E-5449-4F32-AA82-69EB8A88B59D}" type="slidenum">
              <a:rPr lang="en-GB" smtClean="0"/>
              <a:t>9</a:t>
            </a:fld>
            <a:endParaRPr lang="en-GB"/>
          </a:p>
        </p:txBody>
      </p:sp>
    </p:spTree>
    <p:extLst>
      <p:ext uri="{BB962C8B-B14F-4D97-AF65-F5344CB8AC3E}">
        <p14:creationId xmlns:p14="http://schemas.microsoft.com/office/powerpoint/2010/main" val="3213347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Notes:</a:t>
            </a:r>
          </a:p>
          <a:p>
            <a:r>
              <a:rPr lang="en-GB" b="0"/>
              <a:t>Comparisons cannot be made for physical activity statistics for adults aged 18+ years as data is not available. The OECD refer to data in their 2019 publication from 2014, looking at the proportion of the adult population who partake in moderate weekly physical activity but this is for individuals aged 15 years and over. (See here: </a:t>
            </a:r>
            <a:r>
              <a:rPr lang="en-GB">
                <a:hlinkClick r:id="rId3"/>
              </a:rPr>
              <a:t>4dd50c09-en.pdf (oecd-ilibrary.org)</a:t>
            </a:r>
            <a:r>
              <a:rPr lang="en-GB" b="0"/>
              <a:t>)</a:t>
            </a:r>
          </a:p>
          <a:p>
            <a:endParaRPr lang="en-GB" b="0"/>
          </a:p>
          <a:p>
            <a:r>
              <a:rPr lang="en-GB" b="1"/>
              <a:t>Sources:</a:t>
            </a:r>
          </a:p>
          <a:p>
            <a:r>
              <a:rPr lang="en-GB"/>
              <a:t>OECD (2021), Health at a Glance 2021: OECD Indicators, OECD Publishing, Paris, https://doi.org/10.1787/ae3016b9-en.</a:t>
            </a:r>
          </a:p>
          <a:p>
            <a:endParaRPr lang="en-GB" b="0"/>
          </a:p>
        </p:txBody>
      </p:sp>
      <p:sp>
        <p:nvSpPr>
          <p:cNvPr id="4" name="Slide Number Placeholder 3"/>
          <p:cNvSpPr>
            <a:spLocks noGrp="1"/>
          </p:cNvSpPr>
          <p:nvPr>
            <p:ph type="sldNum" sz="quarter" idx="5"/>
          </p:nvPr>
        </p:nvSpPr>
        <p:spPr/>
        <p:txBody>
          <a:bodyPr/>
          <a:lstStyle/>
          <a:p>
            <a:fld id="{F1A2C49E-5449-4F32-AA82-69EB8A88B59D}" type="slidenum">
              <a:rPr lang="en-GB" smtClean="0"/>
              <a:t>11</a:t>
            </a:fld>
            <a:endParaRPr lang="en-GB"/>
          </a:p>
        </p:txBody>
      </p:sp>
    </p:spTree>
    <p:extLst>
      <p:ext uri="{BB962C8B-B14F-4D97-AF65-F5344CB8AC3E}">
        <p14:creationId xmlns:p14="http://schemas.microsoft.com/office/powerpoint/2010/main" val="2905733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Notes:</a:t>
            </a:r>
          </a:p>
          <a:p>
            <a:r>
              <a:rPr lang="en-GB" b="0"/>
              <a:t>Data is not available looking into international comparisons for children and physical inactivity statistics.</a:t>
            </a:r>
          </a:p>
          <a:p>
            <a:r>
              <a:rPr lang="en-GB" b="0"/>
              <a:t>Data is not available for other age groups.</a:t>
            </a:r>
          </a:p>
          <a:p>
            <a:endParaRPr lang="en-GB" b="0"/>
          </a:p>
          <a:p>
            <a:r>
              <a:rPr lang="en-GB" b="1"/>
              <a:t>Sources:</a:t>
            </a:r>
          </a:p>
          <a:p>
            <a:r>
              <a:rPr lang="en-GB"/>
              <a:t>OECD (2021), Health at a Glance 2021: OECD Indicators, OECD Publishing, Paris, https://doi.org/10.1787/ae3016b9-en.</a:t>
            </a:r>
          </a:p>
          <a:p>
            <a:endParaRPr lang="en-GB" b="0"/>
          </a:p>
          <a:p>
            <a:endParaRPr lang="en-GB"/>
          </a:p>
        </p:txBody>
      </p:sp>
      <p:sp>
        <p:nvSpPr>
          <p:cNvPr id="4" name="Slide Number Placeholder 3"/>
          <p:cNvSpPr>
            <a:spLocks noGrp="1"/>
          </p:cNvSpPr>
          <p:nvPr>
            <p:ph type="sldNum" sz="quarter" idx="5"/>
          </p:nvPr>
        </p:nvSpPr>
        <p:spPr/>
        <p:txBody>
          <a:bodyPr/>
          <a:lstStyle/>
          <a:p>
            <a:fld id="{F1A2C49E-5449-4F32-AA82-69EB8A88B59D}" type="slidenum">
              <a:rPr lang="en-GB" smtClean="0"/>
              <a:t>12</a:t>
            </a:fld>
            <a:endParaRPr lang="en-GB"/>
          </a:p>
        </p:txBody>
      </p:sp>
    </p:spTree>
    <p:extLst>
      <p:ext uri="{BB962C8B-B14F-4D97-AF65-F5344CB8AC3E}">
        <p14:creationId xmlns:p14="http://schemas.microsoft.com/office/powerpoint/2010/main" val="3764508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Sources:</a:t>
            </a:r>
          </a:p>
          <a:p>
            <a:endParaRPr lang="en-GB" b="1"/>
          </a:p>
          <a:p>
            <a:endParaRPr lang="en-GB"/>
          </a:p>
        </p:txBody>
      </p:sp>
      <p:sp>
        <p:nvSpPr>
          <p:cNvPr id="4" name="Slide Number Placeholder 3"/>
          <p:cNvSpPr>
            <a:spLocks noGrp="1"/>
          </p:cNvSpPr>
          <p:nvPr>
            <p:ph type="sldNum" sz="quarter" idx="5"/>
          </p:nvPr>
        </p:nvSpPr>
        <p:spPr/>
        <p:txBody>
          <a:bodyPr/>
          <a:lstStyle/>
          <a:p>
            <a:fld id="{F1A2C49E-5449-4F32-AA82-69EB8A88B59D}" type="slidenum">
              <a:rPr lang="en-GB" smtClean="0"/>
              <a:t>13</a:t>
            </a:fld>
            <a:endParaRPr lang="en-GB"/>
          </a:p>
        </p:txBody>
      </p:sp>
    </p:spTree>
    <p:extLst>
      <p:ext uri="{BB962C8B-B14F-4D97-AF65-F5344CB8AC3E}">
        <p14:creationId xmlns:p14="http://schemas.microsoft.com/office/powerpoint/2010/main" val="1272112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Sources:</a:t>
            </a:r>
          </a:p>
          <a:p>
            <a:endParaRPr lang="en-GB" b="1"/>
          </a:p>
          <a:p>
            <a:endParaRPr lang="en-GB"/>
          </a:p>
        </p:txBody>
      </p:sp>
      <p:sp>
        <p:nvSpPr>
          <p:cNvPr id="4" name="Slide Number Placeholder 3"/>
          <p:cNvSpPr>
            <a:spLocks noGrp="1"/>
          </p:cNvSpPr>
          <p:nvPr>
            <p:ph type="sldNum" sz="quarter" idx="5"/>
          </p:nvPr>
        </p:nvSpPr>
        <p:spPr/>
        <p:txBody>
          <a:bodyPr/>
          <a:lstStyle/>
          <a:p>
            <a:fld id="{F1A2C49E-5449-4F32-AA82-69EB8A88B59D}" type="slidenum">
              <a:rPr lang="en-GB" smtClean="0"/>
              <a:t>14</a:t>
            </a:fld>
            <a:endParaRPr lang="en-GB"/>
          </a:p>
        </p:txBody>
      </p:sp>
    </p:spTree>
    <p:extLst>
      <p:ext uri="{BB962C8B-B14F-4D97-AF65-F5344CB8AC3E}">
        <p14:creationId xmlns:p14="http://schemas.microsoft.com/office/powerpoint/2010/main" val="3445781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5BD3F4-D768-43C8-BBC2-CF998C2D5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3535" cy="6857999"/>
          </a:xfrm>
          <a:prstGeom prst="rect">
            <a:avLst/>
          </a:prstGeom>
        </p:spPr>
      </p:pic>
      <p:sp>
        <p:nvSpPr>
          <p:cNvPr id="2" name="Title 1">
            <a:extLst>
              <a:ext uri="{FF2B5EF4-FFF2-40B4-BE49-F238E27FC236}">
                <a16:creationId xmlns:a16="http://schemas.microsoft.com/office/drawing/2014/main" id="{FEF3EE83-9BB9-481D-8395-69C4DB5CDE1E}"/>
              </a:ext>
            </a:extLst>
          </p:cNvPr>
          <p:cNvSpPr>
            <a:spLocks noGrp="1"/>
          </p:cNvSpPr>
          <p:nvPr>
            <p:ph type="ctrTitle" hasCustomPrompt="1"/>
          </p:nvPr>
        </p:nvSpPr>
        <p:spPr>
          <a:xfrm>
            <a:off x="930374" y="2549668"/>
            <a:ext cx="9144000" cy="563231"/>
          </a:xfrm>
        </p:spPr>
        <p:txBody>
          <a:bodyPr anchor="t" anchorCtr="0">
            <a:spAutoFit/>
          </a:bodyPr>
          <a:lstStyle>
            <a:lvl1pPr algn="l">
              <a:defRPr sz="3400" b="1">
                <a:latin typeface="Arial" panose="020B0604020202020204" pitchFamily="34" charset="0"/>
                <a:cs typeface="Arial" panose="020B0604020202020204" pitchFamily="34" charset="0"/>
              </a:defRPr>
            </a:lvl1pPr>
          </a:lstStyle>
          <a:p>
            <a:r>
              <a:rPr lang="en-US"/>
              <a:t>Click to edit Presentation Heading style</a:t>
            </a:r>
            <a:endParaRPr lang="en-GB"/>
          </a:p>
        </p:txBody>
      </p:sp>
      <p:sp>
        <p:nvSpPr>
          <p:cNvPr id="3" name="Subtitle 2">
            <a:extLst>
              <a:ext uri="{FF2B5EF4-FFF2-40B4-BE49-F238E27FC236}">
                <a16:creationId xmlns:a16="http://schemas.microsoft.com/office/drawing/2014/main" id="{786283A4-33DB-4552-9007-D12033D1E1CF}"/>
              </a:ext>
            </a:extLst>
          </p:cNvPr>
          <p:cNvSpPr>
            <a:spLocks noGrp="1"/>
          </p:cNvSpPr>
          <p:nvPr>
            <p:ph type="subTitle" idx="1" hasCustomPrompt="1"/>
          </p:nvPr>
        </p:nvSpPr>
        <p:spPr>
          <a:xfrm>
            <a:off x="930374" y="4156220"/>
            <a:ext cx="9144000" cy="369332"/>
          </a:xfrm>
        </p:spPr>
        <p:txBody>
          <a:bodyPr>
            <a:sp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Presented by/Sub-heading style</a:t>
            </a:r>
            <a:endParaRPr lang="en-GB"/>
          </a:p>
        </p:txBody>
      </p:sp>
      <p:sp>
        <p:nvSpPr>
          <p:cNvPr id="11" name="Text Placeholder 10">
            <a:extLst>
              <a:ext uri="{FF2B5EF4-FFF2-40B4-BE49-F238E27FC236}">
                <a16:creationId xmlns:a16="http://schemas.microsoft.com/office/drawing/2014/main" id="{7AFDDB99-4A42-4713-B148-1FC5187A0930}"/>
              </a:ext>
            </a:extLst>
          </p:cNvPr>
          <p:cNvSpPr>
            <a:spLocks noGrp="1"/>
          </p:cNvSpPr>
          <p:nvPr>
            <p:ph type="body" sz="quarter" idx="13" hasCustomPrompt="1"/>
          </p:nvPr>
        </p:nvSpPr>
        <p:spPr>
          <a:xfrm>
            <a:off x="930275" y="5671367"/>
            <a:ext cx="4057650" cy="286232"/>
          </a:xfrm>
        </p:spPr>
        <p:txBody>
          <a:bodyPr anchor="b" anchorCtr="0">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Published DD Month YYYY</a:t>
            </a:r>
          </a:p>
        </p:txBody>
      </p:sp>
      <p:pic>
        <p:nvPicPr>
          <p:cNvPr id="5" name="Picture 4">
            <a:extLst>
              <a:ext uri="{FF2B5EF4-FFF2-40B4-BE49-F238E27FC236}">
                <a16:creationId xmlns:a16="http://schemas.microsoft.com/office/drawing/2014/main" id="{873076E1-79A4-46B4-8E65-9C656DB742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40" y="543894"/>
            <a:ext cx="1628811" cy="1056324"/>
          </a:xfrm>
          <a:prstGeom prst="rect">
            <a:avLst/>
          </a:prstGeom>
          <a:solidFill>
            <a:schemeClr val="bg1"/>
          </a:solidFill>
        </p:spPr>
      </p:pic>
    </p:spTree>
    <p:extLst>
      <p:ext uri="{BB962C8B-B14F-4D97-AF65-F5344CB8AC3E}">
        <p14:creationId xmlns:p14="http://schemas.microsoft.com/office/powerpoint/2010/main" val="3479683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CCBF63-BE77-47F7-BC2C-2060A83C7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9BD00B1E-7CC5-4A29-9FDA-CA9B202B5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EA8D207-F256-473F-8ACD-7992ADD822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49864E7-4D70-4211-A41C-CD2456D5D5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B64C231D-00C0-4BA4-8EC1-A2C808CE32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A8E4A4-9320-483B-B798-ADCC1CC29F5B}"/>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9" name="Picture 8">
            <a:extLst>
              <a:ext uri="{FF2B5EF4-FFF2-40B4-BE49-F238E27FC236}">
                <a16:creationId xmlns:a16="http://schemas.microsoft.com/office/drawing/2014/main" id="{BA01495D-38F5-45F5-8260-AF9650168D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2471292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104CED-FCA3-43E9-B6F2-789E2D8FB3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2B846B65-0149-4100-B804-D2C789D96D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46C89B-BCF7-4515-83E9-A3C71E9652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D143B3E4-DD4B-4F60-B675-7EE726FC7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605A4386-6EBC-49F7-B127-B0EBBFF212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02BCA2-9676-4B81-BB26-14FE059270C7}"/>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9" name="Picture 8">
            <a:extLst>
              <a:ext uri="{FF2B5EF4-FFF2-40B4-BE49-F238E27FC236}">
                <a16:creationId xmlns:a16="http://schemas.microsoft.com/office/drawing/2014/main" id="{76896919-0EAE-4945-AFCE-CD010C6901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3937373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C2908A-0CFB-4A42-876D-A00D9532EE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75CF6847-70BD-4D90-B4D7-F865C7C9D9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C9E28C-4E16-4B39-B317-EACADEF607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AC158A1F-8F81-4146-95DA-CEF409E4CE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FB3909-B62E-4B51-9259-87A8A02A1010}"/>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8" name="Picture 7">
            <a:extLst>
              <a:ext uri="{FF2B5EF4-FFF2-40B4-BE49-F238E27FC236}">
                <a16:creationId xmlns:a16="http://schemas.microsoft.com/office/drawing/2014/main" id="{CAF3E44F-BB29-42BE-9059-C32004F90EA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2152141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2DCAB3-0E0A-4629-AB94-975F98601F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Vertical Title 1">
            <a:extLst>
              <a:ext uri="{FF2B5EF4-FFF2-40B4-BE49-F238E27FC236}">
                <a16:creationId xmlns:a16="http://schemas.microsoft.com/office/drawing/2014/main" id="{C3E0E009-FA67-4DB0-9941-4B016B5404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6841E8-6B80-423A-957E-5BF42338425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0EBF63B-FEF9-4C03-9300-380CF7AC07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13D3F4-F8DF-4316-93E5-D3A857F77CFE}"/>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8" name="Picture 7">
            <a:extLst>
              <a:ext uri="{FF2B5EF4-FFF2-40B4-BE49-F238E27FC236}">
                <a16:creationId xmlns:a16="http://schemas.microsoft.com/office/drawing/2014/main" id="{C52B163B-D380-420A-B774-484E5F4A06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506402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1DCB-8595-466D-91F9-A3A35B4C0BDA}"/>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D6172557-3AB6-4C0C-B165-4709B366FBCA}"/>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E8328C0B-08E4-4375-BF6C-4AD2EA212295}"/>
              </a:ext>
            </a:extLst>
          </p:cNvPr>
          <p:cNvSpPr>
            <a:spLocks noGrp="1"/>
          </p:cNvSpPr>
          <p:nvPr>
            <p:ph type="sldNum" sz="quarter" idx="11"/>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458014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page">
    <p:bg>
      <p:bgPr>
        <a:solidFill>
          <a:srgbClr val="FFFBEB"/>
        </a:solidFill>
        <a:effectLst/>
      </p:bgPr>
    </p:bg>
    <p:spTree>
      <p:nvGrpSpPr>
        <p:cNvPr id="1" name=""/>
        <p:cNvGrpSpPr/>
        <p:nvPr/>
      </p:nvGrpSpPr>
      <p:grpSpPr>
        <a:xfrm>
          <a:off x="0" y="0"/>
          <a:ext cx="0" cy="0"/>
          <a:chOff x="0" y="0"/>
          <a:chExt cx="0" cy="0"/>
        </a:xfrm>
      </p:grpSpPr>
      <p:sp>
        <p:nvSpPr>
          <p:cNvPr id="2" name="Rectangle: Diagonal Corners Rounded 4">
            <a:extLst>
              <a:ext uri="{FF2B5EF4-FFF2-40B4-BE49-F238E27FC236}">
                <a16:creationId xmlns:a16="http://schemas.microsoft.com/office/drawing/2014/main" id="{6B6993FF-005E-4D25-A3C3-E79278D0D407}"/>
              </a:ext>
            </a:extLst>
          </p:cNvPr>
          <p:cNvSpPr/>
          <p:nvPr/>
        </p:nvSpPr>
        <p:spPr>
          <a:xfrm flipV="1">
            <a:off x="522515" y="2004602"/>
            <a:ext cx="11005453" cy="4240923"/>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pic>
        <p:nvPicPr>
          <p:cNvPr id="7" name="Picture 6">
            <a:extLst>
              <a:ext uri="{FF2B5EF4-FFF2-40B4-BE49-F238E27FC236}">
                <a16:creationId xmlns:a16="http://schemas.microsoft.com/office/drawing/2014/main" id="{3815279F-6C9F-4A37-B0A4-D9C967D104D1}"/>
              </a:ext>
            </a:extLst>
          </p:cNvPr>
          <p:cNvPicPr>
            <a:picLocks noChangeAspect="1"/>
          </p:cNvPicPr>
          <p:nvPr userDrawn="1"/>
        </p:nvPicPr>
        <p:blipFill>
          <a:blip r:embed="rId2"/>
          <a:stretch>
            <a:fillRect/>
          </a:stretch>
        </p:blipFill>
        <p:spPr>
          <a:xfrm>
            <a:off x="7784154" y="1258064"/>
            <a:ext cx="495300" cy="247650"/>
          </a:xfrm>
          <a:prstGeom prst="rect">
            <a:avLst/>
          </a:prstGeom>
        </p:spPr>
      </p:pic>
      <p:sp>
        <p:nvSpPr>
          <p:cNvPr id="9" name="Slide Number Placeholder 2">
            <a:extLst>
              <a:ext uri="{FF2B5EF4-FFF2-40B4-BE49-F238E27FC236}">
                <a16:creationId xmlns:a16="http://schemas.microsoft.com/office/drawing/2014/main" id="{459DB0EF-E50A-4A80-8617-483FDB819953}"/>
              </a:ext>
            </a:extLst>
          </p:cNvPr>
          <p:cNvSpPr txBox="1">
            <a:spLocks noGrp="1"/>
          </p:cNvSpPr>
          <p:nvPr>
            <p:ph type="sldNum" sz="quarter" idx="8"/>
          </p:nvPr>
        </p:nvSpPr>
        <p:spPr>
          <a:xfrm>
            <a:off x="11044379" y="6425108"/>
            <a:ext cx="759692" cy="365129"/>
          </a:xfrm>
          <a:prstGeom prst="rect">
            <a:avLst/>
          </a:prstGeom>
        </p:spPr>
        <p:txBody>
          <a:bodyPr/>
          <a:lstStyle>
            <a:lvl1pPr>
              <a:defRPr/>
            </a:lvl1pPr>
          </a:lstStyle>
          <a:p>
            <a:pPr lvl="0"/>
            <a:fld id="{C2B15A99-32D5-48D2-9AB1-A17973B7257B}" type="slidenum">
              <a:t>‹#›</a:t>
            </a:fld>
            <a:endParaRPr lang="en-GB"/>
          </a:p>
        </p:txBody>
      </p:sp>
      <p:pic>
        <p:nvPicPr>
          <p:cNvPr id="11" name="Picture 10">
            <a:extLst>
              <a:ext uri="{FF2B5EF4-FFF2-40B4-BE49-F238E27FC236}">
                <a16:creationId xmlns:a16="http://schemas.microsoft.com/office/drawing/2014/main" id="{00BB0CF2-B423-4F3C-A587-D6AAC72112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2515" y="362504"/>
            <a:ext cx="1918844" cy="1244417"/>
          </a:xfrm>
          <a:prstGeom prst="rect">
            <a:avLst/>
          </a:prstGeom>
          <a:solidFill>
            <a:srgbClr val="FFFBEB"/>
          </a:solidFill>
        </p:spPr>
      </p:pic>
    </p:spTree>
    <p:extLst>
      <p:ext uri="{BB962C8B-B14F-4D97-AF65-F5344CB8AC3E}">
        <p14:creationId xmlns:p14="http://schemas.microsoft.com/office/powerpoint/2010/main" val="201956159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DHSC heading &amp; text">
    <p:bg>
      <p:bgPr>
        <a:solidFill>
          <a:srgbClr val="FFFBEB"/>
        </a:solidFill>
        <a:effectLst/>
      </p:bgPr>
    </p:bg>
    <p:spTree>
      <p:nvGrpSpPr>
        <p:cNvPr id="1" name=""/>
        <p:cNvGrpSpPr/>
        <p:nvPr/>
      </p:nvGrpSpPr>
      <p:grpSpPr>
        <a:xfrm>
          <a:off x="0" y="0"/>
          <a:ext cx="0" cy="0"/>
          <a:chOff x="0" y="0"/>
          <a:chExt cx="0" cy="0"/>
        </a:xfrm>
      </p:grpSpPr>
      <p:pic>
        <p:nvPicPr>
          <p:cNvPr id="11" name="Picture 8">
            <a:extLst>
              <a:ext uri="{FF2B5EF4-FFF2-40B4-BE49-F238E27FC236}">
                <a16:creationId xmlns:a16="http://schemas.microsoft.com/office/drawing/2014/main" id="{F5309773-F1F7-46DF-B2D1-D3B0BA48C821}"/>
              </a:ext>
            </a:extLst>
          </p:cNvPr>
          <p:cNvPicPr>
            <a:picLocks noChangeAspect="1"/>
          </p:cNvPicPr>
          <p:nvPr userDrawn="1"/>
        </p:nvPicPr>
        <p:blipFill>
          <a:blip r:embed="rId2"/>
          <a:srcRect l="957" b="50000"/>
          <a:stretch>
            <a:fillRect/>
          </a:stretch>
        </p:blipFill>
        <p:spPr>
          <a:xfrm>
            <a:off x="0" y="6186162"/>
            <a:ext cx="12191996" cy="671837"/>
          </a:xfrm>
          <a:prstGeom prst="rect">
            <a:avLst/>
          </a:prstGeom>
          <a:noFill/>
          <a:ln cap="flat">
            <a:noFill/>
          </a:ln>
        </p:spPr>
      </p:pic>
      <p:pic>
        <p:nvPicPr>
          <p:cNvPr id="13" name="Picture 12">
            <a:extLst>
              <a:ext uri="{FF2B5EF4-FFF2-40B4-BE49-F238E27FC236}">
                <a16:creationId xmlns:a16="http://schemas.microsoft.com/office/drawing/2014/main" id="{2568871E-FF3E-4012-859D-0775661ACD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1053" y="6366784"/>
            <a:ext cx="5161281" cy="338558"/>
          </a:xfrm>
          <a:prstGeom prst="rect">
            <a:avLst/>
          </a:prstGeom>
          <a:noFill/>
        </p:spPr>
      </p:pic>
      <p:sp>
        <p:nvSpPr>
          <p:cNvPr id="4" name="Text Placeholder 7">
            <a:extLst>
              <a:ext uri="{FF2B5EF4-FFF2-40B4-BE49-F238E27FC236}">
                <a16:creationId xmlns:a16="http://schemas.microsoft.com/office/drawing/2014/main" id="{22432A31-4881-4C3E-94BA-A83C78268331}"/>
              </a:ext>
            </a:extLst>
          </p:cNvPr>
          <p:cNvSpPr txBox="1">
            <a:spLocks noGrp="1"/>
          </p:cNvSpPr>
          <p:nvPr>
            <p:ph type="body" sz="quarter" idx="4294967295"/>
          </p:nvPr>
        </p:nvSpPr>
        <p:spPr>
          <a:xfrm>
            <a:off x="357905" y="1204840"/>
            <a:ext cx="11446166" cy="4652238"/>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1pPr>
            <a:lvl2pPr marR="0" lvl="1"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2pPr>
            <a:lvl3pPr marR="0" lvl="2"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3pPr>
            <a:lvl4pPr marR="0" lvl="3"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4pPr>
            <a:lvl5pPr marR="0" lvl="4"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9">
            <a:extLst>
              <a:ext uri="{FF2B5EF4-FFF2-40B4-BE49-F238E27FC236}">
                <a16:creationId xmlns:a16="http://schemas.microsoft.com/office/drawing/2014/main" id="{A3035BC4-0122-426B-903F-EB53B0734363}"/>
              </a:ext>
            </a:extLst>
          </p:cNvPr>
          <p:cNvSpPr txBox="1">
            <a:spLocks noGrp="1"/>
          </p:cNvSpPr>
          <p:nvPr>
            <p:ph type="body" sz="quarter" idx="4294967295"/>
          </p:nvPr>
        </p:nvSpPr>
        <p:spPr>
          <a:xfrm>
            <a:off x="357192" y="236857"/>
            <a:ext cx="11447465" cy="904871"/>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000000"/>
                </a:solidFill>
                <a:uFillTx/>
                <a:latin typeface="Arial" panose="020B0604020202020204" pitchFamily="34" charset="0"/>
                <a:cs typeface="Arial" panose="020B0604020202020204" pitchFamily="34" charset="0"/>
              </a:defRPr>
            </a:lvl1pPr>
          </a:lstStyle>
          <a:p>
            <a:pPr lvl="0"/>
            <a:r>
              <a:rPr lang="en-US"/>
              <a:t>Click to edit Master text styles</a:t>
            </a:r>
          </a:p>
        </p:txBody>
      </p:sp>
      <p:sp>
        <p:nvSpPr>
          <p:cNvPr id="14" name="Footer Placeholder 1">
            <a:extLst>
              <a:ext uri="{FF2B5EF4-FFF2-40B4-BE49-F238E27FC236}">
                <a16:creationId xmlns:a16="http://schemas.microsoft.com/office/drawing/2014/main" id="{30745C10-7CAF-443D-8946-45F86F7BDB4B}"/>
              </a:ext>
            </a:extLst>
          </p:cNvPr>
          <p:cNvSpPr txBox="1">
            <a:spLocks noGrp="1"/>
          </p:cNvSpPr>
          <p:nvPr>
            <p:ph type="ftr" sz="quarter" idx="9"/>
          </p:nvPr>
        </p:nvSpPr>
        <p:spPr>
          <a:xfrm>
            <a:off x="5663732" y="6356351"/>
            <a:ext cx="5161282" cy="365129"/>
          </a:xfrm>
          <a:prstGeom prst="rect">
            <a:avLst/>
          </a:prstGeom>
        </p:spPr>
        <p:txBody>
          <a:bodyPr/>
          <a:lstStyle>
            <a:lvl1pPr algn="r">
              <a:defRPr/>
            </a:lvl1pPr>
          </a:lstStyle>
          <a:p>
            <a:pPr lvl="0"/>
            <a:endParaRPr lang="en-GB"/>
          </a:p>
        </p:txBody>
      </p:sp>
      <p:sp>
        <p:nvSpPr>
          <p:cNvPr id="3" name="Slide Number Placeholder 3">
            <a:extLst>
              <a:ext uri="{FF2B5EF4-FFF2-40B4-BE49-F238E27FC236}">
                <a16:creationId xmlns:a16="http://schemas.microsoft.com/office/drawing/2014/main" id="{0C1CB30E-51B9-4F8C-BC47-94116E7611F7}"/>
              </a:ext>
            </a:extLst>
          </p:cNvPr>
          <p:cNvSpPr txBox="1">
            <a:spLocks noGrp="1"/>
          </p:cNvSpPr>
          <p:nvPr>
            <p:ph type="sldNum" sz="quarter" idx="8"/>
          </p:nvPr>
        </p:nvSpPr>
        <p:spPr>
          <a:xfrm>
            <a:off x="11044379" y="6356351"/>
            <a:ext cx="759692" cy="365129"/>
          </a:xfrm>
          <a:prstGeom prst="rect">
            <a:avLst/>
          </a:prstGeom>
        </p:spPr>
        <p:txBody>
          <a:bodyPr/>
          <a:lstStyle>
            <a:lvl1pPr>
              <a:defRPr/>
            </a:lvl1pPr>
          </a:lstStyle>
          <a:p>
            <a:pPr lvl="0"/>
            <a:fld id="{C8077943-3D51-438C-8FB7-BEE503748A1B}" type="slidenum">
              <a:t>‹#›</a:t>
            </a:fld>
            <a:endParaRPr lang="en-GB"/>
          </a:p>
        </p:txBody>
      </p:sp>
    </p:spTree>
    <p:extLst>
      <p:ext uri="{BB962C8B-B14F-4D97-AF65-F5344CB8AC3E}">
        <p14:creationId xmlns:p14="http://schemas.microsoft.com/office/powerpoint/2010/main" val="217170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Section break">
    <p:bg>
      <p:bgPr>
        <a:solidFill>
          <a:srgbClr val="FFFBEB"/>
        </a:solidFill>
        <a:effectLst/>
      </p:bgPr>
    </p:bg>
    <p:spTree>
      <p:nvGrpSpPr>
        <p:cNvPr id="1" name=""/>
        <p:cNvGrpSpPr/>
        <p:nvPr/>
      </p:nvGrpSpPr>
      <p:grpSpPr>
        <a:xfrm>
          <a:off x="0" y="0"/>
          <a:ext cx="0" cy="0"/>
          <a:chOff x="0" y="0"/>
          <a:chExt cx="0" cy="0"/>
        </a:xfrm>
      </p:grpSpPr>
      <p:sp>
        <p:nvSpPr>
          <p:cNvPr id="2" name="Rectangle: Diagonal Corners Rounded 4">
            <a:extLst>
              <a:ext uri="{FF2B5EF4-FFF2-40B4-BE49-F238E27FC236}">
                <a16:creationId xmlns:a16="http://schemas.microsoft.com/office/drawing/2014/main" id="{D1DBAAA7-F4B9-4A4A-81BF-531A8E1BCFED}"/>
              </a:ext>
            </a:extLst>
          </p:cNvPr>
          <p:cNvSpPr/>
          <p:nvPr/>
        </p:nvSpPr>
        <p:spPr>
          <a:xfrm flipV="1">
            <a:off x="593271" y="538836"/>
            <a:ext cx="11005453" cy="5551245"/>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3" name="Text Placeholder 8">
            <a:extLst>
              <a:ext uri="{FF2B5EF4-FFF2-40B4-BE49-F238E27FC236}">
                <a16:creationId xmlns:a16="http://schemas.microsoft.com/office/drawing/2014/main" id="{DB72D255-2FF2-4FD6-BF47-836081E54165}"/>
              </a:ext>
            </a:extLst>
          </p:cNvPr>
          <p:cNvSpPr txBox="1">
            <a:spLocks noGrp="1"/>
          </p:cNvSpPr>
          <p:nvPr>
            <p:ph type="body" sz="quarter" idx="4294967295"/>
          </p:nvPr>
        </p:nvSpPr>
        <p:spPr>
          <a:xfrm>
            <a:off x="1038474" y="2869816"/>
            <a:ext cx="8743950" cy="559183"/>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000000"/>
                </a:solidFill>
                <a:uFillTx/>
                <a:latin typeface="Arial" pitchFamily="34"/>
                <a:cs typeface="Arial" pitchFamily="34"/>
              </a:defRPr>
            </a:lvl1pPr>
          </a:lstStyle>
          <a:p>
            <a:pPr lvl="0"/>
            <a:r>
              <a:rPr lang="en-US"/>
              <a:t>Click to edit Master text styles</a:t>
            </a:r>
          </a:p>
        </p:txBody>
      </p:sp>
      <p:sp>
        <p:nvSpPr>
          <p:cNvPr id="4" name="Text Placeholder 8">
            <a:extLst>
              <a:ext uri="{FF2B5EF4-FFF2-40B4-BE49-F238E27FC236}">
                <a16:creationId xmlns:a16="http://schemas.microsoft.com/office/drawing/2014/main" id="{49B5E735-5678-427C-8AFF-16F3D81FCDD9}"/>
              </a:ext>
            </a:extLst>
          </p:cNvPr>
          <p:cNvSpPr txBox="1">
            <a:spLocks noGrp="1"/>
          </p:cNvSpPr>
          <p:nvPr>
            <p:ph type="body" sz="quarter" idx="4294967295"/>
          </p:nvPr>
        </p:nvSpPr>
        <p:spPr>
          <a:xfrm>
            <a:off x="1038474" y="3717520"/>
            <a:ext cx="8743950" cy="559183"/>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b="1" i="0" u="none" strike="noStrike" cap="none" spc="0" baseline="0">
                <a:solidFill>
                  <a:srgbClr val="000000"/>
                </a:solidFill>
                <a:uFillTx/>
                <a:latin typeface="Calibri"/>
              </a:defRPr>
            </a:lvl1pPr>
          </a:lstStyle>
          <a:p>
            <a:pPr lvl="0"/>
            <a:r>
              <a:rPr lang="en-US"/>
              <a:t>Click to edit Master text styles</a:t>
            </a:r>
          </a:p>
        </p:txBody>
      </p:sp>
      <p:pic>
        <p:nvPicPr>
          <p:cNvPr id="7" name="Picture 6">
            <a:extLst>
              <a:ext uri="{FF2B5EF4-FFF2-40B4-BE49-F238E27FC236}">
                <a16:creationId xmlns:a16="http://schemas.microsoft.com/office/drawing/2014/main" id="{EFCB10D8-1D00-42AA-815B-0ECC5D75D7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053" y="6366784"/>
            <a:ext cx="5161281" cy="338558"/>
          </a:xfrm>
          <a:prstGeom prst="rect">
            <a:avLst/>
          </a:prstGeom>
          <a:noFill/>
        </p:spPr>
      </p:pic>
      <p:sp>
        <p:nvSpPr>
          <p:cNvPr id="8" name="Footer Placeholder 1">
            <a:extLst>
              <a:ext uri="{FF2B5EF4-FFF2-40B4-BE49-F238E27FC236}">
                <a16:creationId xmlns:a16="http://schemas.microsoft.com/office/drawing/2014/main" id="{7F49E0A3-A70B-409B-870E-309C59814DD8}"/>
              </a:ext>
            </a:extLst>
          </p:cNvPr>
          <p:cNvSpPr txBox="1">
            <a:spLocks noGrp="1"/>
          </p:cNvSpPr>
          <p:nvPr>
            <p:ph type="ftr" sz="quarter" idx="9"/>
          </p:nvPr>
        </p:nvSpPr>
        <p:spPr>
          <a:xfrm>
            <a:off x="5663732" y="6356351"/>
            <a:ext cx="5161282" cy="365129"/>
          </a:xfrm>
          <a:prstGeom prst="rect">
            <a:avLst/>
          </a:prstGeom>
        </p:spPr>
        <p:txBody>
          <a:bodyPr/>
          <a:lstStyle>
            <a:lvl1pPr algn="r">
              <a:defRPr/>
            </a:lvl1pPr>
          </a:lstStyle>
          <a:p>
            <a:pPr lvl="0"/>
            <a:endParaRPr lang="en-GB"/>
          </a:p>
        </p:txBody>
      </p:sp>
      <p:sp>
        <p:nvSpPr>
          <p:cNvPr id="9" name="Slide Number Placeholder 2">
            <a:extLst>
              <a:ext uri="{FF2B5EF4-FFF2-40B4-BE49-F238E27FC236}">
                <a16:creationId xmlns:a16="http://schemas.microsoft.com/office/drawing/2014/main" id="{1B6AEF92-7B8A-43C0-BC19-874A70820DAF}"/>
              </a:ext>
            </a:extLst>
          </p:cNvPr>
          <p:cNvSpPr txBox="1">
            <a:spLocks noGrp="1"/>
          </p:cNvSpPr>
          <p:nvPr>
            <p:ph type="sldNum" sz="quarter" idx="8"/>
          </p:nvPr>
        </p:nvSpPr>
        <p:spPr>
          <a:xfrm>
            <a:off x="11044379" y="6425108"/>
            <a:ext cx="759692" cy="365129"/>
          </a:xfrm>
          <a:prstGeom prst="rect">
            <a:avLst/>
          </a:prstGeom>
        </p:spPr>
        <p:txBody>
          <a:bodyPr/>
          <a:lstStyle>
            <a:lvl1pPr>
              <a:defRPr/>
            </a:lvl1pPr>
          </a:lstStyle>
          <a:p>
            <a:pPr lvl="0"/>
            <a:fld id="{C2B15A99-32D5-48D2-9AB1-A17973B7257B}" type="slidenum">
              <a:t>‹#›</a:t>
            </a:fld>
            <a:endParaRPr lang="en-GB"/>
          </a:p>
        </p:txBody>
      </p:sp>
    </p:spTree>
    <p:extLst>
      <p:ext uri="{BB962C8B-B14F-4D97-AF65-F5344CB8AC3E}">
        <p14:creationId xmlns:p14="http://schemas.microsoft.com/office/powerpoint/2010/main" val="1855798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HSC large text ">
    <p:bg>
      <p:bgPr>
        <a:solidFill>
          <a:srgbClr val="FFFBEB"/>
        </a:solidFill>
        <a:effectLst/>
      </p:bgPr>
    </p:bg>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A032D987-D47B-4682-B42F-2068EC276A2D}"/>
              </a:ext>
            </a:extLst>
          </p:cNvPr>
          <p:cNvPicPr>
            <a:picLocks noChangeAspect="1"/>
          </p:cNvPicPr>
          <p:nvPr/>
        </p:nvPicPr>
        <p:blipFill>
          <a:blip r:embed="rId2"/>
          <a:srcRect l="957" b="50000"/>
          <a:stretch>
            <a:fillRect/>
          </a:stretch>
        </p:blipFill>
        <p:spPr>
          <a:xfrm>
            <a:off x="0" y="6186162"/>
            <a:ext cx="12191996" cy="671837"/>
          </a:xfrm>
          <a:prstGeom prst="rect">
            <a:avLst/>
          </a:prstGeom>
          <a:noFill/>
          <a:ln cap="flat">
            <a:noFill/>
          </a:ln>
        </p:spPr>
      </p:pic>
      <p:sp>
        <p:nvSpPr>
          <p:cNvPr id="2" name="Rectangle: Diagonal Corners Rounded 6">
            <a:extLst>
              <a:ext uri="{FF2B5EF4-FFF2-40B4-BE49-F238E27FC236}">
                <a16:creationId xmlns:a16="http://schemas.microsoft.com/office/drawing/2014/main" id="{A1D7C8C6-18BC-486A-87AC-BCB0A6D899B6}"/>
              </a:ext>
            </a:extLst>
          </p:cNvPr>
          <p:cNvSpPr/>
          <p:nvPr/>
        </p:nvSpPr>
        <p:spPr>
          <a:xfrm flipV="1">
            <a:off x="404905" y="432602"/>
            <a:ext cx="11416146" cy="5421084"/>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4" name="Footer Placeholder 1">
            <a:extLst>
              <a:ext uri="{FF2B5EF4-FFF2-40B4-BE49-F238E27FC236}">
                <a16:creationId xmlns:a16="http://schemas.microsoft.com/office/drawing/2014/main" id="{88EC960A-7453-4E87-B8A8-C794E60E500A}"/>
              </a:ext>
            </a:extLst>
          </p:cNvPr>
          <p:cNvSpPr txBox="1">
            <a:spLocks noGrp="1"/>
          </p:cNvSpPr>
          <p:nvPr>
            <p:ph type="ftr" sz="quarter" idx="9"/>
          </p:nvPr>
        </p:nvSpPr>
        <p:spPr>
          <a:xfrm>
            <a:off x="5663732" y="6356351"/>
            <a:ext cx="5161282" cy="365129"/>
          </a:xfrm>
          <a:prstGeom prst="rect">
            <a:avLst/>
          </a:prstGeom>
        </p:spPr>
        <p:txBody>
          <a:bodyPr/>
          <a:lstStyle>
            <a:lvl1pPr algn="r">
              <a:defRPr/>
            </a:lvl1pPr>
          </a:lstStyle>
          <a:p>
            <a:pPr lvl="0"/>
            <a:endParaRPr lang="en-GB"/>
          </a:p>
        </p:txBody>
      </p:sp>
      <p:sp>
        <p:nvSpPr>
          <p:cNvPr id="5" name="Slide Number Placeholder 2">
            <a:extLst>
              <a:ext uri="{FF2B5EF4-FFF2-40B4-BE49-F238E27FC236}">
                <a16:creationId xmlns:a16="http://schemas.microsoft.com/office/drawing/2014/main" id="{78007425-7485-421F-8556-1610521BC3CB}"/>
              </a:ext>
            </a:extLst>
          </p:cNvPr>
          <p:cNvSpPr txBox="1">
            <a:spLocks noGrp="1"/>
          </p:cNvSpPr>
          <p:nvPr>
            <p:ph type="sldNum" sz="quarter" idx="8"/>
          </p:nvPr>
        </p:nvSpPr>
        <p:spPr>
          <a:xfrm>
            <a:off x="11044379" y="6356351"/>
            <a:ext cx="759692" cy="365129"/>
          </a:xfrm>
          <a:prstGeom prst="rect">
            <a:avLst/>
          </a:prstGeom>
        </p:spPr>
        <p:txBody>
          <a:bodyPr/>
          <a:lstStyle>
            <a:lvl1pPr>
              <a:defRPr/>
            </a:lvl1pPr>
          </a:lstStyle>
          <a:p>
            <a:pPr lvl="0"/>
            <a:fld id="{C2B15A99-32D5-48D2-9AB1-A17973B7257B}" type="slidenum">
              <a:t>‹#›</a:t>
            </a:fld>
            <a:endParaRPr lang="en-GB"/>
          </a:p>
        </p:txBody>
      </p:sp>
      <p:sp>
        <p:nvSpPr>
          <p:cNvPr id="11" name="Text Placeholder 2">
            <a:extLst>
              <a:ext uri="{FF2B5EF4-FFF2-40B4-BE49-F238E27FC236}">
                <a16:creationId xmlns:a16="http://schemas.microsoft.com/office/drawing/2014/main" id="{50952F9A-BEAC-4493-AEC0-C7E834A588BC}"/>
              </a:ext>
            </a:extLst>
          </p:cNvPr>
          <p:cNvSpPr>
            <a:spLocks noGrp="1"/>
          </p:cNvSpPr>
          <p:nvPr>
            <p:ph type="body" idx="1" hasCustomPrompt="1"/>
          </p:nvPr>
        </p:nvSpPr>
        <p:spPr>
          <a:xfrm>
            <a:off x="908626" y="901414"/>
            <a:ext cx="10405919" cy="563231"/>
          </a:xfrm>
        </p:spPr>
        <p:txBody>
          <a:bodyPr>
            <a:spAutoFit/>
          </a:bodyPr>
          <a:lstStyle>
            <a:lvl1pPr marL="0" indent="0">
              <a:buNone/>
              <a:defRPr sz="3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Large text page</a:t>
            </a:r>
          </a:p>
        </p:txBody>
      </p:sp>
    </p:spTree>
    <p:extLst>
      <p:ext uri="{BB962C8B-B14F-4D97-AF65-F5344CB8AC3E}">
        <p14:creationId xmlns:p14="http://schemas.microsoft.com/office/powerpoint/2010/main" val="4021490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8_Custom Layout">
    <p:bg>
      <p:bgPr>
        <a:solidFill>
          <a:srgbClr val="FFFBEB"/>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C877D1-B81D-4713-B49F-70D1C1F643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515" y="362504"/>
            <a:ext cx="1918844" cy="1244417"/>
          </a:xfrm>
          <a:prstGeom prst="rect">
            <a:avLst/>
          </a:prstGeom>
          <a:solidFill>
            <a:srgbClr val="FFFBEB"/>
          </a:solidFill>
        </p:spPr>
      </p:pic>
      <p:sp>
        <p:nvSpPr>
          <p:cNvPr id="2" name="Rectangle: Diagonal Corners Rounded 4">
            <a:extLst>
              <a:ext uri="{FF2B5EF4-FFF2-40B4-BE49-F238E27FC236}">
                <a16:creationId xmlns:a16="http://schemas.microsoft.com/office/drawing/2014/main" id="{E28E3FE4-7C0A-4AA6-AFE1-3A10239D3207}"/>
              </a:ext>
            </a:extLst>
          </p:cNvPr>
          <p:cNvSpPr/>
          <p:nvPr/>
        </p:nvSpPr>
        <p:spPr>
          <a:xfrm flipV="1">
            <a:off x="522515" y="2093379"/>
            <a:ext cx="11005453" cy="4240923"/>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4" name="Text Placeholder 7">
            <a:extLst>
              <a:ext uri="{FF2B5EF4-FFF2-40B4-BE49-F238E27FC236}">
                <a16:creationId xmlns:a16="http://schemas.microsoft.com/office/drawing/2014/main" id="{9AD86CED-9A73-450C-A71B-47B526E2A868}"/>
              </a:ext>
            </a:extLst>
          </p:cNvPr>
          <p:cNvSpPr txBox="1">
            <a:spLocks noGrp="1"/>
          </p:cNvSpPr>
          <p:nvPr>
            <p:ph type="body" sz="quarter" idx="4294967295"/>
          </p:nvPr>
        </p:nvSpPr>
        <p:spPr>
          <a:xfrm>
            <a:off x="1044573" y="2503490"/>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200" b="1" i="0" u="none" strike="noStrike" cap="none" spc="0" baseline="0">
                <a:solidFill>
                  <a:srgbClr val="000000"/>
                </a:solidFill>
                <a:uFillTx/>
                <a:latin typeface="Calibri"/>
              </a:defRPr>
            </a:lvl1pPr>
          </a:lstStyle>
          <a:p>
            <a:pPr lvl="0"/>
            <a:r>
              <a:rPr lang="en-US"/>
              <a:t>Click to edit Master text styles</a:t>
            </a:r>
          </a:p>
        </p:txBody>
      </p:sp>
      <p:sp>
        <p:nvSpPr>
          <p:cNvPr id="5" name="Text Placeholder 7">
            <a:extLst>
              <a:ext uri="{FF2B5EF4-FFF2-40B4-BE49-F238E27FC236}">
                <a16:creationId xmlns:a16="http://schemas.microsoft.com/office/drawing/2014/main" id="{84B16E31-4CE8-4D5F-8E29-D7D65EF70AA2}"/>
              </a:ext>
            </a:extLst>
          </p:cNvPr>
          <p:cNvSpPr txBox="1">
            <a:spLocks noGrp="1"/>
          </p:cNvSpPr>
          <p:nvPr>
            <p:ph type="body" sz="quarter" idx="4294967295"/>
          </p:nvPr>
        </p:nvSpPr>
        <p:spPr>
          <a:xfrm>
            <a:off x="1044573" y="3662309"/>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2400" b="1" i="0" u="none" strike="noStrike" cap="none" spc="0" baseline="0">
                <a:solidFill>
                  <a:srgbClr val="000000"/>
                </a:solidFill>
                <a:uFillTx/>
                <a:latin typeface="Calibri"/>
              </a:defRPr>
            </a:lvl1pPr>
          </a:lstStyle>
          <a:p>
            <a:pPr lvl="0"/>
            <a:r>
              <a:rPr lang="en-US"/>
              <a:t>Click to edit Master text styles</a:t>
            </a:r>
          </a:p>
        </p:txBody>
      </p:sp>
      <p:sp>
        <p:nvSpPr>
          <p:cNvPr id="6" name="Text Placeholder 7">
            <a:extLst>
              <a:ext uri="{FF2B5EF4-FFF2-40B4-BE49-F238E27FC236}">
                <a16:creationId xmlns:a16="http://schemas.microsoft.com/office/drawing/2014/main" id="{156F0A68-F520-4BB3-B9B5-8E2472B72995}"/>
              </a:ext>
            </a:extLst>
          </p:cNvPr>
          <p:cNvSpPr txBox="1">
            <a:spLocks noGrp="1"/>
          </p:cNvSpPr>
          <p:nvPr>
            <p:ph type="body" sz="quarter" idx="4294967295"/>
          </p:nvPr>
        </p:nvSpPr>
        <p:spPr>
          <a:xfrm>
            <a:off x="1044573" y="4821128"/>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1800" b="0" i="0" u="none" strike="noStrike" cap="none" spc="0" baseline="0">
                <a:solidFill>
                  <a:srgbClr val="000000"/>
                </a:solidFill>
                <a:uFillTx/>
                <a:latin typeface="Calibri"/>
              </a:defRPr>
            </a:lvl1pPr>
          </a:lstStyle>
          <a:p>
            <a:pPr lvl="0"/>
            <a:r>
              <a:rPr lang="en-US"/>
              <a:t>Click to edit Master text styles</a:t>
            </a:r>
          </a:p>
        </p:txBody>
      </p:sp>
      <p:pic>
        <p:nvPicPr>
          <p:cNvPr id="7" name="Picture 6">
            <a:extLst>
              <a:ext uri="{FF2B5EF4-FFF2-40B4-BE49-F238E27FC236}">
                <a16:creationId xmlns:a16="http://schemas.microsoft.com/office/drawing/2014/main" id="{72E6E337-E03E-45FD-8D8C-328F4299B3A4}"/>
              </a:ext>
            </a:extLst>
          </p:cNvPr>
          <p:cNvPicPr>
            <a:picLocks noChangeAspect="1"/>
          </p:cNvPicPr>
          <p:nvPr userDrawn="1"/>
        </p:nvPicPr>
        <p:blipFill>
          <a:blip r:embed="rId3"/>
          <a:stretch>
            <a:fillRect/>
          </a:stretch>
        </p:blipFill>
        <p:spPr>
          <a:xfrm>
            <a:off x="8291513" y="598951"/>
            <a:ext cx="1314306" cy="1227767"/>
          </a:xfrm>
          <a:prstGeom prst="rect">
            <a:avLst/>
          </a:prstGeom>
        </p:spPr>
      </p:pic>
    </p:spTree>
    <p:extLst>
      <p:ext uri="{BB962C8B-B14F-4D97-AF65-F5344CB8AC3E}">
        <p14:creationId xmlns:p14="http://schemas.microsoft.com/office/powerpoint/2010/main" val="15759865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C83D81-04CB-4893-9BFB-986BF0E265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a:p>
        </p:txBody>
      </p:sp>
      <p:pic>
        <p:nvPicPr>
          <p:cNvPr id="10" name="Picture 9">
            <a:extLst>
              <a:ext uri="{FF2B5EF4-FFF2-40B4-BE49-F238E27FC236}">
                <a16:creationId xmlns:a16="http://schemas.microsoft.com/office/drawing/2014/main" id="{1D3C58E4-84A1-4EE7-BED2-A7D78CB71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2305541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C83D81-04CB-4893-9BFB-986BF0E2655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r>
              <a:rPr lang="en-GB"/>
              <a:t>OFFICIAL SENSITIVE</a:t>
            </a:r>
          </a:p>
        </p:txBody>
      </p:sp>
      <p:pic>
        <p:nvPicPr>
          <p:cNvPr id="10" name="Picture 9">
            <a:extLst>
              <a:ext uri="{FF2B5EF4-FFF2-40B4-BE49-F238E27FC236}">
                <a16:creationId xmlns:a16="http://schemas.microsoft.com/office/drawing/2014/main" id="{1D3C58E4-84A1-4EE7-BED2-A7D78CB711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1538" y="6451621"/>
            <a:ext cx="3867950" cy="253721"/>
          </a:xfrm>
          <a:prstGeom prst="rect">
            <a:avLst/>
          </a:prstGeom>
          <a:solidFill>
            <a:schemeClr val="bg1"/>
          </a:solidFill>
        </p:spPr>
      </p:pic>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1020467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120282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56A6B2-45CE-47D3-ADDB-BD31EA1119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3535" cy="6857999"/>
          </a:xfrm>
          <a:prstGeom prst="rect">
            <a:avLst/>
          </a:prstGeom>
        </p:spPr>
      </p:pic>
      <p:sp>
        <p:nvSpPr>
          <p:cNvPr id="2" name="Title 1">
            <a:extLst>
              <a:ext uri="{FF2B5EF4-FFF2-40B4-BE49-F238E27FC236}">
                <a16:creationId xmlns:a16="http://schemas.microsoft.com/office/drawing/2014/main" id="{0ED93AC6-2F50-4B91-B6DD-840E6B04BBBF}"/>
              </a:ext>
            </a:extLst>
          </p:cNvPr>
          <p:cNvSpPr>
            <a:spLocks noGrp="1"/>
          </p:cNvSpPr>
          <p:nvPr>
            <p:ph type="title" hasCustomPrompt="1"/>
          </p:nvPr>
        </p:nvSpPr>
        <p:spPr>
          <a:xfrm>
            <a:off x="831850" y="2587192"/>
            <a:ext cx="10515600" cy="590931"/>
          </a:xfrm>
        </p:spPr>
        <p:txBody>
          <a:bodyPr anchor="t" anchorCtr="0">
            <a:spAutoFit/>
          </a:bodyPr>
          <a:lstStyle>
            <a:lvl1pPr>
              <a:defRPr sz="3600" b="1"/>
            </a:lvl1pPr>
          </a:lstStyle>
          <a:p>
            <a:r>
              <a:rPr lang="en-US"/>
              <a:t>Section heading</a:t>
            </a:r>
            <a:endParaRPr lang="en-GB"/>
          </a:p>
        </p:txBody>
      </p:sp>
      <p:sp>
        <p:nvSpPr>
          <p:cNvPr id="3" name="Text Placeholder 2">
            <a:extLst>
              <a:ext uri="{FF2B5EF4-FFF2-40B4-BE49-F238E27FC236}">
                <a16:creationId xmlns:a16="http://schemas.microsoft.com/office/drawing/2014/main" id="{2EA3EC35-1DF4-42E8-843A-F1C2835A2218}"/>
              </a:ext>
            </a:extLst>
          </p:cNvPr>
          <p:cNvSpPr>
            <a:spLocks noGrp="1"/>
          </p:cNvSpPr>
          <p:nvPr>
            <p:ph type="body" idx="1" hasCustomPrompt="1"/>
          </p:nvPr>
        </p:nvSpPr>
        <p:spPr>
          <a:xfrm>
            <a:off x="831850" y="3789940"/>
            <a:ext cx="10515600" cy="369332"/>
          </a:xfrm>
        </p:spPr>
        <p:txBody>
          <a:bodyPr>
            <a:spAutoFit/>
          </a:bodyPr>
          <a:lstStyle>
            <a:lvl1pPr marL="0" indent="0">
              <a:buNone/>
              <a:defRPr sz="2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Sub-heading</a:t>
            </a:r>
          </a:p>
        </p:txBody>
      </p:sp>
    </p:spTree>
    <p:extLst>
      <p:ext uri="{BB962C8B-B14F-4D97-AF65-F5344CB8AC3E}">
        <p14:creationId xmlns:p14="http://schemas.microsoft.com/office/powerpoint/2010/main" val="1967786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41E873-0E11-44B1-8E1D-3939D1CB99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10" name="AutoShape 3">
            <a:extLst>
              <a:ext uri="{FF2B5EF4-FFF2-40B4-BE49-F238E27FC236}">
                <a16:creationId xmlns:a16="http://schemas.microsoft.com/office/drawing/2014/main" id="{4FAAD646-2462-41CA-AE4B-76753CEDFF52}"/>
              </a:ext>
            </a:extLst>
          </p:cNvPr>
          <p:cNvSpPr>
            <a:spLocks noChangeAspect="1" noChangeArrowheads="1" noTextEdit="1"/>
          </p:cNvSpPr>
          <p:nvPr userDrawn="1"/>
        </p:nvSpPr>
        <p:spPr bwMode="auto">
          <a:xfrm>
            <a:off x="0" y="0"/>
            <a:ext cx="12150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 name="Text Placeholder 2">
            <a:extLst>
              <a:ext uri="{FF2B5EF4-FFF2-40B4-BE49-F238E27FC236}">
                <a16:creationId xmlns:a16="http://schemas.microsoft.com/office/drawing/2014/main" id="{2EA3EC35-1DF4-42E8-843A-F1C2835A2218}"/>
              </a:ext>
            </a:extLst>
          </p:cNvPr>
          <p:cNvSpPr>
            <a:spLocks noGrp="1"/>
          </p:cNvSpPr>
          <p:nvPr>
            <p:ph type="body" idx="1" hasCustomPrompt="1"/>
          </p:nvPr>
        </p:nvSpPr>
        <p:spPr>
          <a:xfrm>
            <a:off x="908626" y="901414"/>
            <a:ext cx="10405919" cy="563231"/>
          </a:xfrm>
        </p:spPr>
        <p:txBody>
          <a:bodyPr>
            <a:spAutoFit/>
          </a:bodyPr>
          <a:lstStyle>
            <a:lvl1pPr marL="0" indent="0">
              <a:buNone/>
              <a:defRPr sz="3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Large text page</a:t>
            </a:r>
          </a:p>
        </p:txBody>
      </p:sp>
      <p:sp>
        <p:nvSpPr>
          <p:cNvPr id="5" name="Footer Placeholder 4">
            <a:extLst>
              <a:ext uri="{FF2B5EF4-FFF2-40B4-BE49-F238E27FC236}">
                <a16:creationId xmlns:a16="http://schemas.microsoft.com/office/drawing/2014/main" id="{3939CF87-BF69-4238-8BAD-CEB980FB9F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E01D87-EBA9-4116-8E30-46E256527195}"/>
              </a:ext>
            </a:extLst>
          </p:cNvPr>
          <p:cNvSpPr>
            <a:spLocks noGrp="1"/>
          </p:cNvSpPr>
          <p:nvPr>
            <p:ph type="sldNum" sz="quarter" idx="12"/>
          </p:nvPr>
        </p:nvSpPr>
        <p:spPr/>
        <p:txBody>
          <a:bodyPr/>
          <a:lstStyle/>
          <a:p>
            <a:fld id="{06A44ADC-FBC0-4698-B0EC-1AD4A4060383}" type="slidenum">
              <a:rPr lang="en-GB" smtClean="0"/>
              <a:t>‹#›</a:t>
            </a:fld>
            <a:endParaRPr lang="en-GB"/>
          </a:p>
        </p:txBody>
      </p:sp>
      <p:sp>
        <p:nvSpPr>
          <p:cNvPr id="9" name="Rectangle: Diagonal Corners Rounded 8">
            <a:extLst>
              <a:ext uri="{FF2B5EF4-FFF2-40B4-BE49-F238E27FC236}">
                <a16:creationId xmlns:a16="http://schemas.microsoft.com/office/drawing/2014/main" id="{9C8A0FD4-F699-4BB5-A3C8-3A511F41233C}"/>
              </a:ext>
            </a:extLst>
          </p:cNvPr>
          <p:cNvSpPr/>
          <p:nvPr userDrawn="1"/>
        </p:nvSpPr>
        <p:spPr>
          <a:xfrm flipH="1">
            <a:off x="543561" y="553338"/>
            <a:ext cx="11095443" cy="5390262"/>
          </a:xfrm>
          <a:prstGeom prst="round2DiagRect">
            <a:avLst/>
          </a:prstGeom>
          <a:noFill/>
          <a:ln w="2286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endParaRPr lang="en-GB">
              <a:solidFill>
                <a:schemeClr val="tx1"/>
              </a:solidFill>
            </a:endParaRPr>
          </a:p>
        </p:txBody>
      </p:sp>
      <p:pic>
        <p:nvPicPr>
          <p:cNvPr id="8" name="Picture 7">
            <a:extLst>
              <a:ext uri="{FF2B5EF4-FFF2-40B4-BE49-F238E27FC236}">
                <a16:creationId xmlns:a16="http://schemas.microsoft.com/office/drawing/2014/main" id="{24271249-A6E6-4E1D-BF38-9B55039C06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1170397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CFA8AA-1F36-4E3C-977C-A7C918EE02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8982F404-A628-4163-A67A-017625A1F1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6CC20F-2520-4988-AFE4-EBE97F23EF9C}"/>
              </a:ext>
            </a:extLst>
          </p:cNvPr>
          <p:cNvSpPr>
            <a:spLocks noGrp="1"/>
          </p:cNvSpPr>
          <p:nvPr>
            <p:ph sz="half" idx="1" hasCustomPrompt="1"/>
          </p:nvPr>
        </p:nvSpPr>
        <p:spPr>
          <a:xfrm>
            <a:off x="360000" y="1440000"/>
            <a:ext cx="5580000" cy="47114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4" name="Content Placeholder 3">
            <a:extLst>
              <a:ext uri="{FF2B5EF4-FFF2-40B4-BE49-F238E27FC236}">
                <a16:creationId xmlns:a16="http://schemas.microsoft.com/office/drawing/2014/main" id="{2ABA3220-04BF-4C22-9F1D-EA71CB2E4D12}"/>
              </a:ext>
            </a:extLst>
          </p:cNvPr>
          <p:cNvSpPr>
            <a:spLocks noGrp="1"/>
          </p:cNvSpPr>
          <p:nvPr>
            <p:ph sz="half" idx="2" hasCustomPrompt="1"/>
          </p:nvPr>
        </p:nvSpPr>
        <p:spPr>
          <a:xfrm>
            <a:off x="6224072" y="1440000"/>
            <a:ext cx="5580000" cy="47114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6" name="Footer Placeholder 5">
            <a:extLst>
              <a:ext uri="{FF2B5EF4-FFF2-40B4-BE49-F238E27FC236}">
                <a16:creationId xmlns:a16="http://schemas.microsoft.com/office/drawing/2014/main" id="{D69C2192-61D5-4EB8-AAF7-C62287CE3E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E3B638-8AEF-4744-AF26-A06733AEBCD1}"/>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9" name="Picture 8">
            <a:extLst>
              <a:ext uri="{FF2B5EF4-FFF2-40B4-BE49-F238E27FC236}">
                <a16:creationId xmlns:a16="http://schemas.microsoft.com/office/drawing/2014/main" id="{BCB9B26A-6FAE-4CD8-BB5B-6DDE25F439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411315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238306-4959-4D7E-824A-5FCB2D3855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3F56CF47-9317-4BCB-B768-6FAFA244E835}"/>
              </a:ext>
            </a:extLst>
          </p:cNvPr>
          <p:cNvSpPr>
            <a:spLocks noGrp="1"/>
          </p:cNvSpPr>
          <p:nvPr>
            <p:ph type="title"/>
          </p:nvPr>
        </p:nvSpPr>
        <p:spPr>
          <a:xfrm>
            <a:off x="360000" y="360000"/>
            <a:ext cx="11444072" cy="904436"/>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EE0031-2A64-4B9F-9549-581805ECA54B}"/>
              </a:ext>
            </a:extLst>
          </p:cNvPr>
          <p:cNvSpPr>
            <a:spLocks noGrp="1"/>
          </p:cNvSpPr>
          <p:nvPr>
            <p:ph type="body" idx="1"/>
          </p:nvPr>
        </p:nvSpPr>
        <p:spPr>
          <a:xfrm>
            <a:off x="368514" y="1440000"/>
            <a:ext cx="5580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0C07EE-CCB7-404E-8CA0-28E7EADD4352}"/>
              </a:ext>
            </a:extLst>
          </p:cNvPr>
          <p:cNvSpPr>
            <a:spLocks noGrp="1"/>
          </p:cNvSpPr>
          <p:nvPr>
            <p:ph sz="half" idx="2" hasCustomPrompt="1"/>
          </p:nvPr>
        </p:nvSpPr>
        <p:spPr>
          <a:xfrm>
            <a:off x="368514" y="1980000"/>
            <a:ext cx="5580000" cy="39682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5" name="Text Placeholder 4">
            <a:extLst>
              <a:ext uri="{FF2B5EF4-FFF2-40B4-BE49-F238E27FC236}">
                <a16:creationId xmlns:a16="http://schemas.microsoft.com/office/drawing/2014/main" id="{164D9511-94F7-4D8A-B308-9F45F8C31020}"/>
              </a:ext>
            </a:extLst>
          </p:cNvPr>
          <p:cNvSpPr>
            <a:spLocks noGrp="1"/>
          </p:cNvSpPr>
          <p:nvPr>
            <p:ph type="body" sz="quarter" idx="3"/>
          </p:nvPr>
        </p:nvSpPr>
        <p:spPr>
          <a:xfrm>
            <a:off x="6224072" y="1440000"/>
            <a:ext cx="5580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14B37DB-BE92-439C-B307-B67909DBB68B}"/>
              </a:ext>
            </a:extLst>
          </p:cNvPr>
          <p:cNvSpPr>
            <a:spLocks noGrp="1"/>
          </p:cNvSpPr>
          <p:nvPr>
            <p:ph sz="quarter" idx="4" hasCustomPrompt="1"/>
          </p:nvPr>
        </p:nvSpPr>
        <p:spPr>
          <a:xfrm>
            <a:off x="6224072" y="1980000"/>
            <a:ext cx="5580000" cy="39682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8" name="Footer Placeholder 7">
            <a:extLst>
              <a:ext uri="{FF2B5EF4-FFF2-40B4-BE49-F238E27FC236}">
                <a16:creationId xmlns:a16="http://schemas.microsoft.com/office/drawing/2014/main" id="{BF22FB8E-C592-4C15-8B2B-5B8ADAC8C7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C3D43E-BF05-4A08-83EC-42885B455129}"/>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11" name="Picture 10">
            <a:extLst>
              <a:ext uri="{FF2B5EF4-FFF2-40B4-BE49-F238E27FC236}">
                <a16:creationId xmlns:a16="http://schemas.microsoft.com/office/drawing/2014/main" id="{6BDEC63E-2A54-43A9-B167-8E8069CE00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773110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ED54B9-F2A7-4FFF-9D77-5DA942986D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462557C2-113E-4A34-8911-A50E353E9CE5}"/>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4BFBCE85-97F0-4F9A-BD88-99ECA8B51C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1D4E44F-BFBB-4DDD-863B-D41AF6EB9041}"/>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7" name="Picture 6">
            <a:extLst>
              <a:ext uri="{FF2B5EF4-FFF2-40B4-BE49-F238E27FC236}">
                <a16:creationId xmlns:a16="http://schemas.microsoft.com/office/drawing/2014/main" id="{D24786D0-5809-43D2-B13B-E5FA451081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319583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946B4A-3069-4ED3-99CC-607B68B7BC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3" name="Footer Placeholder 2">
            <a:extLst>
              <a:ext uri="{FF2B5EF4-FFF2-40B4-BE49-F238E27FC236}">
                <a16:creationId xmlns:a16="http://schemas.microsoft.com/office/drawing/2014/main" id="{2383A5B5-FA1A-41C9-AE10-1940D02DA5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70FA1E2-41C9-4717-9C40-A65437125E44}"/>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6" name="Picture 5">
            <a:extLst>
              <a:ext uri="{FF2B5EF4-FFF2-40B4-BE49-F238E27FC236}">
                <a16:creationId xmlns:a16="http://schemas.microsoft.com/office/drawing/2014/main" id="{9ED1185A-5D30-4C4F-8D3F-9422ECD8DF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2118510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60B943-7FEE-4EBA-894D-1AFF2D304472}"/>
              </a:ext>
            </a:extLst>
          </p:cNvPr>
          <p:cNvSpPr>
            <a:spLocks noGrp="1"/>
          </p:cNvSpPr>
          <p:nvPr>
            <p:ph type="title"/>
          </p:nvPr>
        </p:nvSpPr>
        <p:spPr>
          <a:xfrm>
            <a:off x="360000" y="360000"/>
            <a:ext cx="11444072" cy="535531"/>
          </a:xfrm>
          <a:prstGeom prst="rect">
            <a:avLst/>
          </a:prstGeom>
        </p:spPr>
        <p:txBody>
          <a:bodyPr vert="horz" lIns="91440" tIns="45720" rIns="91440" bIns="4572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1BCFDC-5D94-4F0B-82D3-04481417E05B}"/>
              </a:ext>
            </a:extLst>
          </p:cNvPr>
          <p:cNvSpPr>
            <a:spLocks noGrp="1"/>
          </p:cNvSpPr>
          <p:nvPr>
            <p:ph type="body" idx="1"/>
          </p:nvPr>
        </p:nvSpPr>
        <p:spPr>
          <a:xfrm>
            <a:off x="359999" y="1440000"/>
            <a:ext cx="11444073" cy="4351338"/>
          </a:xfrm>
          <a:prstGeom prst="rect">
            <a:avLst/>
          </a:prstGeom>
        </p:spPr>
        <p:txBody>
          <a:bodyPr vert="horz" lIns="91440" tIns="45720" rIns="91440" bIns="45720" rtlCol="0">
            <a:normAutofit/>
          </a:body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5" name="Footer Placeholder 4">
            <a:extLst>
              <a:ext uri="{FF2B5EF4-FFF2-40B4-BE49-F238E27FC236}">
                <a16:creationId xmlns:a16="http://schemas.microsoft.com/office/drawing/2014/main" id="{14055446-D695-44BC-B721-FA7A3D3B3C66}"/>
              </a:ext>
            </a:extLst>
          </p:cNvPr>
          <p:cNvSpPr>
            <a:spLocks noGrp="1"/>
          </p:cNvSpPr>
          <p:nvPr>
            <p:ph type="ftr" sz="quarter" idx="3"/>
          </p:nvPr>
        </p:nvSpPr>
        <p:spPr>
          <a:xfrm>
            <a:off x="4445000" y="6356350"/>
            <a:ext cx="6380018"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680DA2C-4054-4870-AE04-3BEF0E4964D5}"/>
              </a:ext>
            </a:extLst>
          </p:cNvPr>
          <p:cNvSpPr>
            <a:spLocks noGrp="1"/>
          </p:cNvSpPr>
          <p:nvPr>
            <p:ph type="sldNum" sz="quarter" idx="4"/>
          </p:nvPr>
        </p:nvSpPr>
        <p:spPr>
          <a:xfrm>
            <a:off x="11044381" y="6356350"/>
            <a:ext cx="759691"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fld id="{06A44ADC-FBC0-4698-B0EC-1AD4A4060383}" type="slidenum">
              <a:rPr lang="en-GB" smtClean="0"/>
              <a:t>‹#›</a:t>
            </a:fld>
            <a:endParaRPr lang="en-GB"/>
          </a:p>
        </p:txBody>
      </p:sp>
    </p:spTree>
    <p:extLst>
      <p:ext uri="{BB962C8B-B14F-4D97-AF65-F5344CB8AC3E}">
        <p14:creationId xmlns:p14="http://schemas.microsoft.com/office/powerpoint/2010/main" val="2927442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6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latinLnBrk="0" hangingPunct="1">
        <a:lnSpc>
          <a:spcPct val="90000"/>
        </a:lnSpc>
        <a:spcBef>
          <a:spcPct val="0"/>
        </a:spcBef>
        <a:buNone/>
        <a:defRPr lang="en-GB" sz="3200" b="1"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1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3pPr>
      <a:lvl4pPr marL="57150" indent="-28575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517950" indent="-285750" algn="l" defTabSz="914400" rtl="0" eaLnBrk="1" latinLnBrk="0" hangingPunct="1">
        <a:lnSpc>
          <a:spcPct val="90000"/>
        </a:lnSpc>
        <a:spcBef>
          <a:spcPts val="500"/>
        </a:spcBef>
        <a:buFont typeface="Arial" panose="020B0604020202020204" pitchFamily="34" charset="0"/>
        <a:buChar char="•"/>
        <a:defRPr lang="en-GB"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60B943-7FEE-4EBA-894D-1AFF2D304472}"/>
              </a:ext>
            </a:extLst>
          </p:cNvPr>
          <p:cNvSpPr>
            <a:spLocks noGrp="1"/>
          </p:cNvSpPr>
          <p:nvPr>
            <p:ph type="title"/>
          </p:nvPr>
        </p:nvSpPr>
        <p:spPr>
          <a:xfrm>
            <a:off x="360000" y="360000"/>
            <a:ext cx="11444072" cy="535531"/>
          </a:xfrm>
          <a:prstGeom prst="rect">
            <a:avLst/>
          </a:prstGeom>
        </p:spPr>
        <p:txBody>
          <a:bodyPr vert="horz" lIns="91440" tIns="45720" rIns="91440" bIns="4572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1BCFDC-5D94-4F0B-82D3-04481417E05B}"/>
              </a:ext>
            </a:extLst>
          </p:cNvPr>
          <p:cNvSpPr>
            <a:spLocks noGrp="1"/>
          </p:cNvSpPr>
          <p:nvPr>
            <p:ph type="body" idx="1"/>
          </p:nvPr>
        </p:nvSpPr>
        <p:spPr>
          <a:xfrm>
            <a:off x="359999" y="1440000"/>
            <a:ext cx="11444073" cy="4351338"/>
          </a:xfrm>
          <a:prstGeom prst="rect">
            <a:avLst/>
          </a:prstGeom>
        </p:spPr>
        <p:txBody>
          <a:bodyPr vert="horz" lIns="91440" tIns="45720" rIns="91440" bIns="45720" rtlCol="0">
            <a:normAutofit/>
          </a:body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5" name="Footer Placeholder 4">
            <a:extLst>
              <a:ext uri="{FF2B5EF4-FFF2-40B4-BE49-F238E27FC236}">
                <a16:creationId xmlns:a16="http://schemas.microsoft.com/office/drawing/2014/main" id="{14055446-D695-44BC-B721-FA7A3D3B3C66}"/>
              </a:ext>
            </a:extLst>
          </p:cNvPr>
          <p:cNvSpPr>
            <a:spLocks noGrp="1"/>
          </p:cNvSpPr>
          <p:nvPr>
            <p:ph type="ftr" sz="quarter" idx="3"/>
          </p:nvPr>
        </p:nvSpPr>
        <p:spPr>
          <a:xfrm>
            <a:off x="4445000" y="6356350"/>
            <a:ext cx="6380018"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r>
              <a:rPr lang="en-GB"/>
              <a:t>OFFICIAL SENSITIVE</a:t>
            </a:r>
          </a:p>
        </p:txBody>
      </p:sp>
      <p:sp>
        <p:nvSpPr>
          <p:cNvPr id="6" name="Slide Number Placeholder 5">
            <a:extLst>
              <a:ext uri="{FF2B5EF4-FFF2-40B4-BE49-F238E27FC236}">
                <a16:creationId xmlns:a16="http://schemas.microsoft.com/office/drawing/2014/main" id="{5680DA2C-4054-4870-AE04-3BEF0E4964D5}"/>
              </a:ext>
            </a:extLst>
          </p:cNvPr>
          <p:cNvSpPr>
            <a:spLocks noGrp="1"/>
          </p:cNvSpPr>
          <p:nvPr>
            <p:ph type="sldNum" sz="quarter" idx="4"/>
          </p:nvPr>
        </p:nvSpPr>
        <p:spPr>
          <a:xfrm>
            <a:off x="11044381" y="6356350"/>
            <a:ext cx="759691"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fld id="{06A44ADC-FBC0-4698-B0EC-1AD4A4060383}" type="slidenum">
              <a:rPr lang="en-GB" smtClean="0"/>
              <a:t>‹#›</a:t>
            </a:fld>
            <a:endParaRPr lang="en-GB"/>
          </a:p>
        </p:txBody>
      </p:sp>
    </p:spTree>
    <p:extLst>
      <p:ext uri="{BB962C8B-B14F-4D97-AF65-F5344CB8AC3E}">
        <p14:creationId xmlns:p14="http://schemas.microsoft.com/office/powerpoint/2010/main" val="3947188782"/>
      </p:ext>
    </p:extLst>
  </p:cSld>
  <p:clrMap bg1="lt1" tx1="dk1" bg2="lt2" tx2="dk2" accent1="accent1" accent2="accent2" accent3="accent3" accent4="accent4" accent5="accent5" accent6="accent6" hlink="hlink" folHlink="folHlink"/>
  <p:sldLayoutIdLst>
    <p:sldLayoutId id="2147483670" r:id="rId1"/>
  </p:sldLayoutIdLst>
  <p:hf hdr="0" dt="0"/>
  <p:txStyles>
    <p:titleStyle>
      <a:lvl1pPr algn="l" defTabSz="914400" rtl="0" eaLnBrk="1" latinLnBrk="0" hangingPunct="1">
        <a:lnSpc>
          <a:spcPct val="90000"/>
        </a:lnSpc>
        <a:spcBef>
          <a:spcPct val="0"/>
        </a:spcBef>
        <a:buNone/>
        <a:defRPr lang="en-GB" sz="3200" b="1"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1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3pPr>
      <a:lvl4pPr marL="57150" indent="-28575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517950" indent="-285750" algn="l" defTabSz="914400" rtl="0" eaLnBrk="1" latinLnBrk="0" hangingPunct="1">
        <a:lnSpc>
          <a:spcPct val="90000"/>
        </a:lnSpc>
        <a:spcBef>
          <a:spcPts val="500"/>
        </a:spcBef>
        <a:buFont typeface="Arial" panose="020B0604020202020204" pitchFamily="34" charset="0"/>
        <a:buChar char="•"/>
        <a:defRPr lang="en-GB"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chart" Target="../charts/chart4.xml"/><Relationship Id="rId7" Type="http://schemas.openxmlformats.org/officeDocument/2006/relationships/image" Target="../media/image36.svg"/><Relationship Id="rId2" Type="http://schemas.openxmlformats.org/officeDocument/2006/relationships/chart" Target="../charts/chart3.xml"/><Relationship Id="rId1" Type="http://schemas.openxmlformats.org/officeDocument/2006/relationships/slideLayout" Target="../slideLayouts/slideLayout6.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image" Target="../media/image44.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image" Target="../media/image44.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chart" Target="../charts/chart9.xml"/><Relationship Id="rId7" Type="http://schemas.openxmlformats.org/officeDocument/2006/relationships/image" Target="../media/image49.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51.sv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sv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svg"/><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5.svg"/><Relationship Id="rId5" Type="http://schemas.openxmlformats.org/officeDocument/2006/relationships/image" Target="../media/image74.png"/><Relationship Id="rId10" Type="http://schemas.openxmlformats.org/officeDocument/2006/relationships/image" Target="../media/image79.svg"/><Relationship Id="rId4" Type="http://schemas.openxmlformats.org/officeDocument/2006/relationships/image" Target="../media/image73.svg"/><Relationship Id="rId9" Type="http://schemas.openxmlformats.org/officeDocument/2006/relationships/image" Target="../media/image78.png"/></Relationships>
</file>

<file path=ppt/slides/_rels/slide23.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svg"/><Relationship Id="rId7" Type="http://schemas.openxmlformats.org/officeDocument/2006/relationships/image" Target="../media/image81.sv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80.svg"/><Relationship Id="rId4" Type="http://schemas.openxmlformats.org/officeDocument/2006/relationships/image" Target="../media/image74.png"/><Relationship Id="rId9" Type="http://schemas.openxmlformats.org/officeDocument/2006/relationships/image" Target="../media/image82.svg"/></Relationships>
</file>

<file path=ppt/slides/_rels/slide24.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84.png"/><Relationship Id="rId18" Type="http://schemas.openxmlformats.org/officeDocument/2006/relationships/image" Target="../media/image89.sv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openxmlformats.org/officeDocument/2006/relationships/image" Target="../media/image88.png"/><Relationship Id="rId2" Type="http://schemas.openxmlformats.org/officeDocument/2006/relationships/notesSlide" Target="../notesSlides/notesSlide18.xml"/><Relationship Id="rId16" Type="http://schemas.openxmlformats.org/officeDocument/2006/relationships/image" Target="../media/image87.svg"/><Relationship Id="rId20" Type="http://schemas.openxmlformats.org/officeDocument/2006/relationships/image" Target="../media/image91.sv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image" Target="../media/image86.png"/><Relationship Id="rId10" Type="http://schemas.openxmlformats.org/officeDocument/2006/relationships/diagramQuickStyle" Target="../diagrams/quickStyle3.xml"/><Relationship Id="rId19" Type="http://schemas.openxmlformats.org/officeDocument/2006/relationships/image" Target="../media/image90.png"/><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85.svg"/></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sv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96.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6.xml"/><Relationship Id="rId11" Type="http://schemas.openxmlformats.org/officeDocument/2006/relationships/image" Target="../media/image95.svg"/><Relationship Id="rId5" Type="http://schemas.openxmlformats.org/officeDocument/2006/relationships/diagramQuickStyle" Target="../diagrams/quickStyle6.xml"/><Relationship Id="rId10" Type="http://schemas.openxmlformats.org/officeDocument/2006/relationships/image" Target="../media/image94.png"/><Relationship Id="rId4" Type="http://schemas.openxmlformats.org/officeDocument/2006/relationships/diagramLayout" Target="../diagrams/layout6.xml"/><Relationship Id="rId9" Type="http://schemas.openxmlformats.org/officeDocument/2006/relationships/image" Target="../media/image93.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diagramLayout" Target="../diagrams/layout7.xml"/><Relationship Id="rId7" Type="http://schemas.openxmlformats.org/officeDocument/2006/relationships/image" Target="../media/image98.png"/><Relationship Id="rId12" Type="http://schemas.openxmlformats.org/officeDocument/2006/relationships/image" Target="../media/image103.png"/><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11" Type="http://schemas.openxmlformats.org/officeDocument/2006/relationships/image" Target="../media/image102.png"/><Relationship Id="rId5" Type="http://schemas.openxmlformats.org/officeDocument/2006/relationships/diagramColors" Target="../diagrams/colors7.xml"/><Relationship Id="rId10" Type="http://schemas.openxmlformats.org/officeDocument/2006/relationships/image" Target="../media/image101.png"/><Relationship Id="rId4" Type="http://schemas.openxmlformats.org/officeDocument/2006/relationships/diagramQuickStyle" Target="../diagrams/quickStyle7.xml"/><Relationship Id="rId9" Type="http://schemas.openxmlformats.org/officeDocument/2006/relationships/image" Target="../media/image100.png"/></Relationships>
</file>

<file path=ppt/slides/_rels/slide34.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9.svg"/><Relationship Id="rId18" Type="http://schemas.openxmlformats.org/officeDocument/2006/relationships/image" Target="../media/image114.png"/><Relationship Id="rId3" Type="http://schemas.openxmlformats.org/officeDocument/2006/relationships/diagramData" Target="../diagrams/data8.xml"/><Relationship Id="rId21" Type="http://schemas.openxmlformats.org/officeDocument/2006/relationships/image" Target="../media/image117.svg"/><Relationship Id="rId7" Type="http://schemas.microsoft.com/office/2007/relationships/diagramDrawing" Target="../diagrams/drawing8.xml"/><Relationship Id="rId12" Type="http://schemas.openxmlformats.org/officeDocument/2006/relationships/image" Target="../media/image108.png"/><Relationship Id="rId17" Type="http://schemas.openxmlformats.org/officeDocument/2006/relationships/image" Target="../media/image113.svg"/><Relationship Id="rId2" Type="http://schemas.openxmlformats.org/officeDocument/2006/relationships/notesSlide" Target="../notesSlides/notesSlide22.xml"/><Relationship Id="rId16" Type="http://schemas.openxmlformats.org/officeDocument/2006/relationships/image" Target="../media/image112.png"/><Relationship Id="rId20" Type="http://schemas.openxmlformats.org/officeDocument/2006/relationships/image" Target="../media/image116.png"/><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image" Target="../media/image107.svg"/><Relationship Id="rId5" Type="http://schemas.openxmlformats.org/officeDocument/2006/relationships/diagramQuickStyle" Target="../diagrams/quickStyle8.xml"/><Relationship Id="rId15" Type="http://schemas.openxmlformats.org/officeDocument/2006/relationships/image" Target="../media/image111.svg"/><Relationship Id="rId23" Type="http://schemas.openxmlformats.org/officeDocument/2006/relationships/image" Target="../media/image119.svg"/><Relationship Id="rId10" Type="http://schemas.openxmlformats.org/officeDocument/2006/relationships/image" Target="../media/image106.png"/><Relationship Id="rId19" Type="http://schemas.openxmlformats.org/officeDocument/2006/relationships/image" Target="../media/image115.svg"/><Relationship Id="rId4" Type="http://schemas.openxmlformats.org/officeDocument/2006/relationships/diagramLayout" Target="../diagrams/layout8.xml"/><Relationship Id="rId9" Type="http://schemas.openxmlformats.org/officeDocument/2006/relationships/image" Target="../media/image105.svg"/><Relationship Id="rId14" Type="http://schemas.openxmlformats.org/officeDocument/2006/relationships/image" Target="../media/image110.png"/><Relationship Id="rId22" Type="http://schemas.openxmlformats.org/officeDocument/2006/relationships/image" Target="../media/image118.png"/></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36.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25.svg"/><Relationship Id="rId3" Type="http://schemas.openxmlformats.org/officeDocument/2006/relationships/diagramData" Target="../diagrams/data11.xml"/><Relationship Id="rId7" Type="http://schemas.microsoft.com/office/2007/relationships/diagramDrawing" Target="../diagrams/drawing11.xml"/><Relationship Id="rId12" Type="http://schemas.openxmlformats.org/officeDocument/2006/relationships/image" Target="../media/image12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image" Target="../media/image123.svg"/><Relationship Id="rId5" Type="http://schemas.openxmlformats.org/officeDocument/2006/relationships/diagramQuickStyle" Target="../diagrams/quickStyle11.xml"/><Relationship Id="rId15" Type="http://schemas.openxmlformats.org/officeDocument/2006/relationships/image" Target="../media/image127.svg"/><Relationship Id="rId10" Type="http://schemas.openxmlformats.org/officeDocument/2006/relationships/image" Target="../media/image122.png"/><Relationship Id="rId4" Type="http://schemas.openxmlformats.org/officeDocument/2006/relationships/diagramLayout" Target="../diagrams/layout11.xml"/><Relationship Id="rId9" Type="http://schemas.openxmlformats.org/officeDocument/2006/relationships/image" Target="../media/image121.svg"/><Relationship Id="rId14" Type="http://schemas.openxmlformats.org/officeDocument/2006/relationships/image" Target="../media/image126.png"/></Relationships>
</file>

<file path=ppt/slides/_rels/slide37.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hyperlink" Target="https://assets.publishing.service.gov.uk/government/uploads/system/uploads/attachment_data/file/832868/uk-chief-medical-officers-physical-activity-guidelines.pdf" TargetMode="External"/><Relationship Id="rId4" Type="http://schemas.openxmlformats.org/officeDocument/2006/relationships/image" Target="../media/image129.svg"/></Relationships>
</file>

<file path=ppt/slides/_rels/slide38.xml.rels><?xml version="1.0" encoding="UTF-8" standalone="yes"?>
<Relationships xmlns="http://schemas.openxmlformats.org/package/2006/relationships"><Relationship Id="rId3" Type="http://schemas.openxmlformats.org/officeDocument/2006/relationships/hyperlink" Target="https://thedailymile.co.uk/"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hyperlink" Target="https://www.imperial.ac.uk/school-public-health/primary-care-and-public-health/research/child-health-unit/improve-study/" TargetMode="External"/><Relationship Id="rId5" Type="http://schemas.openxmlformats.org/officeDocument/2006/relationships/hyperlink" Target="https://thedailymile.co.uk/research-articles/the-daily-mile-is-reaching-over-one-million-children-particularly-in-urban-and-deprived-areas-of-england/" TargetMode="External"/><Relationship Id="rId4" Type="http://schemas.openxmlformats.org/officeDocument/2006/relationships/hyperlink" Target="https://thedailymile.co.uk/research/"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bjgpopen.org/content/6/3/BJGPO.2021.0227" TargetMode="External"/><Relationship Id="rId3" Type="http://schemas.openxmlformats.org/officeDocument/2006/relationships/image" Target="../media/image130.png"/><Relationship Id="rId7" Type="http://schemas.openxmlformats.org/officeDocument/2006/relationships/hyperlink" Target="https://www.nice.org.uk/Guidance/PH44"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hyperlink" Target="https://www.nice.org.uk/search?q=physical+activity" TargetMode="External"/><Relationship Id="rId5" Type="http://schemas.openxmlformats.org/officeDocument/2006/relationships/hyperlink" Target="https://files.digital.nhs.uk/publicationimport/pub00xxx/pub00415/heal-surv-life-know-atti-beha-eng-2007-rep-v2.pdf" TargetMode="External"/><Relationship Id="rId4" Type="http://schemas.openxmlformats.org/officeDocument/2006/relationships/image" Target="../media/image131.svg"/><Relationship Id="rId9" Type="http://schemas.openxmlformats.org/officeDocument/2006/relationships/hyperlink" Target="https://assets.publishing.service.gov.uk/government/uploads/system/uploads/attachment_data/file/832868/uk-chief-medical-officers-physical-activity-guidelines.pdf"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image" Target="../media/image11.pn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chart" Target="../charts/chart10.xml"/><Relationship Id="rId4" Type="http://schemas.openxmlformats.org/officeDocument/2006/relationships/image" Target="../media/image133.svg"/></Relationships>
</file>

<file path=ppt/slides/_rels/slide42.xml.rels><?xml version="1.0" encoding="UTF-8" standalone="yes"?>
<Relationships xmlns="http://schemas.openxmlformats.org/package/2006/relationships"><Relationship Id="rId3" Type="http://schemas.openxmlformats.org/officeDocument/2006/relationships/hyperlink" Target="https://www.gov.uk/government/case-studies/beat-the-street-getting-communities-moving"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35.svg"/></Relationships>
</file>

<file path=ppt/slides/_rels/slide44.xml.rels><?xml version="1.0" encoding="UTF-8" standalone="yes"?>
<Relationships xmlns="http://schemas.openxmlformats.org/package/2006/relationships"><Relationship Id="rId3" Type="http://schemas.openxmlformats.org/officeDocument/2006/relationships/hyperlink" Target="https://www.sportengland.org/funds-and-campaigns/local-delivery"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8" Type="http://schemas.openxmlformats.org/officeDocument/2006/relationships/image" Target="../media/image136.png"/><Relationship Id="rId13" Type="http://schemas.openxmlformats.org/officeDocument/2006/relationships/image" Target="../media/image141.svg"/><Relationship Id="rId3" Type="http://schemas.openxmlformats.org/officeDocument/2006/relationships/diagramData" Target="../diagrams/data12.xml"/><Relationship Id="rId7" Type="http://schemas.microsoft.com/office/2007/relationships/diagramDrawing" Target="../diagrams/drawing12.xml"/><Relationship Id="rId12" Type="http://schemas.openxmlformats.org/officeDocument/2006/relationships/image" Target="../media/image140.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diagramColors" Target="../diagrams/colors12.xml"/><Relationship Id="rId11" Type="http://schemas.openxmlformats.org/officeDocument/2006/relationships/image" Target="../media/image139.svg"/><Relationship Id="rId5" Type="http://schemas.openxmlformats.org/officeDocument/2006/relationships/diagramQuickStyle" Target="../diagrams/quickStyle12.xml"/><Relationship Id="rId15" Type="http://schemas.openxmlformats.org/officeDocument/2006/relationships/image" Target="../media/image143.svg"/><Relationship Id="rId10" Type="http://schemas.openxmlformats.org/officeDocument/2006/relationships/image" Target="../media/image138.png"/><Relationship Id="rId4" Type="http://schemas.openxmlformats.org/officeDocument/2006/relationships/diagramLayout" Target="../diagrams/layout12.xml"/><Relationship Id="rId9" Type="http://schemas.openxmlformats.org/officeDocument/2006/relationships/image" Target="../media/image137.svg"/><Relationship Id="rId14" Type="http://schemas.openxmlformats.org/officeDocument/2006/relationships/image" Target="../media/image142.png"/></Relationships>
</file>

<file path=ppt/slides/_rels/slide46.xml.rels><?xml version="1.0" encoding="UTF-8" standalone="yes"?>
<Relationships xmlns="http://schemas.openxmlformats.org/package/2006/relationships"><Relationship Id="rId3" Type="http://schemas.microsoft.com/office/2018/10/relationships/comments" Target="../comments/modernComment_315_408A52BB.xml"/><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145.svg"/><Relationship Id="rId4" Type="http://schemas.openxmlformats.org/officeDocument/2006/relationships/image" Target="../media/image144.png"/></Relationships>
</file>

<file path=ppt/slides/_rels/slide47.xml.rels><?xml version="1.0" encoding="UTF-8" standalone="yes"?>
<Relationships xmlns="http://schemas.openxmlformats.org/package/2006/relationships"><Relationship Id="rId3" Type="http://schemas.openxmlformats.org/officeDocument/2006/relationships/image" Target="../media/image147.svg"/><Relationship Id="rId2" Type="http://schemas.openxmlformats.org/officeDocument/2006/relationships/image" Target="../media/image146.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s://www.bbc.co.uk/sport/get-inspired/43501261"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148.sv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E50D1-C04F-4FEE-8AE2-3C00A5481048}"/>
              </a:ext>
              <a:ext uri="{C183D7F6-B498-43B3-948B-1728B52AA6E4}">
                <adec:decorative xmlns:adec="http://schemas.microsoft.com/office/drawing/2017/decorative" val="1"/>
              </a:ext>
            </a:extLst>
          </p:cNvPr>
          <p:cNvSpPr>
            <a:spLocks noGrp="1"/>
          </p:cNvSpPr>
          <p:nvPr>
            <p:ph type="title"/>
          </p:nvPr>
        </p:nvSpPr>
        <p:spPr>
          <a:xfrm>
            <a:off x="831850" y="1458590"/>
            <a:ext cx="10515600" cy="3582519"/>
          </a:xfrm>
        </p:spPr>
        <p:txBody>
          <a:bodyPr/>
          <a:lstStyle/>
          <a:p>
            <a:r>
              <a:rPr lang="en-GB"/>
              <a:t>Physical Activity Evidence Review </a:t>
            </a:r>
            <a:br>
              <a:rPr lang="en-GB"/>
            </a:br>
            <a:br>
              <a:rPr lang="en-GB"/>
            </a:br>
            <a:br>
              <a:rPr lang="en-GB"/>
            </a:br>
            <a:br>
              <a:rPr lang="en-GB"/>
            </a:br>
            <a:br>
              <a:rPr lang="en-GB"/>
            </a:br>
            <a:br>
              <a:rPr lang="en-GB"/>
            </a:br>
            <a:endParaRPr lang="en-GB"/>
          </a:p>
        </p:txBody>
      </p:sp>
    </p:spTree>
    <p:extLst>
      <p:ext uri="{BB962C8B-B14F-4D97-AF65-F5344CB8AC3E}">
        <p14:creationId xmlns:p14="http://schemas.microsoft.com/office/powerpoint/2010/main" val="2510644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646AD8E-A5AD-4DED-9D77-AC72386215E5}"/>
              </a:ext>
            </a:extLst>
          </p:cNvPr>
          <p:cNvSpPr>
            <a:spLocks noGrp="1"/>
          </p:cNvSpPr>
          <p:nvPr>
            <p:ph type="title"/>
          </p:nvPr>
        </p:nvSpPr>
        <p:spPr>
          <a:xfrm>
            <a:off x="360000" y="279695"/>
            <a:ext cx="11446163" cy="844839"/>
          </a:xfrm>
        </p:spPr>
        <p:txBody>
          <a:bodyPr>
            <a:noAutofit/>
          </a:bodyPr>
          <a:lstStyle/>
          <a:p>
            <a:r>
              <a:rPr lang="en-GB" sz="2200">
                <a:ea typeface="Calibri" panose="020F0502020204030204" pitchFamily="34" charset="0"/>
              </a:rPr>
              <a:t>A</a:t>
            </a:r>
            <a:r>
              <a:rPr lang="en-GB" sz="2200">
                <a:effectLst/>
                <a:ea typeface="Calibri" panose="020F0502020204030204" pitchFamily="34" charset="0"/>
              </a:rPr>
              <a:t> sizeable proportion of the English population is not physically active, and many adults and children do not get the amount of physical activity required.</a:t>
            </a:r>
            <a:endParaRPr lang="en-GB" sz="2200" b="1" strike="sngStrike">
              <a:latin typeface="Arial" panose="020B0604020202020204" pitchFamily="34" charset="0"/>
              <a:cs typeface="Arial" panose="020B0604020202020204" pitchFamily="34" charset="0"/>
            </a:endParaRPr>
          </a:p>
        </p:txBody>
      </p:sp>
      <p:sp>
        <p:nvSpPr>
          <p:cNvPr id="8" name="Footer Placeholder 3">
            <a:extLst>
              <a:ext uri="{FF2B5EF4-FFF2-40B4-BE49-F238E27FC236}">
                <a16:creationId xmlns:a16="http://schemas.microsoft.com/office/drawing/2014/main" id="{68A29868-D682-492A-9CD8-1B507F9DB814}"/>
              </a:ext>
            </a:extLst>
          </p:cNvPr>
          <p:cNvSpPr>
            <a:spLocks noGrp="1"/>
          </p:cNvSpPr>
          <p:nvPr>
            <p:ph type="ftr" sz="quarter" idx="11"/>
          </p:nvPr>
        </p:nvSpPr>
        <p:spPr>
          <a:xfrm>
            <a:off x="4445000" y="6356350"/>
            <a:ext cx="63800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Arial" panose="020B0604020202020204"/>
                <a:ea typeface="+mn-ea"/>
                <a:cs typeface="+mn-cs"/>
              </a:rPr>
              <a:t>OFFICIAL SENSITIVE</a:t>
            </a:r>
          </a:p>
        </p:txBody>
      </p:sp>
      <p:sp>
        <p:nvSpPr>
          <p:cNvPr id="9" name="Slide Number Placeholder 4">
            <a:extLst>
              <a:ext uri="{FF2B5EF4-FFF2-40B4-BE49-F238E27FC236}">
                <a16:creationId xmlns:a16="http://schemas.microsoft.com/office/drawing/2014/main" id="{8B082854-A6BC-4689-BE00-50D405EBEA2A}"/>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cxnSp>
        <p:nvCxnSpPr>
          <p:cNvPr id="10" name="Straight Connector 9">
            <a:extLst>
              <a:ext uri="{FF2B5EF4-FFF2-40B4-BE49-F238E27FC236}">
                <a16:creationId xmlns:a16="http://schemas.microsoft.com/office/drawing/2014/main" id="{9DDDA793-47D7-45C0-A927-8A8831C6CB43}"/>
              </a:ext>
            </a:extLst>
          </p:cNvPr>
          <p:cNvCxnSpPr>
            <a:cxnSpLocks/>
          </p:cNvCxnSpPr>
          <p:nvPr/>
        </p:nvCxnSpPr>
        <p:spPr>
          <a:xfrm>
            <a:off x="6096000" y="1131336"/>
            <a:ext cx="0" cy="4126788"/>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4FA5E03-2AD2-45A4-B729-03F4F474B954}"/>
              </a:ext>
            </a:extLst>
          </p:cNvPr>
          <p:cNvSpPr txBox="1"/>
          <p:nvPr/>
        </p:nvSpPr>
        <p:spPr>
          <a:xfrm>
            <a:off x="122995" y="6059145"/>
            <a:ext cx="7937661" cy="260831"/>
          </a:xfrm>
          <a:prstGeom prst="rect">
            <a:avLst/>
          </a:prstGeom>
          <a:noFill/>
        </p:spPr>
        <p:txBody>
          <a:bodyPr wrap="square" rtlCol="0">
            <a:spAutoFit/>
          </a:bodyPr>
          <a:lstStyle/>
          <a:p>
            <a:r>
              <a:rPr lang="en-GB" sz="1200" i="1">
                <a:solidFill>
                  <a:srgbClr val="7F7F7F"/>
                </a:solidFill>
              </a:rPr>
              <a:t>Based on Sport England (2022), Active Lives Adult Survey &amp; Active Lives Children and Young People Survey</a:t>
            </a:r>
          </a:p>
        </p:txBody>
      </p:sp>
      <p:grpSp>
        <p:nvGrpSpPr>
          <p:cNvPr id="14" name="Group 13">
            <a:extLst>
              <a:ext uri="{FF2B5EF4-FFF2-40B4-BE49-F238E27FC236}">
                <a16:creationId xmlns:a16="http://schemas.microsoft.com/office/drawing/2014/main" id="{D1760188-0C27-47AD-B315-0DC40287B19D}"/>
              </a:ext>
            </a:extLst>
          </p:cNvPr>
          <p:cNvGrpSpPr/>
          <p:nvPr/>
        </p:nvGrpSpPr>
        <p:grpSpPr>
          <a:xfrm>
            <a:off x="657683" y="3256381"/>
            <a:ext cx="4922400" cy="2895694"/>
            <a:chOff x="-436273" y="2522325"/>
            <a:chExt cx="8128000" cy="5418667"/>
          </a:xfrm>
        </p:grpSpPr>
        <p:graphicFrame>
          <p:nvGraphicFramePr>
            <p:cNvPr id="33" name="Chart 32">
              <a:extLst>
                <a:ext uri="{FF2B5EF4-FFF2-40B4-BE49-F238E27FC236}">
                  <a16:creationId xmlns:a16="http://schemas.microsoft.com/office/drawing/2014/main" id="{5D96B81B-E3AE-4220-B621-592573B4DCDE}"/>
                </a:ext>
              </a:extLst>
            </p:cNvPr>
            <p:cNvGraphicFramePr/>
            <p:nvPr/>
          </p:nvGraphicFramePr>
          <p:xfrm>
            <a:off x="-436273" y="2522325"/>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34" name="TextBox 33">
              <a:extLst>
                <a:ext uri="{FF2B5EF4-FFF2-40B4-BE49-F238E27FC236}">
                  <a16:creationId xmlns:a16="http://schemas.microsoft.com/office/drawing/2014/main" id="{C809A682-01BA-4CF5-BE57-305BF5E64331}"/>
                </a:ext>
              </a:extLst>
            </p:cNvPr>
            <p:cNvSpPr txBox="1"/>
            <p:nvPr/>
          </p:nvSpPr>
          <p:spPr>
            <a:xfrm>
              <a:off x="2053086" y="5152084"/>
              <a:ext cx="1263316" cy="596552"/>
            </a:xfrm>
            <a:prstGeom prst="rect">
              <a:avLst/>
            </a:prstGeom>
            <a:noFill/>
          </p:spPr>
          <p:txBody>
            <a:bodyPr wrap="square" rtlCol="0">
              <a:spAutoFit/>
            </a:bodyPr>
            <a:lstStyle/>
            <a:p>
              <a:pPr algn="ctr"/>
              <a:r>
                <a:rPr lang="en-GB" sz="1600" b="1">
                  <a:solidFill>
                    <a:schemeClr val="bg1"/>
                  </a:solidFill>
                </a:rPr>
                <a:t>61.4%</a:t>
              </a:r>
            </a:p>
          </p:txBody>
        </p:sp>
        <p:sp>
          <p:nvSpPr>
            <p:cNvPr id="35" name="TextBox 34">
              <a:extLst>
                <a:ext uri="{FF2B5EF4-FFF2-40B4-BE49-F238E27FC236}">
                  <a16:creationId xmlns:a16="http://schemas.microsoft.com/office/drawing/2014/main" id="{AEBB824C-19E4-4131-AF4A-D4A730FBC9F3}"/>
                </a:ext>
              </a:extLst>
            </p:cNvPr>
            <p:cNvSpPr txBox="1"/>
            <p:nvPr/>
          </p:nvSpPr>
          <p:spPr>
            <a:xfrm>
              <a:off x="3937874" y="4162940"/>
              <a:ext cx="1263316" cy="596552"/>
            </a:xfrm>
            <a:prstGeom prst="rect">
              <a:avLst/>
            </a:prstGeom>
            <a:noFill/>
          </p:spPr>
          <p:txBody>
            <a:bodyPr wrap="square" rtlCol="0">
              <a:spAutoFit/>
            </a:bodyPr>
            <a:lstStyle/>
            <a:p>
              <a:pPr algn="ctr"/>
              <a:r>
                <a:rPr lang="en-GB" sz="1600" b="1">
                  <a:solidFill>
                    <a:schemeClr val="bg1"/>
                  </a:solidFill>
                </a:rPr>
                <a:t>27.2%</a:t>
              </a:r>
            </a:p>
          </p:txBody>
        </p:sp>
        <p:sp>
          <p:nvSpPr>
            <p:cNvPr id="36" name="TextBox 35">
              <a:extLst>
                <a:ext uri="{FF2B5EF4-FFF2-40B4-BE49-F238E27FC236}">
                  <a16:creationId xmlns:a16="http://schemas.microsoft.com/office/drawing/2014/main" id="{869CB184-D02D-42CF-8ECA-6DB8F74C5A6D}"/>
                </a:ext>
              </a:extLst>
            </p:cNvPr>
            <p:cNvSpPr txBox="1"/>
            <p:nvPr/>
          </p:nvSpPr>
          <p:spPr>
            <a:xfrm>
              <a:off x="4212430" y="5610403"/>
              <a:ext cx="1263316" cy="596552"/>
            </a:xfrm>
            <a:prstGeom prst="rect">
              <a:avLst/>
            </a:prstGeom>
            <a:noFill/>
          </p:spPr>
          <p:txBody>
            <a:bodyPr wrap="square" rtlCol="0">
              <a:spAutoFit/>
            </a:bodyPr>
            <a:lstStyle/>
            <a:p>
              <a:pPr algn="ctr"/>
              <a:r>
                <a:rPr lang="en-GB" sz="1600" b="1">
                  <a:solidFill>
                    <a:schemeClr val="bg1"/>
                  </a:solidFill>
                </a:rPr>
                <a:t>11.5%</a:t>
              </a:r>
            </a:p>
          </p:txBody>
        </p:sp>
      </p:grpSp>
      <p:grpSp>
        <p:nvGrpSpPr>
          <p:cNvPr id="15" name="Group 14">
            <a:extLst>
              <a:ext uri="{FF2B5EF4-FFF2-40B4-BE49-F238E27FC236}">
                <a16:creationId xmlns:a16="http://schemas.microsoft.com/office/drawing/2014/main" id="{91A5A8E5-881C-4B51-B697-65EAF4302A1F}"/>
              </a:ext>
            </a:extLst>
          </p:cNvPr>
          <p:cNvGrpSpPr/>
          <p:nvPr/>
        </p:nvGrpSpPr>
        <p:grpSpPr>
          <a:xfrm>
            <a:off x="6700443" y="3256381"/>
            <a:ext cx="4922400" cy="2895694"/>
            <a:chOff x="-329309" y="1620830"/>
            <a:chExt cx="8128000" cy="5418667"/>
          </a:xfrm>
        </p:grpSpPr>
        <p:graphicFrame>
          <p:nvGraphicFramePr>
            <p:cNvPr id="29" name="Chart 28">
              <a:extLst>
                <a:ext uri="{FF2B5EF4-FFF2-40B4-BE49-F238E27FC236}">
                  <a16:creationId xmlns:a16="http://schemas.microsoft.com/office/drawing/2014/main" id="{76F613AD-A31C-478C-8807-625922FCF166}"/>
                </a:ext>
              </a:extLst>
            </p:cNvPr>
            <p:cNvGraphicFramePr/>
            <p:nvPr/>
          </p:nvGraphicFramePr>
          <p:xfrm>
            <a:off x="-329309" y="1620830"/>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29">
              <a:extLst>
                <a:ext uri="{FF2B5EF4-FFF2-40B4-BE49-F238E27FC236}">
                  <a16:creationId xmlns:a16="http://schemas.microsoft.com/office/drawing/2014/main" id="{5019745B-364D-4667-915A-553DB6BF711E}"/>
                </a:ext>
              </a:extLst>
            </p:cNvPr>
            <p:cNvSpPr txBox="1"/>
            <p:nvPr/>
          </p:nvSpPr>
          <p:spPr>
            <a:xfrm>
              <a:off x="2176128" y="3803189"/>
              <a:ext cx="1263316" cy="596552"/>
            </a:xfrm>
            <a:prstGeom prst="rect">
              <a:avLst/>
            </a:prstGeom>
            <a:noFill/>
          </p:spPr>
          <p:txBody>
            <a:bodyPr wrap="square" rtlCol="0">
              <a:spAutoFit/>
            </a:bodyPr>
            <a:lstStyle/>
            <a:p>
              <a:pPr algn="ctr"/>
              <a:r>
                <a:rPr lang="en-GB" sz="1600" b="1">
                  <a:solidFill>
                    <a:schemeClr val="bg1"/>
                  </a:solidFill>
                </a:rPr>
                <a:t>47.2%</a:t>
              </a:r>
            </a:p>
          </p:txBody>
        </p:sp>
        <p:sp>
          <p:nvSpPr>
            <p:cNvPr id="31" name="TextBox 30">
              <a:extLst>
                <a:ext uri="{FF2B5EF4-FFF2-40B4-BE49-F238E27FC236}">
                  <a16:creationId xmlns:a16="http://schemas.microsoft.com/office/drawing/2014/main" id="{A99F94A6-F126-4C60-AA1C-8CC1A12C7F4A}"/>
                </a:ext>
              </a:extLst>
            </p:cNvPr>
            <p:cNvSpPr txBox="1"/>
            <p:nvPr/>
          </p:nvSpPr>
          <p:spPr>
            <a:xfrm>
              <a:off x="4024921" y="3342818"/>
              <a:ext cx="1263316" cy="596552"/>
            </a:xfrm>
            <a:prstGeom prst="rect">
              <a:avLst/>
            </a:prstGeom>
            <a:noFill/>
          </p:spPr>
          <p:txBody>
            <a:bodyPr wrap="square" rtlCol="0">
              <a:spAutoFit/>
            </a:bodyPr>
            <a:lstStyle/>
            <a:p>
              <a:pPr algn="ctr"/>
              <a:r>
                <a:rPr lang="en-GB" sz="1600" b="1">
                  <a:solidFill>
                    <a:schemeClr val="bg1"/>
                  </a:solidFill>
                </a:rPr>
                <a:t>30.1%</a:t>
              </a:r>
            </a:p>
          </p:txBody>
        </p:sp>
        <p:sp>
          <p:nvSpPr>
            <p:cNvPr id="32" name="TextBox 31">
              <a:extLst>
                <a:ext uri="{FF2B5EF4-FFF2-40B4-BE49-F238E27FC236}">
                  <a16:creationId xmlns:a16="http://schemas.microsoft.com/office/drawing/2014/main" id="{EA810702-93CA-4B8A-8B8F-BD9655BC3993}"/>
                </a:ext>
              </a:extLst>
            </p:cNvPr>
            <p:cNvSpPr txBox="1"/>
            <p:nvPr/>
          </p:nvSpPr>
          <p:spPr>
            <a:xfrm>
              <a:off x="3709341" y="4902065"/>
              <a:ext cx="1263316" cy="596552"/>
            </a:xfrm>
            <a:prstGeom prst="rect">
              <a:avLst/>
            </a:prstGeom>
            <a:noFill/>
          </p:spPr>
          <p:txBody>
            <a:bodyPr wrap="square" rtlCol="0">
              <a:spAutoFit/>
            </a:bodyPr>
            <a:lstStyle/>
            <a:p>
              <a:pPr algn="ctr"/>
              <a:r>
                <a:rPr lang="en-GB" sz="1600" b="1">
                  <a:solidFill>
                    <a:schemeClr val="bg1"/>
                  </a:solidFill>
                </a:rPr>
                <a:t>22.7%</a:t>
              </a:r>
            </a:p>
          </p:txBody>
        </p:sp>
      </p:grpSp>
      <p:grpSp>
        <p:nvGrpSpPr>
          <p:cNvPr id="3" name="Group 2">
            <a:extLst>
              <a:ext uri="{FF2B5EF4-FFF2-40B4-BE49-F238E27FC236}">
                <a16:creationId xmlns:a16="http://schemas.microsoft.com/office/drawing/2014/main" id="{564C90DF-C71D-43BF-ACB8-00B30B34C424}"/>
              </a:ext>
            </a:extLst>
          </p:cNvPr>
          <p:cNvGrpSpPr/>
          <p:nvPr/>
        </p:nvGrpSpPr>
        <p:grpSpPr>
          <a:xfrm>
            <a:off x="960934" y="1290212"/>
            <a:ext cx="4315898" cy="1888525"/>
            <a:chOff x="1022231" y="1047156"/>
            <a:chExt cx="4315898" cy="1888525"/>
          </a:xfrm>
        </p:grpSpPr>
        <p:grpSp>
          <p:nvGrpSpPr>
            <p:cNvPr id="12" name="Group 11">
              <a:extLst>
                <a:ext uri="{FF2B5EF4-FFF2-40B4-BE49-F238E27FC236}">
                  <a16:creationId xmlns:a16="http://schemas.microsoft.com/office/drawing/2014/main" id="{B88C422D-EABB-4CCC-AE22-715DE3BB5627}"/>
                </a:ext>
              </a:extLst>
            </p:cNvPr>
            <p:cNvGrpSpPr/>
            <p:nvPr/>
          </p:nvGrpSpPr>
          <p:grpSpPr>
            <a:xfrm>
              <a:off x="1022231" y="1047156"/>
              <a:ext cx="4315898" cy="1199280"/>
              <a:chOff x="6739992" y="1353213"/>
              <a:chExt cx="8513988" cy="2399078"/>
            </a:xfrm>
          </p:grpSpPr>
          <p:grpSp>
            <p:nvGrpSpPr>
              <p:cNvPr id="37" name="Group 36">
                <a:extLst>
                  <a:ext uri="{FF2B5EF4-FFF2-40B4-BE49-F238E27FC236}">
                    <a16:creationId xmlns:a16="http://schemas.microsoft.com/office/drawing/2014/main" id="{41DC6502-A0AF-4E11-9482-595AE2EA5857}"/>
                  </a:ext>
                </a:extLst>
              </p:cNvPr>
              <p:cNvGrpSpPr/>
              <p:nvPr/>
            </p:nvGrpSpPr>
            <p:grpSpPr>
              <a:xfrm>
                <a:off x="6881566" y="2493909"/>
                <a:ext cx="8222732" cy="1258382"/>
                <a:chOff x="7801935" y="2312018"/>
                <a:chExt cx="6113898" cy="935653"/>
              </a:xfrm>
            </p:grpSpPr>
            <p:pic>
              <p:nvPicPr>
                <p:cNvPr id="39" name="Graphic 38" descr="Man with solid fill">
                  <a:extLst>
                    <a:ext uri="{FF2B5EF4-FFF2-40B4-BE49-F238E27FC236}">
                      <a16:creationId xmlns:a16="http://schemas.microsoft.com/office/drawing/2014/main" id="{8900529F-0C91-4E36-A3AD-A6EBC8A796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01935" y="2312018"/>
                  <a:ext cx="914400" cy="914400"/>
                </a:xfrm>
                <a:prstGeom prst="rect">
                  <a:avLst/>
                </a:prstGeom>
              </p:spPr>
            </p:pic>
            <p:pic>
              <p:nvPicPr>
                <p:cNvPr id="40" name="Graphic 39" descr="Man outline">
                  <a:extLst>
                    <a:ext uri="{FF2B5EF4-FFF2-40B4-BE49-F238E27FC236}">
                      <a16:creationId xmlns:a16="http://schemas.microsoft.com/office/drawing/2014/main" id="{2C74B762-2647-46E3-8B9B-90C4FFFA746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655599" y="2325151"/>
                  <a:ext cx="914400" cy="914400"/>
                </a:xfrm>
                <a:prstGeom prst="rect">
                  <a:avLst/>
                </a:prstGeom>
              </p:spPr>
            </p:pic>
            <p:pic>
              <p:nvPicPr>
                <p:cNvPr id="41" name="Graphic 40" descr="Man with solid fill">
                  <a:extLst>
                    <a:ext uri="{FF2B5EF4-FFF2-40B4-BE49-F238E27FC236}">
                      <a16:creationId xmlns:a16="http://schemas.microsoft.com/office/drawing/2014/main" id="{AD0A8760-1786-420F-B1F7-7CB389AFF7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92958" y="2312018"/>
                  <a:ext cx="914400" cy="914400"/>
                </a:xfrm>
                <a:prstGeom prst="rect">
                  <a:avLst/>
                </a:prstGeom>
              </p:spPr>
            </p:pic>
            <p:pic>
              <p:nvPicPr>
                <p:cNvPr id="42" name="Graphic 41" descr="Man with solid fill">
                  <a:extLst>
                    <a:ext uri="{FF2B5EF4-FFF2-40B4-BE49-F238E27FC236}">
                      <a16:creationId xmlns:a16="http://schemas.microsoft.com/office/drawing/2014/main" id="{FFFAC1F0-F954-4E1C-9C38-4AF5A384D4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71007" y="2318775"/>
                  <a:ext cx="914400" cy="914400"/>
                </a:xfrm>
                <a:prstGeom prst="rect">
                  <a:avLst/>
                </a:prstGeom>
              </p:spPr>
            </p:pic>
            <p:pic>
              <p:nvPicPr>
                <p:cNvPr id="43" name="Graphic 42" descr="Man with solid fill">
                  <a:extLst>
                    <a:ext uri="{FF2B5EF4-FFF2-40B4-BE49-F238E27FC236}">
                      <a16:creationId xmlns:a16="http://schemas.microsoft.com/office/drawing/2014/main" id="{2A155802-EC3E-4EEA-BC5D-D75CB0767D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59388" y="2323801"/>
                  <a:ext cx="914400" cy="914400"/>
                </a:xfrm>
                <a:prstGeom prst="rect">
                  <a:avLst/>
                </a:prstGeom>
              </p:spPr>
            </p:pic>
            <p:pic>
              <p:nvPicPr>
                <p:cNvPr id="44" name="Graphic 43" descr="Man outline">
                  <a:extLst>
                    <a:ext uri="{FF2B5EF4-FFF2-40B4-BE49-F238E27FC236}">
                      <a16:creationId xmlns:a16="http://schemas.microsoft.com/office/drawing/2014/main" id="{83B6AC8C-9CCB-42FB-84B8-CCEDCAB803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47769" y="2328827"/>
                  <a:ext cx="914400" cy="914400"/>
                </a:xfrm>
                <a:prstGeom prst="rect">
                  <a:avLst/>
                </a:prstGeom>
              </p:spPr>
            </p:pic>
            <p:pic>
              <p:nvPicPr>
                <p:cNvPr id="45" name="Graphic 44" descr="Man outline">
                  <a:extLst>
                    <a:ext uri="{FF2B5EF4-FFF2-40B4-BE49-F238E27FC236}">
                      <a16:creationId xmlns:a16="http://schemas.microsoft.com/office/drawing/2014/main" id="{667D233A-383E-4638-A118-F2942B5D36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46622" y="2325151"/>
                  <a:ext cx="914400" cy="914400"/>
                </a:xfrm>
                <a:prstGeom prst="rect">
                  <a:avLst/>
                </a:prstGeom>
              </p:spPr>
            </p:pic>
            <p:pic>
              <p:nvPicPr>
                <p:cNvPr id="46" name="Graphic 45" descr="Man outline">
                  <a:extLst>
                    <a:ext uri="{FF2B5EF4-FFF2-40B4-BE49-F238E27FC236}">
                      <a16:creationId xmlns:a16="http://schemas.microsoft.com/office/drawing/2014/main" id="{37E1DC31-1BB7-4F69-BF33-544376514F6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824672" y="2323220"/>
                  <a:ext cx="914400" cy="914400"/>
                </a:xfrm>
                <a:prstGeom prst="rect">
                  <a:avLst/>
                </a:prstGeom>
              </p:spPr>
            </p:pic>
            <p:pic>
              <p:nvPicPr>
                <p:cNvPr id="47" name="Graphic 46" descr="Man outline">
                  <a:extLst>
                    <a:ext uri="{FF2B5EF4-FFF2-40B4-BE49-F238E27FC236}">
                      <a16:creationId xmlns:a16="http://schemas.microsoft.com/office/drawing/2014/main" id="{B4CEE234-364F-476B-8A2A-B6B91F9C7FE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413053" y="2333271"/>
                  <a:ext cx="914400" cy="914400"/>
                </a:xfrm>
                <a:prstGeom prst="rect">
                  <a:avLst/>
                </a:prstGeom>
              </p:spPr>
            </p:pic>
            <p:pic>
              <p:nvPicPr>
                <p:cNvPr id="48" name="Graphic 47" descr="Man outline">
                  <a:extLst>
                    <a:ext uri="{FF2B5EF4-FFF2-40B4-BE49-F238E27FC236}">
                      <a16:creationId xmlns:a16="http://schemas.microsoft.com/office/drawing/2014/main" id="{29A3D7D0-B0F4-44C0-9A4A-48230FDD58D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001433" y="2333271"/>
                  <a:ext cx="914400" cy="914400"/>
                </a:xfrm>
                <a:prstGeom prst="rect">
                  <a:avLst/>
                </a:prstGeom>
              </p:spPr>
            </p:pic>
          </p:grpSp>
          <p:sp>
            <p:nvSpPr>
              <p:cNvPr id="38" name="TextBox 37">
                <a:extLst>
                  <a:ext uri="{FF2B5EF4-FFF2-40B4-BE49-F238E27FC236}">
                    <a16:creationId xmlns:a16="http://schemas.microsoft.com/office/drawing/2014/main" id="{D43E6F43-E455-4426-AE0B-EB01328C7C1D}"/>
                  </a:ext>
                </a:extLst>
              </p:cNvPr>
              <p:cNvSpPr txBox="1"/>
              <p:nvPr/>
            </p:nvSpPr>
            <p:spPr>
              <a:xfrm>
                <a:off x="6739992" y="1353213"/>
                <a:ext cx="8513988" cy="1101524"/>
              </a:xfrm>
              <a:prstGeom prst="rect">
                <a:avLst/>
              </a:prstGeom>
              <a:noFill/>
            </p:spPr>
            <p:txBody>
              <a:bodyPr wrap="square" rtlCol="0">
                <a:spAutoFit/>
              </a:bodyPr>
              <a:lstStyle/>
              <a:p>
                <a:pPr algn="ctr"/>
                <a:r>
                  <a:rPr lang="en-GB" sz="1600"/>
                  <a:t>Close to </a:t>
                </a:r>
                <a:r>
                  <a:rPr lang="en-GB" sz="1600" b="1"/>
                  <a:t>4 in 10 adults </a:t>
                </a:r>
                <a:r>
                  <a:rPr lang="en-GB" sz="1600"/>
                  <a:t>do not achieve 150+ minutes of activity a week</a:t>
                </a:r>
              </a:p>
            </p:txBody>
          </p:sp>
        </p:grpSp>
        <p:sp>
          <p:nvSpPr>
            <p:cNvPr id="49" name="TextBox 48">
              <a:extLst>
                <a:ext uri="{FF2B5EF4-FFF2-40B4-BE49-F238E27FC236}">
                  <a16:creationId xmlns:a16="http://schemas.microsoft.com/office/drawing/2014/main" id="{5BF3B3B6-1831-43B6-B11C-CA79B3512DF6}"/>
                </a:ext>
              </a:extLst>
            </p:cNvPr>
            <p:cNvSpPr txBox="1"/>
            <p:nvPr/>
          </p:nvSpPr>
          <p:spPr>
            <a:xfrm>
              <a:off x="1022231" y="2350906"/>
              <a:ext cx="4315898" cy="584775"/>
            </a:xfrm>
            <a:prstGeom prst="rect">
              <a:avLst/>
            </a:prstGeom>
            <a:noFill/>
          </p:spPr>
          <p:txBody>
            <a:bodyPr wrap="square" rtlCol="0">
              <a:spAutoFit/>
            </a:bodyPr>
            <a:lstStyle/>
            <a:p>
              <a:pPr algn="ctr"/>
              <a:r>
                <a:rPr lang="en-GB" sz="1600"/>
                <a:t>Specifically, </a:t>
              </a:r>
              <a:r>
                <a:rPr lang="en-GB" sz="1600" b="1"/>
                <a:t>12.4 million adults </a:t>
              </a:r>
              <a:r>
                <a:rPr lang="en-GB" sz="1600"/>
                <a:t>in England are inactive</a:t>
              </a:r>
            </a:p>
          </p:txBody>
        </p:sp>
      </p:grpSp>
      <p:grpSp>
        <p:nvGrpSpPr>
          <p:cNvPr id="4" name="Group 3">
            <a:extLst>
              <a:ext uri="{FF2B5EF4-FFF2-40B4-BE49-F238E27FC236}">
                <a16:creationId xmlns:a16="http://schemas.microsoft.com/office/drawing/2014/main" id="{E73BBDEB-0FDB-4477-984A-F4CC2E02262B}"/>
              </a:ext>
            </a:extLst>
          </p:cNvPr>
          <p:cNvGrpSpPr/>
          <p:nvPr/>
        </p:nvGrpSpPr>
        <p:grpSpPr>
          <a:xfrm>
            <a:off x="7178296" y="1290214"/>
            <a:ext cx="4318225" cy="1888523"/>
            <a:chOff x="7179460" y="1047158"/>
            <a:chExt cx="4318225" cy="1888523"/>
          </a:xfrm>
        </p:grpSpPr>
        <p:grpSp>
          <p:nvGrpSpPr>
            <p:cNvPr id="16" name="Group 15">
              <a:extLst>
                <a:ext uri="{FF2B5EF4-FFF2-40B4-BE49-F238E27FC236}">
                  <a16:creationId xmlns:a16="http://schemas.microsoft.com/office/drawing/2014/main" id="{799F4600-B4C3-494D-8CDF-153822579845}"/>
                </a:ext>
              </a:extLst>
            </p:cNvPr>
            <p:cNvGrpSpPr/>
            <p:nvPr/>
          </p:nvGrpSpPr>
          <p:grpSpPr>
            <a:xfrm>
              <a:off x="7181787" y="1047158"/>
              <a:ext cx="4315898" cy="1199288"/>
              <a:chOff x="6739992" y="1353213"/>
              <a:chExt cx="8513988" cy="2399084"/>
            </a:xfrm>
            <a:solidFill>
              <a:schemeClr val="accent2"/>
            </a:solidFill>
          </p:grpSpPr>
          <p:grpSp>
            <p:nvGrpSpPr>
              <p:cNvPr id="17" name="Group 16">
                <a:extLst>
                  <a:ext uri="{FF2B5EF4-FFF2-40B4-BE49-F238E27FC236}">
                    <a16:creationId xmlns:a16="http://schemas.microsoft.com/office/drawing/2014/main" id="{DDB092A7-2A5F-4559-81AC-D5BD23E4859F}"/>
                  </a:ext>
                </a:extLst>
              </p:cNvPr>
              <p:cNvGrpSpPr/>
              <p:nvPr/>
            </p:nvGrpSpPr>
            <p:grpSpPr>
              <a:xfrm>
                <a:off x="6881566" y="2493915"/>
                <a:ext cx="8222732" cy="1258382"/>
                <a:chOff x="7801935" y="2312018"/>
                <a:chExt cx="6113898" cy="935653"/>
              </a:xfrm>
              <a:grpFill/>
            </p:grpSpPr>
            <p:pic>
              <p:nvPicPr>
                <p:cNvPr id="19" name="Graphic 18" descr="Man with solid fill">
                  <a:extLst>
                    <a:ext uri="{FF2B5EF4-FFF2-40B4-BE49-F238E27FC236}">
                      <a16:creationId xmlns:a16="http://schemas.microsoft.com/office/drawing/2014/main" id="{B6DA3555-6850-4308-A5F1-CC0F05EEE29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01935" y="2312018"/>
                  <a:ext cx="914400" cy="914400"/>
                </a:xfrm>
                <a:prstGeom prst="rect">
                  <a:avLst/>
                </a:prstGeom>
              </p:spPr>
            </p:pic>
            <p:pic>
              <p:nvPicPr>
                <p:cNvPr id="20" name="Graphic 19" descr="Man outline">
                  <a:extLst>
                    <a:ext uri="{FF2B5EF4-FFF2-40B4-BE49-F238E27FC236}">
                      <a16:creationId xmlns:a16="http://schemas.microsoft.com/office/drawing/2014/main" id="{825C69D9-41F6-4F67-87C3-8DE983238CE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655599" y="2325151"/>
                  <a:ext cx="914400" cy="914400"/>
                </a:xfrm>
                <a:prstGeom prst="rect">
                  <a:avLst/>
                </a:prstGeom>
              </p:spPr>
            </p:pic>
            <p:pic>
              <p:nvPicPr>
                <p:cNvPr id="21" name="Graphic 20" descr="Man with solid fill">
                  <a:extLst>
                    <a:ext uri="{FF2B5EF4-FFF2-40B4-BE49-F238E27FC236}">
                      <a16:creationId xmlns:a16="http://schemas.microsoft.com/office/drawing/2014/main" id="{098A9530-547A-4ABD-834E-ACEB4DFB9C9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92958" y="2312018"/>
                  <a:ext cx="914400" cy="914400"/>
                </a:xfrm>
                <a:prstGeom prst="rect">
                  <a:avLst/>
                </a:prstGeom>
              </p:spPr>
            </p:pic>
            <p:pic>
              <p:nvPicPr>
                <p:cNvPr id="22" name="Graphic 21" descr="Man with solid fill">
                  <a:extLst>
                    <a:ext uri="{FF2B5EF4-FFF2-40B4-BE49-F238E27FC236}">
                      <a16:creationId xmlns:a16="http://schemas.microsoft.com/office/drawing/2014/main" id="{1089AA7B-1E30-4800-886B-81544311F9C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71007" y="2318775"/>
                  <a:ext cx="914400" cy="914400"/>
                </a:xfrm>
                <a:prstGeom prst="rect">
                  <a:avLst/>
                </a:prstGeom>
              </p:spPr>
            </p:pic>
            <p:pic>
              <p:nvPicPr>
                <p:cNvPr id="23" name="Graphic 22" descr="Man with solid fill">
                  <a:extLst>
                    <a:ext uri="{FF2B5EF4-FFF2-40B4-BE49-F238E27FC236}">
                      <a16:creationId xmlns:a16="http://schemas.microsoft.com/office/drawing/2014/main" id="{14EF64A2-12B2-45E2-B7B1-59BC58C4328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59388" y="2323801"/>
                  <a:ext cx="914400" cy="914400"/>
                </a:xfrm>
                <a:prstGeom prst="rect">
                  <a:avLst/>
                </a:prstGeom>
              </p:spPr>
            </p:pic>
            <p:pic>
              <p:nvPicPr>
                <p:cNvPr id="24" name="Graphic 23" descr="Man with solid fill">
                  <a:extLst>
                    <a:ext uri="{FF2B5EF4-FFF2-40B4-BE49-F238E27FC236}">
                      <a16:creationId xmlns:a16="http://schemas.microsoft.com/office/drawing/2014/main" id="{3C452E22-2FED-4681-9C72-71029B012FE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147769" y="2349460"/>
                  <a:ext cx="914400" cy="873133"/>
                </a:xfrm>
                <a:prstGeom prst="rect">
                  <a:avLst/>
                </a:prstGeom>
              </p:spPr>
            </p:pic>
            <p:pic>
              <p:nvPicPr>
                <p:cNvPr id="25" name="Graphic 24" descr="Man outline">
                  <a:extLst>
                    <a:ext uri="{FF2B5EF4-FFF2-40B4-BE49-F238E27FC236}">
                      <a16:creationId xmlns:a16="http://schemas.microsoft.com/office/drawing/2014/main" id="{C8739E9F-3A19-4F0C-9E4B-6756399C644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246622" y="2325151"/>
                  <a:ext cx="914400" cy="914400"/>
                </a:xfrm>
                <a:prstGeom prst="rect">
                  <a:avLst/>
                </a:prstGeom>
              </p:spPr>
            </p:pic>
            <p:pic>
              <p:nvPicPr>
                <p:cNvPr id="26" name="Graphic 25" descr="Man outline">
                  <a:extLst>
                    <a:ext uri="{FF2B5EF4-FFF2-40B4-BE49-F238E27FC236}">
                      <a16:creationId xmlns:a16="http://schemas.microsoft.com/office/drawing/2014/main" id="{7D9DD010-FAC4-4A75-BA5F-1E0AF801482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824672" y="2323220"/>
                  <a:ext cx="914400" cy="914400"/>
                </a:xfrm>
                <a:prstGeom prst="rect">
                  <a:avLst/>
                </a:prstGeom>
              </p:spPr>
            </p:pic>
            <p:pic>
              <p:nvPicPr>
                <p:cNvPr id="27" name="Graphic 26" descr="Man outline">
                  <a:extLst>
                    <a:ext uri="{FF2B5EF4-FFF2-40B4-BE49-F238E27FC236}">
                      <a16:creationId xmlns:a16="http://schemas.microsoft.com/office/drawing/2014/main" id="{9DCB6347-528E-4C31-8D97-AF2BBAE8B2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413053" y="2333271"/>
                  <a:ext cx="914400" cy="914400"/>
                </a:xfrm>
                <a:prstGeom prst="rect">
                  <a:avLst/>
                </a:prstGeom>
              </p:spPr>
            </p:pic>
            <p:pic>
              <p:nvPicPr>
                <p:cNvPr id="28" name="Graphic 27" descr="Man outline">
                  <a:extLst>
                    <a:ext uri="{FF2B5EF4-FFF2-40B4-BE49-F238E27FC236}">
                      <a16:creationId xmlns:a16="http://schemas.microsoft.com/office/drawing/2014/main" id="{246F66C2-FC01-4D5C-9798-B9838263039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001433" y="2333271"/>
                  <a:ext cx="914400" cy="914400"/>
                </a:xfrm>
                <a:prstGeom prst="rect">
                  <a:avLst/>
                </a:prstGeom>
              </p:spPr>
            </p:pic>
          </p:grpSp>
          <p:sp>
            <p:nvSpPr>
              <p:cNvPr id="18" name="TextBox 17">
                <a:extLst>
                  <a:ext uri="{FF2B5EF4-FFF2-40B4-BE49-F238E27FC236}">
                    <a16:creationId xmlns:a16="http://schemas.microsoft.com/office/drawing/2014/main" id="{82B1F5D3-6A9C-4D2F-A12F-F5941C19982B}"/>
                  </a:ext>
                </a:extLst>
              </p:cNvPr>
              <p:cNvSpPr txBox="1"/>
              <p:nvPr/>
            </p:nvSpPr>
            <p:spPr>
              <a:xfrm>
                <a:off x="6739992" y="1353213"/>
                <a:ext cx="8513988" cy="1101524"/>
              </a:xfrm>
              <a:prstGeom prst="rect">
                <a:avLst/>
              </a:prstGeom>
              <a:noFill/>
            </p:spPr>
            <p:txBody>
              <a:bodyPr wrap="square" rtlCol="0">
                <a:spAutoFit/>
              </a:bodyPr>
              <a:lstStyle/>
              <a:p>
                <a:pPr algn="ctr"/>
                <a:r>
                  <a:rPr lang="en-GB" sz="1600"/>
                  <a:t>Just over </a:t>
                </a:r>
                <a:r>
                  <a:rPr lang="en-GB" sz="1600" b="1"/>
                  <a:t>5 in 10 children </a:t>
                </a:r>
                <a:r>
                  <a:rPr lang="en-GB" sz="1600"/>
                  <a:t>do not achieve an average of 60+ minutes of activity a day</a:t>
                </a:r>
              </a:p>
            </p:txBody>
          </p:sp>
        </p:grpSp>
        <p:sp>
          <p:nvSpPr>
            <p:cNvPr id="51" name="TextBox 50">
              <a:extLst>
                <a:ext uri="{FF2B5EF4-FFF2-40B4-BE49-F238E27FC236}">
                  <a16:creationId xmlns:a16="http://schemas.microsoft.com/office/drawing/2014/main" id="{7E0DE091-1637-4829-921B-9C0D63AB7EAA}"/>
                </a:ext>
              </a:extLst>
            </p:cNvPr>
            <p:cNvSpPr txBox="1"/>
            <p:nvPr/>
          </p:nvSpPr>
          <p:spPr>
            <a:xfrm>
              <a:off x="7179460" y="2350906"/>
              <a:ext cx="4315898" cy="584775"/>
            </a:xfrm>
            <a:prstGeom prst="rect">
              <a:avLst/>
            </a:prstGeom>
            <a:noFill/>
          </p:spPr>
          <p:txBody>
            <a:bodyPr wrap="square" rtlCol="0">
              <a:spAutoFit/>
            </a:bodyPr>
            <a:lstStyle/>
            <a:p>
              <a:pPr algn="ctr"/>
              <a:r>
                <a:rPr lang="en-GB" sz="1600"/>
                <a:t>In detail, </a:t>
              </a:r>
              <a:r>
                <a:rPr lang="en-GB" sz="1600" b="1"/>
                <a:t>2.2 million children </a:t>
              </a:r>
              <a:r>
                <a:rPr lang="en-GB" sz="1600"/>
                <a:t>in England are less active</a:t>
              </a:r>
            </a:p>
          </p:txBody>
        </p:sp>
      </p:grpSp>
    </p:spTree>
    <p:extLst>
      <p:ext uri="{BB962C8B-B14F-4D97-AF65-F5344CB8AC3E}">
        <p14:creationId xmlns:p14="http://schemas.microsoft.com/office/powerpoint/2010/main" val="1155761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13F26-00BF-40F8-9C36-0BFB844A6A7E}"/>
              </a:ext>
            </a:extLst>
          </p:cNvPr>
          <p:cNvSpPr>
            <a:spLocks noGrp="1"/>
          </p:cNvSpPr>
          <p:nvPr>
            <p:ph type="title"/>
          </p:nvPr>
        </p:nvSpPr>
        <p:spPr>
          <a:xfrm>
            <a:off x="360000" y="217589"/>
            <a:ext cx="11446163" cy="1058673"/>
          </a:xfrm>
        </p:spPr>
        <p:txBody>
          <a:bodyPr>
            <a:noAutofit/>
          </a:bodyPr>
          <a:lstStyle/>
          <a:p>
            <a:r>
              <a:rPr lang="en-GB" sz="2200"/>
              <a:t>The UK does slightly worse than the OECD average on adult inactivity.</a:t>
            </a:r>
            <a:endParaRPr lang="en-GB" sz="2200">
              <a:cs typeface="Arial"/>
            </a:endParaRPr>
          </a:p>
        </p:txBody>
      </p:sp>
      <p:sp>
        <p:nvSpPr>
          <p:cNvPr id="4" name="Footer Placeholder 3">
            <a:extLst>
              <a:ext uri="{FF2B5EF4-FFF2-40B4-BE49-F238E27FC236}">
                <a16:creationId xmlns:a16="http://schemas.microsoft.com/office/drawing/2014/main" id="{6907BA51-D1C8-4EDE-8605-0C01A18F0581}"/>
              </a:ext>
            </a:extLst>
          </p:cNvPr>
          <p:cNvSpPr>
            <a:spLocks noGrp="1"/>
          </p:cNvSpPr>
          <p:nvPr>
            <p:ph type="ftr" sz="quarter" idx="11"/>
          </p:nvPr>
        </p:nvSpPr>
        <p:spPr/>
        <p:txBody>
          <a:bodyPr/>
          <a:lstStyle/>
          <a:p>
            <a:r>
              <a:rPr lang="en-GB"/>
              <a:t>OFFICIAL SENSITIVE</a:t>
            </a:r>
          </a:p>
        </p:txBody>
      </p:sp>
      <p:sp>
        <p:nvSpPr>
          <p:cNvPr id="5" name="Slide Number Placeholder 4">
            <a:extLst>
              <a:ext uri="{FF2B5EF4-FFF2-40B4-BE49-F238E27FC236}">
                <a16:creationId xmlns:a16="http://schemas.microsoft.com/office/drawing/2014/main" id="{6CE1934A-016F-44AE-B115-3A8D9958334B}"/>
              </a:ext>
            </a:extLst>
          </p:cNvPr>
          <p:cNvSpPr>
            <a:spLocks noGrp="1"/>
          </p:cNvSpPr>
          <p:nvPr>
            <p:ph type="sldNum" sz="quarter" idx="12"/>
          </p:nvPr>
        </p:nvSpPr>
        <p:spPr/>
        <p:txBody>
          <a:bodyPr/>
          <a:lstStyle/>
          <a:p>
            <a:fld id="{06A44ADC-FBC0-4698-B0EC-1AD4A4060383}" type="slidenum">
              <a:rPr lang="en-GB" smtClean="0"/>
              <a:t>11</a:t>
            </a:fld>
            <a:endParaRPr lang="en-GB"/>
          </a:p>
        </p:txBody>
      </p:sp>
      <p:graphicFrame>
        <p:nvGraphicFramePr>
          <p:cNvPr id="14" name="Chart 13">
            <a:extLst>
              <a:ext uri="{FF2B5EF4-FFF2-40B4-BE49-F238E27FC236}">
                <a16:creationId xmlns:a16="http://schemas.microsoft.com/office/drawing/2014/main" id="{DECCC63B-09A5-4C2B-99D7-DD2F797B5516}"/>
              </a:ext>
            </a:extLst>
          </p:cNvPr>
          <p:cNvGraphicFramePr>
            <a:graphicFrameLocks/>
          </p:cNvGraphicFramePr>
          <p:nvPr/>
        </p:nvGraphicFramePr>
        <p:xfrm>
          <a:off x="-2" y="1257685"/>
          <a:ext cx="11720945" cy="3712205"/>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a:extLst>
              <a:ext uri="{FF2B5EF4-FFF2-40B4-BE49-F238E27FC236}">
                <a16:creationId xmlns:a16="http://schemas.microsoft.com/office/drawing/2014/main" id="{34AB96BA-B854-490C-AEBE-6520E899BEC8}"/>
              </a:ext>
            </a:extLst>
          </p:cNvPr>
          <p:cNvGrpSpPr/>
          <p:nvPr/>
        </p:nvGrpSpPr>
        <p:grpSpPr>
          <a:xfrm>
            <a:off x="5339577" y="1101770"/>
            <a:ext cx="5955639" cy="830997"/>
            <a:chOff x="998681" y="1141404"/>
            <a:chExt cx="5955639" cy="830997"/>
          </a:xfrm>
        </p:grpSpPr>
        <p:grpSp>
          <p:nvGrpSpPr>
            <p:cNvPr id="16" name="Group 15">
              <a:extLst>
                <a:ext uri="{FF2B5EF4-FFF2-40B4-BE49-F238E27FC236}">
                  <a16:creationId xmlns:a16="http://schemas.microsoft.com/office/drawing/2014/main" id="{89C59EE5-6991-432B-B950-0A3038C29A67}"/>
                </a:ext>
              </a:extLst>
            </p:cNvPr>
            <p:cNvGrpSpPr/>
            <p:nvPr/>
          </p:nvGrpSpPr>
          <p:grpSpPr>
            <a:xfrm>
              <a:off x="5583551" y="1228671"/>
              <a:ext cx="1370769" cy="656462"/>
              <a:chOff x="9559388" y="2323801"/>
              <a:chExt cx="2010611" cy="919426"/>
            </a:xfrm>
          </p:grpSpPr>
          <p:pic>
            <p:nvPicPr>
              <p:cNvPr id="19" name="Graphic 18" descr="Man outline">
                <a:extLst>
                  <a:ext uri="{FF2B5EF4-FFF2-40B4-BE49-F238E27FC236}">
                    <a16:creationId xmlns:a16="http://schemas.microsoft.com/office/drawing/2014/main" id="{81F8A136-4E15-43E8-A350-4C45C25039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55599" y="2325151"/>
                <a:ext cx="914400" cy="914400"/>
              </a:xfrm>
              <a:prstGeom prst="rect">
                <a:avLst/>
              </a:prstGeom>
            </p:spPr>
          </p:pic>
          <p:pic>
            <p:nvPicPr>
              <p:cNvPr id="23" name="Graphic 22" descr="Man with solid fill">
                <a:extLst>
                  <a:ext uri="{FF2B5EF4-FFF2-40B4-BE49-F238E27FC236}">
                    <a16:creationId xmlns:a16="http://schemas.microsoft.com/office/drawing/2014/main" id="{25051BFF-6C40-4F7E-B27E-F1BAFE7D97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59388" y="2323801"/>
                <a:ext cx="914400" cy="914400"/>
              </a:xfrm>
              <a:prstGeom prst="rect">
                <a:avLst/>
              </a:prstGeom>
            </p:spPr>
          </p:pic>
          <p:pic>
            <p:nvPicPr>
              <p:cNvPr id="24" name="Graphic 23" descr="Man outline">
                <a:extLst>
                  <a:ext uri="{FF2B5EF4-FFF2-40B4-BE49-F238E27FC236}">
                    <a16:creationId xmlns:a16="http://schemas.microsoft.com/office/drawing/2014/main" id="{6ED80D96-174E-4114-9DDC-107AFF7E0F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47769" y="2328827"/>
                <a:ext cx="914400" cy="914400"/>
              </a:xfrm>
              <a:prstGeom prst="rect">
                <a:avLst/>
              </a:prstGeom>
            </p:spPr>
          </p:pic>
        </p:grpSp>
        <p:sp>
          <p:nvSpPr>
            <p:cNvPr id="17" name="TextBox 16">
              <a:extLst>
                <a:ext uri="{FF2B5EF4-FFF2-40B4-BE49-F238E27FC236}">
                  <a16:creationId xmlns:a16="http://schemas.microsoft.com/office/drawing/2014/main" id="{6A847365-E9AE-4016-842D-9F7205833A9F}"/>
                </a:ext>
              </a:extLst>
            </p:cNvPr>
            <p:cNvSpPr txBox="1"/>
            <p:nvPr/>
          </p:nvSpPr>
          <p:spPr>
            <a:xfrm>
              <a:off x="998681" y="1141404"/>
              <a:ext cx="4584870" cy="830997"/>
            </a:xfrm>
            <a:prstGeom prst="rect">
              <a:avLst/>
            </a:prstGeom>
            <a:noFill/>
          </p:spPr>
          <p:txBody>
            <a:bodyPr wrap="square" rtlCol="0">
              <a:spAutoFit/>
            </a:bodyPr>
            <a:lstStyle/>
            <a:p>
              <a:pPr algn="ctr"/>
              <a:r>
                <a:rPr lang="en-GB" sz="1600"/>
                <a:t>In 2016, more than </a:t>
              </a:r>
              <a:r>
                <a:rPr lang="en-GB" sz="1600" b="1"/>
                <a:t>1 in 3 adults </a:t>
              </a:r>
              <a:r>
                <a:rPr lang="en-GB" sz="1600"/>
                <a:t>did not meet the recommended guidelines for physical activity on average across 36 OECD countries.</a:t>
              </a:r>
            </a:p>
          </p:txBody>
        </p:sp>
      </p:grpSp>
      <p:graphicFrame>
        <p:nvGraphicFramePr>
          <p:cNvPr id="3" name="Table 5">
            <a:extLst>
              <a:ext uri="{FF2B5EF4-FFF2-40B4-BE49-F238E27FC236}">
                <a16:creationId xmlns:a16="http://schemas.microsoft.com/office/drawing/2014/main" id="{0CD0E1EE-AE80-4FE1-AA28-A85C57872003}"/>
              </a:ext>
            </a:extLst>
          </p:cNvPr>
          <p:cNvGraphicFramePr>
            <a:graphicFrameLocks noGrp="1"/>
          </p:cNvGraphicFramePr>
          <p:nvPr/>
        </p:nvGraphicFramePr>
        <p:xfrm>
          <a:off x="999459" y="4969891"/>
          <a:ext cx="10721482" cy="370840"/>
        </p:xfrm>
        <a:graphic>
          <a:graphicData uri="http://schemas.openxmlformats.org/drawingml/2006/table">
            <a:tbl>
              <a:tblPr firstRow="1" bandRow="1">
                <a:tableStyleId>{5C22544A-7EE6-4342-B048-85BDC9FD1C3A}</a:tableStyleId>
              </a:tblPr>
              <a:tblGrid>
                <a:gridCol w="870417">
                  <a:extLst>
                    <a:ext uri="{9D8B030D-6E8A-4147-A177-3AD203B41FA5}">
                      <a16:colId xmlns:a16="http://schemas.microsoft.com/office/drawing/2014/main" val="2430601055"/>
                    </a:ext>
                  </a:extLst>
                </a:gridCol>
                <a:gridCol w="9054725">
                  <a:extLst>
                    <a:ext uri="{9D8B030D-6E8A-4147-A177-3AD203B41FA5}">
                      <a16:colId xmlns:a16="http://schemas.microsoft.com/office/drawing/2014/main" val="3553433436"/>
                    </a:ext>
                  </a:extLst>
                </a:gridCol>
                <a:gridCol w="796340">
                  <a:extLst>
                    <a:ext uri="{9D8B030D-6E8A-4147-A177-3AD203B41FA5}">
                      <a16:colId xmlns:a16="http://schemas.microsoft.com/office/drawing/2014/main" val="1480332228"/>
                    </a:ext>
                  </a:extLst>
                </a:gridCol>
              </a:tblGrid>
              <a:tr h="370840">
                <a:tc>
                  <a:txBody>
                    <a:bodyPr/>
                    <a:lstStyle/>
                    <a:p>
                      <a:r>
                        <a:rPr lang="en-GB">
                          <a:solidFill>
                            <a:schemeClr val="tx1"/>
                          </a:solidFill>
                        </a:rPr>
                        <a:t>Worst</a:t>
                      </a:r>
                    </a:p>
                  </a:txBody>
                  <a:tcPr>
                    <a:solidFill>
                      <a:schemeClr val="bg1">
                        <a:lumMod val="85000"/>
                      </a:schemeClr>
                    </a:solidFill>
                  </a:tcPr>
                </a:tc>
                <a:tc>
                  <a:txBody>
                    <a:bodyPr/>
                    <a:lstStyle/>
                    <a:p>
                      <a:endParaRPr lang="en-GB">
                        <a:solidFill>
                          <a:schemeClr val="tx1"/>
                        </a:solidFill>
                      </a:endParaRPr>
                    </a:p>
                  </a:txBody>
                  <a:tcPr>
                    <a:solidFill>
                      <a:schemeClr val="bg1">
                        <a:lumMod val="85000"/>
                      </a:schemeClr>
                    </a:solidFill>
                  </a:tcPr>
                </a:tc>
                <a:tc>
                  <a:txBody>
                    <a:bodyPr/>
                    <a:lstStyle/>
                    <a:p>
                      <a:r>
                        <a:rPr lang="en-GB">
                          <a:solidFill>
                            <a:schemeClr val="tx1"/>
                          </a:solidFill>
                        </a:rPr>
                        <a:t>Best</a:t>
                      </a:r>
                    </a:p>
                  </a:txBody>
                  <a:tcPr>
                    <a:solidFill>
                      <a:schemeClr val="bg1">
                        <a:lumMod val="85000"/>
                      </a:schemeClr>
                    </a:solidFill>
                  </a:tcPr>
                </a:tc>
                <a:extLst>
                  <a:ext uri="{0D108BD9-81ED-4DB2-BD59-A6C34878D82A}">
                    <a16:rowId xmlns:a16="http://schemas.microsoft.com/office/drawing/2014/main" val="2238504213"/>
                  </a:ext>
                </a:extLst>
              </a:tr>
            </a:tbl>
          </a:graphicData>
        </a:graphic>
      </p:graphicFrame>
      <p:cxnSp>
        <p:nvCxnSpPr>
          <p:cNvPr id="8" name="Straight Arrow Connector 7">
            <a:extLst>
              <a:ext uri="{FF2B5EF4-FFF2-40B4-BE49-F238E27FC236}">
                <a16:creationId xmlns:a16="http://schemas.microsoft.com/office/drawing/2014/main" id="{AA97CF7D-DA19-4FCA-A7E5-CBAC1BD8645C}"/>
              </a:ext>
            </a:extLst>
          </p:cNvPr>
          <p:cNvCxnSpPr>
            <a:cxnSpLocks/>
          </p:cNvCxnSpPr>
          <p:nvPr/>
        </p:nvCxnSpPr>
        <p:spPr>
          <a:xfrm>
            <a:off x="1711841" y="5171909"/>
            <a:ext cx="9207795" cy="0"/>
          </a:xfrm>
          <a:prstGeom prst="straightConnector1">
            <a:avLst/>
          </a:prstGeom>
          <a:ln w="7620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613D5AC1-CEF4-4D3A-9EA5-DC79273A7A4F}"/>
              </a:ext>
            </a:extLst>
          </p:cNvPr>
          <p:cNvSpPr txBox="1"/>
          <p:nvPr/>
        </p:nvSpPr>
        <p:spPr>
          <a:xfrm>
            <a:off x="999460" y="5340731"/>
            <a:ext cx="10804612" cy="954107"/>
          </a:xfrm>
          <a:prstGeom prst="rect">
            <a:avLst/>
          </a:prstGeom>
          <a:noFill/>
        </p:spPr>
        <p:txBody>
          <a:bodyPr wrap="square" rtlCol="0">
            <a:spAutoFit/>
          </a:bodyPr>
          <a:lstStyle/>
          <a:p>
            <a:r>
              <a:rPr lang="en-GB" sz="1400" b="1"/>
              <a:t>Data Definitions:</a:t>
            </a:r>
          </a:p>
          <a:p>
            <a:r>
              <a:rPr lang="en-GB" sz="1400" i="1"/>
              <a:t>Insufficient physical activity </a:t>
            </a:r>
            <a:r>
              <a:rPr lang="en-GB" sz="1400"/>
              <a:t>is defined as attaining less than 150 minutes of moderate‑intensity physical activity per week, or less than 75 minutes of vigorous-intensity physical activity per week.</a:t>
            </a:r>
          </a:p>
          <a:p>
            <a:r>
              <a:rPr lang="en-GB" sz="1400" i="1"/>
              <a:t>Adults </a:t>
            </a:r>
            <a:r>
              <a:rPr lang="en-GB" sz="1400"/>
              <a:t>are individuals aged 18+ years</a:t>
            </a:r>
          </a:p>
        </p:txBody>
      </p:sp>
    </p:spTree>
    <p:extLst>
      <p:ext uri="{BB962C8B-B14F-4D97-AF65-F5344CB8AC3E}">
        <p14:creationId xmlns:p14="http://schemas.microsoft.com/office/powerpoint/2010/main" val="1400291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8A6E8AD2-0587-40E3-AAAD-61D90C93C41D}"/>
              </a:ext>
            </a:extLst>
          </p:cNvPr>
          <p:cNvGraphicFramePr>
            <a:graphicFrameLocks/>
          </p:cNvGraphicFramePr>
          <p:nvPr/>
        </p:nvGraphicFramePr>
        <p:xfrm>
          <a:off x="114299" y="1373660"/>
          <a:ext cx="11930063" cy="365490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6D13F26-00BF-40F8-9C36-0BFB844A6A7E}"/>
              </a:ext>
            </a:extLst>
          </p:cNvPr>
          <p:cNvSpPr>
            <a:spLocks noGrp="1"/>
          </p:cNvSpPr>
          <p:nvPr>
            <p:ph type="title"/>
          </p:nvPr>
        </p:nvSpPr>
        <p:spPr/>
        <p:txBody>
          <a:bodyPr>
            <a:noAutofit/>
          </a:bodyPr>
          <a:lstStyle/>
          <a:p>
            <a:r>
              <a:rPr lang="en-GB" sz="2200"/>
              <a:t>The UK does slightly worse than the OECD average for child activity particularly for the older age group.</a:t>
            </a:r>
          </a:p>
        </p:txBody>
      </p:sp>
      <p:sp>
        <p:nvSpPr>
          <p:cNvPr id="4" name="Footer Placeholder 3">
            <a:extLst>
              <a:ext uri="{FF2B5EF4-FFF2-40B4-BE49-F238E27FC236}">
                <a16:creationId xmlns:a16="http://schemas.microsoft.com/office/drawing/2014/main" id="{6907BA51-D1C8-4EDE-8605-0C01A18F0581}"/>
              </a:ext>
            </a:extLst>
          </p:cNvPr>
          <p:cNvSpPr>
            <a:spLocks noGrp="1"/>
          </p:cNvSpPr>
          <p:nvPr>
            <p:ph type="ftr" sz="quarter" idx="11"/>
          </p:nvPr>
        </p:nvSpPr>
        <p:spPr/>
        <p:txBody>
          <a:bodyPr/>
          <a:lstStyle/>
          <a:p>
            <a:r>
              <a:rPr lang="en-GB"/>
              <a:t>OFFICIAL SENSITIVE</a:t>
            </a:r>
          </a:p>
        </p:txBody>
      </p:sp>
      <p:sp>
        <p:nvSpPr>
          <p:cNvPr id="5" name="Slide Number Placeholder 4">
            <a:extLst>
              <a:ext uri="{FF2B5EF4-FFF2-40B4-BE49-F238E27FC236}">
                <a16:creationId xmlns:a16="http://schemas.microsoft.com/office/drawing/2014/main" id="{6CE1934A-016F-44AE-B115-3A8D9958334B}"/>
              </a:ext>
            </a:extLst>
          </p:cNvPr>
          <p:cNvSpPr>
            <a:spLocks noGrp="1"/>
          </p:cNvSpPr>
          <p:nvPr>
            <p:ph type="sldNum" sz="quarter" idx="12"/>
          </p:nvPr>
        </p:nvSpPr>
        <p:spPr/>
        <p:txBody>
          <a:bodyPr/>
          <a:lstStyle/>
          <a:p>
            <a:fld id="{06A44ADC-FBC0-4698-B0EC-1AD4A4060383}" type="slidenum">
              <a:rPr lang="en-GB" smtClean="0"/>
              <a:t>12</a:t>
            </a:fld>
            <a:endParaRPr lang="en-GB"/>
          </a:p>
        </p:txBody>
      </p:sp>
      <p:grpSp>
        <p:nvGrpSpPr>
          <p:cNvPr id="3" name="Group 2">
            <a:extLst>
              <a:ext uri="{FF2B5EF4-FFF2-40B4-BE49-F238E27FC236}">
                <a16:creationId xmlns:a16="http://schemas.microsoft.com/office/drawing/2014/main" id="{912A12A8-72DC-47B7-AA8F-DA10E8F8C93E}"/>
              </a:ext>
            </a:extLst>
          </p:cNvPr>
          <p:cNvGrpSpPr/>
          <p:nvPr/>
        </p:nvGrpSpPr>
        <p:grpSpPr>
          <a:xfrm>
            <a:off x="2471837" y="1306849"/>
            <a:ext cx="6891568" cy="830997"/>
            <a:chOff x="1183409" y="1228961"/>
            <a:chExt cx="6891568" cy="830997"/>
          </a:xfrm>
        </p:grpSpPr>
        <p:sp>
          <p:nvSpPr>
            <p:cNvPr id="21" name="TextBox 20">
              <a:extLst>
                <a:ext uri="{FF2B5EF4-FFF2-40B4-BE49-F238E27FC236}">
                  <a16:creationId xmlns:a16="http://schemas.microsoft.com/office/drawing/2014/main" id="{431DE204-C2E5-49E9-8B25-9F43D4288DA0}"/>
                </a:ext>
              </a:extLst>
            </p:cNvPr>
            <p:cNvSpPr txBox="1"/>
            <p:nvPr/>
          </p:nvSpPr>
          <p:spPr>
            <a:xfrm>
              <a:off x="1183409" y="1228961"/>
              <a:ext cx="4584870" cy="830997"/>
            </a:xfrm>
            <a:prstGeom prst="rect">
              <a:avLst/>
            </a:prstGeom>
            <a:noFill/>
          </p:spPr>
          <p:txBody>
            <a:bodyPr wrap="square" rtlCol="0">
              <a:spAutoFit/>
            </a:bodyPr>
            <a:lstStyle/>
            <a:p>
              <a:pPr algn="ctr"/>
              <a:r>
                <a:rPr lang="en-GB" sz="1600"/>
                <a:t>In 2017/18, just over </a:t>
              </a:r>
              <a:r>
                <a:rPr lang="en-GB" sz="1600" b="1"/>
                <a:t>1 in 6 children </a:t>
              </a:r>
              <a:r>
                <a:rPr lang="en-GB" sz="1600"/>
                <a:t>met the recommended guidelines for physical activity on average across 27 OECD countries.</a:t>
              </a:r>
            </a:p>
          </p:txBody>
        </p:sp>
        <p:grpSp>
          <p:nvGrpSpPr>
            <p:cNvPr id="8" name="Group 7">
              <a:extLst>
                <a:ext uri="{FF2B5EF4-FFF2-40B4-BE49-F238E27FC236}">
                  <a16:creationId xmlns:a16="http://schemas.microsoft.com/office/drawing/2014/main" id="{BD1BF7A1-881D-448C-A69B-9F5503E497E4}"/>
                </a:ext>
              </a:extLst>
            </p:cNvPr>
            <p:cNvGrpSpPr/>
            <p:nvPr/>
          </p:nvGrpSpPr>
          <p:grpSpPr>
            <a:xfrm>
              <a:off x="5693147" y="1316227"/>
              <a:ext cx="2381830" cy="656464"/>
              <a:chOff x="2559556" y="2263523"/>
              <a:chExt cx="2381830" cy="656464"/>
            </a:xfrm>
          </p:grpSpPr>
          <p:grpSp>
            <p:nvGrpSpPr>
              <p:cNvPr id="20" name="Group 19">
                <a:extLst>
                  <a:ext uri="{FF2B5EF4-FFF2-40B4-BE49-F238E27FC236}">
                    <a16:creationId xmlns:a16="http://schemas.microsoft.com/office/drawing/2014/main" id="{453E4795-DCA9-4696-A2A0-AE700856F5CF}"/>
                  </a:ext>
                </a:extLst>
              </p:cNvPr>
              <p:cNvGrpSpPr/>
              <p:nvPr/>
            </p:nvGrpSpPr>
            <p:grpSpPr>
              <a:xfrm>
                <a:off x="2559556" y="2263525"/>
                <a:ext cx="1370769" cy="656462"/>
                <a:chOff x="9559388" y="2323801"/>
                <a:chExt cx="2010611" cy="919426"/>
              </a:xfrm>
            </p:grpSpPr>
            <p:pic>
              <p:nvPicPr>
                <p:cNvPr id="22" name="Graphic 21" descr="Man outline">
                  <a:extLst>
                    <a:ext uri="{FF2B5EF4-FFF2-40B4-BE49-F238E27FC236}">
                      <a16:creationId xmlns:a16="http://schemas.microsoft.com/office/drawing/2014/main" id="{3EB0481E-96FE-4181-B29B-F8BFEE29A5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55599" y="2325151"/>
                  <a:ext cx="914400" cy="914400"/>
                </a:xfrm>
                <a:prstGeom prst="rect">
                  <a:avLst/>
                </a:prstGeom>
              </p:spPr>
            </p:pic>
            <p:pic>
              <p:nvPicPr>
                <p:cNvPr id="25" name="Graphic 24" descr="Man with solid fill">
                  <a:extLst>
                    <a:ext uri="{FF2B5EF4-FFF2-40B4-BE49-F238E27FC236}">
                      <a16:creationId xmlns:a16="http://schemas.microsoft.com/office/drawing/2014/main" id="{DD143EAE-F37B-432F-9DE5-53B64CC4250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59388" y="2323801"/>
                  <a:ext cx="914400" cy="914400"/>
                </a:xfrm>
                <a:prstGeom prst="rect">
                  <a:avLst/>
                </a:prstGeom>
              </p:spPr>
            </p:pic>
            <p:pic>
              <p:nvPicPr>
                <p:cNvPr id="26" name="Graphic 25" descr="Man outline">
                  <a:extLst>
                    <a:ext uri="{FF2B5EF4-FFF2-40B4-BE49-F238E27FC236}">
                      <a16:creationId xmlns:a16="http://schemas.microsoft.com/office/drawing/2014/main" id="{49E95F8E-BCD6-4FFC-A902-45DBD894CE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47769" y="2328827"/>
                  <a:ext cx="914400" cy="914400"/>
                </a:xfrm>
                <a:prstGeom prst="rect">
                  <a:avLst/>
                </a:prstGeom>
              </p:spPr>
            </p:pic>
          </p:grpSp>
          <p:pic>
            <p:nvPicPr>
              <p:cNvPr id="27" name="Graphic 26" descr="Man outline">
                <a:extLst>
                  <a:ext uri="{FF2B5EF4-FFF2-40B4-BE49-F238E27FC236}">
                    <a16:creationId xmlns:a16="http://schemas.microsoft.com/office/drawing/2014/main" id="{3D55C916-8535-47B6-910E-6470FC0389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39653" y="2263524"/>
                <a:ext cx="623408" cy="652873"/>
              </a:xfrm>
              <a:prstGeom prst="rect">
                <a:avLst/>
              </a:prstGeom>
            </p:spPr>
          </p:pic>
          <p:pic>
            <p:nvPicPr>
              <p:cNvPr id="28" name="Graphic 27" descr="Man outline">
                <a:extLst>
                  <a:ext uri="{FF2B5EF4-FFF2-40B4-BE49-F238E27FC236}">
                    <a16:creationId xmlns:a16="http://schemas.microsoft.com/office/drawing/2014/main" id="{7FCBF350-E291-4DFD-BB6A-F718BFE5FC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85242" y="2263524"/>
                <a:ext cx="623408" cy="652873"/>
              </a:xfrm>
              <a:prstGeom prst="rect">
                <a:avLst/>
              </a:prstGeom>
            </p:spPr>
          </p:pic>
          <p:pic>
            <p:nvPicPr>
              <p:cNvPr id="29" name="Graphic 28" descr="Man outline">
                <a:extLst>
                  <a:ext uri="{FF2B5EF4-FFF2-40B4-BE49-F238E27FC236}">
                    <a16:creationId xmlns:a16="http://schemas.microsoft.com/office/drawing/2014/main" id="{3F1074C1-DF57-4D24-A3FB-B2EBB11D9A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17978" y="2263523"/>
                <a:ext cx="623408" cy="652873"/>
              </a:xfrm>
              <a:prstGeom prst="rect">
                <a:avLst/>
              </a:prstGeom>
            </p:spPr>
          </p:pic>
        </p:grpSp>
      </p:grpSp>
      <p:graphicFrame>
        <p:nvGraphicFramePr>
          <p:cNvPr id="16" name="Table 5">
            <a:extLst>
              <a:ext uri="{FF2B5EF4-FFF2-40B4-BE49-F238E27FC236}">
                <a16:creationId xmlns:a16="http://schemas.microsoft.com/office/drawing/2014/main" id="{4BFE1ABA-1B59-49CC-9336-E7B0A28E8411}"/>
              </a:ext>
            </a:extLst>
          </p:cNvPr>
          <p:cNvGraphicFramePr>
            <a:graphicFrameLocks noGrp="1"/>
          </p:cNvGraphicFramePr>
          <p:nvPr/>
        </p:nvGraphicFramePr>
        <p:xfrm>
          <a:off x="850605" y="4995369"/>
          <a:ext cx="9974413" cy="370840"/>
        </p:xfrm>
        <a:graphic>
          <a:graphicData uri="http://schemas.openxmlformats.org/drawingml/2006/table">
            <a:tbl>
              <a:tblPr firstRow="1" bandRow="1">
                <a:tableStyleId>{5C22544A-7EE6-4342-B048-85BDC9FD1C3A}</a:tableStyleId>
              </a:tblPr>
              <a:tblGrid>
                <a:gridCol w="878183">
                  <a:extLst>
                    <a:ext uri="{9D8B030D-6E8A-4147-A177-3AD203B41FA5}">
                      <a16:colId xmlns:a16="http://schemas.microsoft.com/office/drawing/2014/main" val="2430601055"/>
                    </a:ext>
                  </a:extLst>
                </a:gridCol>
                <a:gridCol w="8355379">
                  <a:extLst>
                    <a:ext uri="{9D8B030D-6E8A-4147-A177-3AD203B41FA5}">
                      <a16:colId xmlns:a16="http://schemas.microsoft.com/office/drawing/2014/main" val="3553433436"/>
                    </a:ext>
                  </a:extLst>
                </a:gridCol>
                <a:gridCol w="740851">
                  <a:extLst>
                    <a:ext uri="{9D8B030D-6E8A-4147-A177-3AD203B41FA5}">
                      <a16:colId xmlns:a16="http://schemas.microsoft.com/office/drawing/2014/main" val="1480332228"/>
                    </a:ext>
                  </a:extLst>
                </a:gridCol>
              </a:tblGrid>
              <a:tr h="370840">
                <a:tc>
                  <a:txBody>
                    <a:bodyPr/>
                    <a:lstStyle/>
                    <a:p>
                      <a:r>
                        <a:rPr lang="en-GB">
                          <a:solidFill>
                            <a:schemeClr val="tx1"/>
                          </a:solidFill>
                        </a:rPr>
                        <a:t>Worst</a:t>
                      </a:r>
                    </a:p>
                  </a:txBody>
                  <a:tcPr>
                    <a:solidFill>
                      <a:schemeClr val="bg1">
                        <a:lumMod val="85000"/>
                      </a:schemeClr>
                    </a:solidFill>
                  </a:tcPr>
                </a:tc>
                <a:tc>
                  <a:txBody>
                    <a:bodyPr/>
                    <a:lstStyle/>
                    <a:p>
                      <a:endParaRPr lang="en-GB">
                        <a:solidFill>
                          <a:schemeClr val="tx1"/>
                        </a:solidFill>
                      </a:endParaRPr>
                    </a:p>
                  </a:txBody>
                  <a:tcPr>
                    <a:solidFill>
                      <a:schemeClr val="bg1">
                        <a:lumMod val="85000"/>
                      </a:schemeClr>
                    </a:solidFill>
                  </a:tcPr>
                </a:tc>
                <a:tc>
                  <a:txBody>
                    <a:bodyPr/>
                    <a:lstStyle/>
                    <a:p>
                      <a:r>
                        <a:rPr lang="en-GB">
                          <a:solidFill>
                            <a:schemeClr val="tx1"/>
                          </a:solidFill>
                        </a:rPr>
                        <a:t>Best</a:t>
                      </a:r>
                    </a:p>
                  </a:txBody>
                  <a:tcPr>
                    <a:solidFill>
                      <a:schemeClr val="bg1">
                        <a:lumMod val="85000"/>
                      </a:schemeClr>
                    </a:solidFill>
                  </a:tcPr>
                </a:tc>
                <a:extLst>
                  <a:ext uri="{0D108BD9-81ED-4DB2-BD59-A6C34878D82A}">
                    <a16:rowId xmlns:a16="http://schemas.microsoft.com/office/drawing/2014/main" val="2238504213"/>
                  </a:ext>
                </a:extLst>
              </a:tr>
            </a:tbl>
          </a:graphicData>
        </a:graphic>
      </p:graphicFrame>
      <p:cxnSp>
        <p:nvCxnSpPr>
          <p:cNvPr id="17" name="Straight Arrow Connector 16">
            <a:extLst>
              <a:ext uri="{FF2B5EF4-FFF2-40B4-BE49-F238E27FC236}">
                <a16:creationId xmlns:a16="http://schemas.microsoft.com/office/drawing/2014/main" id="{A4F1E08C-10B2-4F2C-A4BB-C8718CB297FE}"/>
              </a:ext>
            </a:extLst>
          </p:cNvPr>
          <p:cNvCxnSpPr>
            <a:cxnSpLocks/>
          </p:cNvCxnSpPr>
          <p:nvPr/>
        </p:nvCxnSpPr>
        <p:spPr>
          <a:xfrm>
            <a:off x="1711842" y="5197387"/>
            <a:ext cx="8289408" cy="0"/>
          </a:xfrm>
          <a:prstGeom prst="straightConnector1">
            <a:avLst/>
          </a:prstGeom>
          <a:ln w="7620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1328DEF9-6388-4AE6-88A5-70EEC6B63F2F}"/>
              </a:ext>
            </a:extLst>
          </p:cNvPr>
          <p:cNvSpPr txBox="1"/>
          <p:nvPr/>
        </p:nvSpPr>
        <p:spPr>
          <a:xfrm>
            <a:off x="721824" y="5366209"/>
            <a:ext cx="11811458" cy="923330"/>
          </a:xfrm>
          <a:prstGeom prst="rect">
            <a:avLst/>
          </a:prstGeom>
          <a:noFill/>
        </p:spPr>
        <p:txBody>
          <a:bodyPr wrap="square" rtlCol="0">
            <a:spAutoFit/>
          </a:bodyPr>
          <a:lstStyle/>
          <a:p>
            <a:r>
              <a:rPr lang="en-GB" sz="1400" b="1"/>
              <a:t>Data Definitions:</a:t>
            </a:r>
          </a:p>
          <a:p>
            <a:r>
              <a:rPr lang="en-GB" sz="1400" i="1"/>
              <a:t>Meeting recommended physical activity </a:t>
            </a:r>
            <a:r>
              <a:rPr lang="en-GB" sz="1400"/>
              <a:t>is defined as attaining at least 60 minutes of moderate-to-vigorous intensity physical activity daily.</a:t>
            </a:r>
          </a:p>
          <a:p>
            <a:r>
              <a:rPr lang="en-GB" sz="1400"/>
              <a:t>Data are drawn from school-based samples of 1500 children in three age groups (11-, 13- and 15-year-olds).</a:t>
            </a:r>
          </a:p>
          <a:p>
            <a:r>
              <a:rPr lang="en-GB" sz="1200" i="1"/>
              <a:t>Note: Data can be used to compare statistics at international level but due to differing methodologies see slide 8 for more robust English statistics.</a:t>
            </a:r>
          </a:p>
        </p:txBody>
      </p:sp>
    </p:spTree>
    <p:extLst>
      <p:ext uri="{BB962C8B-B14F-4D97-AF65-F5344CB8AC3E}">
        <p14:creationId xmlns:p14="http://schemas.microsoft.com/office/powerpoint/2010/main" val="1292819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D16CE-4DEA-4408-91C0-4BDD8DEF13D3}"/>
              </a:ext>
            </a:extLst>
          </p:cNvPr>
          <p:cNvSpPr>
            <a:spLocks noGrp="1"/>
          </p:cNvSpPr>
          <p:nvPr>
            <p:ph type="title"/>
          </p:nvPr>
        </p:nvSpPr>
        <p:spPr/>
        <p:txBody>
          <a:bodyPr>
            <a:normAutofit fontScale="90000"/>
          </a:bodyPr>
          <a:lstStyle/>
          <a:p>
            <a:r>
              <a:rPr lang="en-GB" sz="2400">
                <a:cs typeface="Arial"/>
              </a:rPr>
              <a:t>Most recently trends of adults who meet physical activity guidelines have remained relatively stable, after seeing a steady increase for just over a decade.</a:t>
            </a:r>
            <a:endParaRPr lang="en-GB" sz="2400"/>
          </a:p>
        </p:txBody>
      </p:sp>
      <p:sp>
        <p:nvSpPr>
          <p:cNvPr id="4" name="Footer Placeholder 3">
            <a:extLst>
              <a:ext uri="{FF2B5EF4-FFF2-40B4-BE49-F238E27FC236}">
                <a16:creationId xmlns:a16="http://schemas.microsoft.com/office/drawing/2014/main" id="{3A197C73-3865-9D6E-A963-29F5246CE51C}"/>
              </a:ext>
            </a:extLst>
          </p:cNvPr>
          <p:cNvSpPr>
            <a:spLocks noGrp="1"/>
          </p:cNvSpPr>
          <p:nvPr>
            <p:ph type="ftr" sz="quarter" idx="11"/>
          </p:nvPr>
        </p:nvSpPr>
        <p:spPr/>
        <p:txBody>
          <a:bodyPr/>
          <a:lstStyle/>
          <a:p>
            <a:r>
              <a:rPr lang="en-GB"/>
              <a:t>OFFICIAL SENSITIVE</a:t>
            </a:r>
          </a:p>
        </p:txBody>
      </p:sp>
      <p:sp>
        <p:nvSpPr>
          <p:cNvPr id="5" name="Slide Number Placeholder 4">
            <a:extLst>
              <a:ext uri="{FF2B5EF4-FFF2-40B4-BE49-F238E27FC236}">
                <a16:creationId xmlns:a16="http://schemas.microsoft.com/office/drawing/2014/main" id="{F7BFBFD3-DA88-997B-FA4A-BCA61106DF99}"/>
              </a:ext>
            </a:extLst>
          </p:cNvPr>
          <p:cNvSpPr>
            <a:spLocks noGrp="1"/>
          </p:cNvSpPr>
          <p:nvPr>
            <p:ph type="sldNum" sz="quarter" idx="12"/>
          </p:nvPr>
        </p:nvSpPr>
        <p:spPr/>
        <p:txBody>
          <a:bodyPr/>
          <a:lstStyle/>
          <a:p>
            <a:fld id="{06A44ADC-FBC0-4698-B0EC-1AD4A4060383}" type="slidenum">
              <a:rPr lang="en-GB" smtClean="0"/>
              <a:t>13</a:t>
            </a:fld>
            <a:endParaRPr lang="en-GB"/>
          </a:p>
        </p:txBody>
      </p:sp>
      <p:sp>
        <p:nvSpPr>
          <p:cNvPr id="8" name="TextBox 7">
            <a:extLst>
              <a:ext uri="{FF2B5EF4-FFF2-40B4-BE49-F238E27FC236}">
                <a16:creationId xmlns:a16="http://schemas.microsoft.com/office/drawing/2014/main" id="{36AD031F-8782-4D83-8E4F-7CD85C360804}"/>
              </a:ext>
            </a:extLst>
          </p:cNvPr>
          <p:cNvSpPr txBox="1"/>
          <p:nvPr/>
        </p:nvSpPr>
        <p:spPr>
          <a:xfrm>
            <a:off x="8429625" y="1204839"/>
            <a:ext cx="3590925" cy="3323987"/>
          </a:xfrm>
          <a:prstGeom prst="rect">
            <a:avLst/>
          </a:prstGeom>
          <a:noFill/>
        </p:spPr>
        <p:txBody>
          <a:bodyPr wrap="square" rtlCol="0">
            <a:spAutoFit/>
          </a:bodyPr>
          <a:lstStyle/>
          <a:p>
            <a:pPr marL="285750" indent="-285750">
              <a:buFont typeface="Arial" panose="020B0604020202020204" pitchFamily="34" charset="0"/>
              <a:buChar char="•"/>
            </a:pPr>
            <a:r>
              <a:rPr lang="en-GB" sz="1400"/>
              <a:t>Health Survey for England (HSE) data that uses consistent methods to obtain directly comparable measures between 2003 and 2016, shows that the proportion of adults meeting recommendations for levels of physical activity increased steadily over the 13 years.</a:t>
            </a:r>
          </a:p>
          <a:p>
            <a:r>
              <a:rPr lang="en-GB" sz="1400"/>
              <a:t> </a:t>
            </a:r>
          </a:p>
          <a:p>
            <a:pPr marL="285750" indent="-285750">
              <a:buFont typeface="Arial" panose="020B0604020202020204" pitchFamily="34" charset="0"/>
              <a:buChar char="•"/>
            </a:pPr>
            <a:r>
              <a:rPr lang="en-GB" sz="1400"/>
              <a:t>The Active Lives Survey data (ALS) then shows that physical activity levels in the most recent years, firstly remained relatively stable, followed by a decrease after the pandemic (see Annex).</a:t>
            </a:r>
          </a:p>
        </p:txBody>
      </p:sp>
      <p:sp>
        <p:nvSpPr>
          <p:cNvPr id="3" name="TextBox 2">
            <a:extLst>
              <a:ext uri="{FF2B5EF4-FFF2-40B4-BE49-F238E27FC236}">
                <a16:creationId xmlns:a16="http://schemas.microsoft.com/office/drawing/2014/main" id="{2DD89932-0DC0-4033-BED4-308ED2D523A6}"/>
              </a:ext>
            </a:extLst>
          </p:cNvPr>
          <p:cNvSpPr txBox="1"/>
          <p:nvPr/>
        </p:nvSpPr>
        <p:spPr>
          <a:xfrm>
            <a:off x="3762376" y="5414831"/>
            <a:ext cx="8258174" cy="861774"/>
          </a:xfrm>
          <a:prstGeom prst="rect">
            <a:avLst/>
          </a:prstGeom>
          <a:noFill/>
        </p:spPr>
        <p:txBody>
          <a:bodyPr wrap="square" rtlCol="0">
            <a:spAutoFit/>
          </a:bodyPr>
          <a:lstStyle/>
          <a:p>
            <a:pPr algn="r"/>
            <a:r>
              <a:rPr lang="en-GB" sz="1000" i="1"/>
              <a:t>Data notes: In 2008, the module of questions on physical activity were revised and an enhanced questionnaire was developed for the HSE. This included additional questions to provide more accurate data on occupational activity and allowing bouts of 10 minutes of activity to be accrued towards meeting government physical activity recommendations. This is why the ‘revised’ data shows a higher proportion of adults meeting the government guidelines as the data includes these methods. Data using the original method is still shown for these time points so comparisons can be made to previous years. All HSE data is also not directly comparable with ALS data due to differing methodologies.</a:t>
            </a:r>
          </a:p>
        </p:txBody>
      </p:sp>
      <p:graphicFrame>
        <p:nvGraphicFramePr>
          <p:cNvPr id="10" name="Chart 9">
            <a:extLst>
              <a:ext uri="{FF2B5EF4-FFF2-40B4-BE49-F238E27FC236}">
                <a16:creationId xmlns:a16="http://schemas.microsoft.com/office/drawing/2014/main" id="{3F0BF228-A6BE-44EB-8529-36D205AE0FF1}"/>
              </a:ext>
            </a:extLst>
          </p:cNvPr>
          <p:cNvGraphicFramePr>
            <a:graphicFrameLocks/>
          </p:cNvGraphicFramePr>
          <p:nvPr/>
        </p:nvGraphicFramePr>
        <p:xfrm>
          <a:off x="0" y="1284584"/>
          <a:ext cx="8429625" cy="4922252"/>
        </p:xfrm>
        <a:graphic>
          <a:graphicData uri="http://schemas.openxmlformats.org/drawingml/2006/chart">
            <c:chart xmlns:c="http://schemas.openxmlformats.org/drawingml/2006/chart" xmlns:r="http://schemas.openxmlformats.org/officeDocument/2006/relationships" r:id="rId3"/>
          </a:graphicData>
        </a:graphic>
      </p:graphicFrame>
      <p:sp>
        <p:nvSpPr>
          <p:cNvPr id="6" name="Arrow: Down 5">
            <a:extLst>
              <a:ext uri="{FF2B5EF4-FFF2-40B4-BE49-F238E27FC236}">
                <a16:creationId xmlns:a16="http://schemas.microsoft.com/office/drawing/2014/main" id="{D48ACF1E-F25B-4D87-9BBC-3D51E061CF31}"/>
              </a:ext>
            </a:extLst>
          </p:cNvPr>
          <p:cNvSpPr/>
          <p:nvPr/>
        </p:nvSpPr>
        <p:spPr>
          <a:xfrm rot="10800000">
            <a:off x="4445000" y="2332862"/>
            <a:ext cx="140924" cy="760164"/>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46F8C466-4C26-4CF3-BB3E-A5785DD8144A}"/>
              </a:ext>
            </a:extLst>
          </p:cNvPr>
          <p:cNvSpPr txBox="1"/>
          <p:nvPr/>
        </p:nvSpPr>
        <p:spPr>
          <a:xfrm>
            <a:off x="4712312" y="2451334"/>
            <a:ext cx="3590925" cy="523220"/>
          </a:xfrm>
          <a:prstGeom prst="rect">
            <a:avLst/>
          </a:prstGeom>
          <a:noFill/>
        </p:spPr>
        <p:txBody>
          <a:bodyPr wrap="square" rtlCol="0">
            <a:spAutoFit/>
          </a:bodyPr>
          <a:lstStyle/>
          <a:p>
            <a:r>
              <a:rPr lang="en-GB" sz="1400" i="1"/>
              <a:t>Methodological change to account for shorter exercise increases estimates</a:t>
            </a:r>
          </a:p>
        </p:txBody>
      </p:sp>
    </p:spTree>
    <p:extLst>
      <p:ext uri="{BB962C8B-B14F-4D97-AF65-F5344CB8AC3E}">
        <p14:creationId xmlns:p14="http://schemas.microsoft.com/office/powerpoint/2010/main" val="3321926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D16CE-4DEA-4408-91C0-4BDD8DEF13D3}"/>
              </a:ext>
            </a:extLst>
          </p:cNvPr>
          <p:cNvSpPr>
            <a:spLocks noGrp="1"/>
          </p:cNvSpPr>
          <p:nvPr>
            <p:ph type="title"/>
          </p:nvPr>
        </p:nvSpPr>
        <p:spPr>
          <a:xfrm>
            <a:off x="360000" y="232408"/>
            <a:ext cx="11446163" cy="844839"/>
          </a:xfrm>
        </p:spPr>
        <p:txBody>
          <a:bodyPr>
            <a:normAutofit/>
          </a:bodyPr>
          <a:lstStyle/>
          <a:p>
            <a:r>
              <a:rPr lang="en-GB" sz="2200">
                <a:cs typeface="Arial"/>
              </a:rPr>
              <a:t>There has been no clear trend for children’s physical activity levels; differing data sources and methodologies make comparison over time difficult.</a:t>
            </a:r>
            <a:endParaRPr lang="en-GB" sz="2200"/>
          </a:p>
        </p:txBody>
      </p:sp>
      <p:sp>
        <p:nvSpPr>
          <p:cNvPr id="4" name="Footer Placeholder 3">
            <a:extLst>
              <a:ext uri="{FF2B5EF4-FFF2-40B4-BE49-F238E27FC236}">
                <a16:creationId xmlns:a16="http://schemas.microsoft.com/office/drawing/2014/main" id="{3A197C73-3865-9D6E-A963-29F5246CE51C}"/>
              </a:ext>
            </a:extLst>
          </p:cNvPr>
          <p:cNvSpPr>
            <a:spLocks noGrp="1"/>
          </p:cNvSpPr>
          <p:nvPr>
            <p:ph type="ftr" sz="quarter" idx="11"/>
          </p:nvPr>
        </p:nvSpPr>
        <p:spPr/>
        <p:txBody>
          <a:bodyPr/>
          <a:lstStyle/>
          <a:p>
            <a:r>
              <a:rPr lang="en-GB"/>
              <a:t>OFFICIAL SENSITIVE</a:t>
            </a:r>
          </a:p>
        </p:txBody>
      </p:sp>
      <p:sp>
        <p:nvSpPr>
          <p:cNvPr id="5" name="Slide Number Placeholder 4">
            <a:extLst>
              <a:ext uri="{FF2B5EF4-FFF2-40B4-BE49-F238E27FC236}">
                <a16:creationId xmlns:a16="http://schemas.microsoft.com/office/drawing/2014/main" id="{F7BFBFD3-DA88-997B-FA4A-BCA61106DF99}"/>
              </a:ext>
            </a:extLst>
          </p:cNvPr>
          <p:cNvSpPr>
            <a:spLocks noGrp="1"/>
          </p:cNvSpPr>
          <p:nvPr>
            <p:ph type="sldNum" sz="quarter" idx="12"/>
          </p:nvPr>
        </p:nvSpPr>
        <p:spPr/>
        <p:txBody>
          <a:bodyPr/>
          <a:lstStyle/>
          <a:p>
            <a:fld id="{06A44ADC-FBC0-4698-B0EC-1AD4A4060383}" type="slidenum">
              <a:rPr lang="en-GB" smtClean="0"/>
              <a:t>14</a:t>
            </a:fld>
            <a:endParaRPr lang="en-GB"/>
          </a:p>
        </p:txBody>
      </p:sp>
      <p:sp>
        <p:nvSpPr>
          <p:cNvPr id="8" name="TextBox 7">
            <a:extLst>
              <a:ext uri="{FF2B5EF4-FFF2-40B4-BE49-F238E27FC236}">
                <a16:creationId xmlns:a16="http://schemas.microsoft.com/office/drawing/2014/main" id="{36AD031F-8782-4D83-8E4F-7CD85C360804}"/>
              </a:ext>
            </a:extLst>
          </p:cNvPr>
          <p:cNvSpPr txBox="1"/>
          <p:nvPr/>
        </p:nvSpPr>
        <p:spPr>
          <a:xfrm>
            <a:off x="8419035" y="1026569"/>
            <a:ext cx="3590925" cy="4401205"/>
          </a:xfrm>
          <a:prstGeom prst="rect">
            <a:avLst/>
          </a:prstGeom>
          <a:noFill/>
        </p:spPr>
        <p:txBody>
          <a:bodyPr wrap="square" rtlCol="0">
            <a:spAutoFit/>
          </a:bodyPr>
          <a:lstStyle/>
          <a:p>
            <a:pPr marL="285750" indent="-285750">
              <a:buFont typeface="Arial" panose="020B0604020202020204" pitchFamily="34" charset="0"/>
              <a:buChar char="•"/>
            </a:pPr>
            <a:r>
              <a:rPr lang="en-GB" sz="1400"/>
              <a:t>Early HSE data shows there has been little variation in children's physical activity levels between 2002 and 2007.</a:t>
            </a:r>
          </a:p>
          <a:p>
            <a:endParaRPr lang="en-GB" sz="1400"/>
          </a:p>
          <a:p>
            <a:pPr marL="285750" indent="-285750">
              <a:buFont typeface="Arial" panose="020B0604020202020204" pitchFamily="34" charset="0"/>
              <a:buChar char="•"/>
            </a:pPr>
            <a:r>
              <a:rPr lang="en-GB" sz="1400"/>
              <a:t>Between 2008 and 2012 trends show levels of physical activity fell by 6 percentage points. A slight increase was then seen between 2012 and 2015, but remained under 2008 levels.</a:t>
            </a:r>
          </a:p>
          <a:p>
            <a:endParaRPr lang="en-GB" sz="1400">
              <a:highlight>
                <a:srgbClr val="FFFF00"/>
              </a:highlight>
            </a:endParaRPr>
          </a:p>
          <a:p>
            <a:pPr marL="285750" indent="-285750">
              <a:buFont typeface="Arial" panose="020B0604020202020204" pitchFamily="34" charset="0"/>
              <a:buChar char="•"/>
            </a:pPr>
            <a:r>
              <a:rPr lang="en-GB" sz="1400"/>
              <a:t>The Active Lives Survey data (ALS) then shows that physical activity levels in the most recent years, firstly increased between 2017/2018 and 2018/2019, followed by a decrease after the pandemic. The most recent data time point (2021/2022) shows physical activity levels have recovered after the pandemic related decrease (see Annex).</a:t>
            </a:r>
          </a:p>
        </p:txBody>
      </p:sp>
      <p:sp>
        <p:nvSpPr>
          <p:cNvPr id="3" name="TextBox 2">
            <a:extLst>
              <a:ext uri="{FF2B5EF4-FFF2-40B4-BE49-F238E27FC236}">
                <a16:creationId xmlns:a16="http://schemas.microsoft.com/office/drawing/2014/main" id="{2DD89932-0DC0-4033-BED4-308ED2D523A6}"/>
              </a:ext>
            </a:extLst>
          </p:cNvPr>
          <p:cNvSpPr txBox="1"/>
          <p:nvPr/>
        </p:nvSpPr>
        <p:spPr>
          <a:xfrm>
            <a:off x="3762376" y="5538119"/>
            <a:ext cx="8258174" cy="707886"/>
          </a:xfrm>
          <a:prstGeom prst="rect">
            <a:avLst/>
          </a:prstGeom>
          <a:noFill/>
        </p:spPr>
        <p:txBody>
          <a:bodyPr wrap="square" rtlCol="0">
            <a:spAutoFit/>
          </a:bodyPr>
          <a:lstStyle/>
          <a:p>
            <a:pPr algn="r"/>
            <a:r>
              <a:rPr lang="en-GB" sz="1000" i="1"/>
              <a:t>Data notes: In 2008, a fully revised module of questions on physical activity was introduced to the HSE to allow more accurate estimation of children’s activity; these questions have since been asked in 2012 and 2015. The questionnaire changes meant that HSE findings from previous years are not comparable with those from 2008 onwards. All HSE data is also not directly comparable with CYP ALS data due to differing methodologies. </a:t>
            </a:r>
          </a:p>
        </p:txBody>
      </p:sp>
      <p:graphicFrame>
        <p:nvGraphicFramePr>
          <p:cNvPr id="9" name="Chart 8">
            <a:extLst>
              <a:ext uri="{FF2B5EF4-FFF2-40B4-BE49-F238E27FC236}">
                <a16:creationId xmlns:a16="http://schemas.microsoft.com/office/drawing/2014/main" id="{64A2F879-DD85-4C23-8715-555B5346359B}"/>
              </a:ext>
            </a:extLst>
          </p:cNvPr>
          <p:cNvGraphicFramePr>
            <a:graphicFrameLocks/>
          </p:cNvGraphicFramePr>
          <p:nvPr/>
        </p:nvGraphicFramePr>
        <p:xfrm>
          <a:off x="265726" y="1315183"/>
          <a:ext cx="8258174" cy="4930821"/>
        </p:xfrm>
        <a:graphic>
          <a:graphicData uri="http://schemas.openxmlformats.org/drawingml/2006/chart">
            <c:chart xmlns:c="http://schemas.openxmlformats.org/drawingml/2006/chart" xmlns:r="http://schemas.openxmlformats.org/officeDocument/2006/relationships" r:id="rId3"/>
          </a:graphicData>
        </a:graphic>
      </p:graphicFrame>
      <p:sp>
        <p:nvSpPr>
          <p:cNvPr id="10" name="Arrow: Down 9">
            <a:extLst>
              <a:ext uri="{FF2B5EF4-FFF2-40B4-BE49-F238E27FC236}">
                <a16:creationId xmlns:a16="http://schemas.microsoft.com/office/drawing/2014/main" id="{D90D0322-A2C6-4854-ACCC-B32AD01C2FE9}"/>
              </a:ext>
            </a:extLst>
          </p:cNvPr>
          <p:cNvSpPr/>
          <p:nvPr/>
        </p:nvSpPr>
        <p:spPr>
          <a:xfrm>
            <a:off x="3335204" y="2145940"/>
            <a:ext cx="171067" cy="128306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85B3E25D-FF66-4C1A-87BE-E72BEF1444CC}"/>
              </a:ext>
            </a:extLst>
          </p:cNvPr>
          <p:cNvSpPr txBox="1"/>
          <p:nvPr/>
        </p:nvSpPr>
        <p:spPr>
          <a:xfrm>
            <a:off x="1355822" y="2310416"/>
            <a:ext cx="2003554" cy="954107"/>
          </a:xfrm>
          <a:prstGeom prst="rect">
            <a:avLst/>
          </a:prstGeom>
          <a:noFill/>
        </p:spPr>
        <p:txBody>
          <a:bodyPr wrap="square" rtlCol="0">
            <a:spAutoFit/>
          </a:bodyPr>
          <a:lstStyle/>
          <a:p>
            <a:pPr algn="r"/>
            <a:r>
              <a:rPr lang="en-GB" sz="1400" i="1"/>
              <a:t>Fully revised questionnaire to improve methodology reduces estimates</a:t>
            </a:r>
          </a:p>
        </p:txBody>
      </p:sp>
      <p:sp>
        <p:nvSpPr>
          <p:cNvPr id="13" name="TextBox 12">
            <a:extLst>
              <a:ext uri="{FF2B5EF4-FFF2-40B4-BE49-F238E27FC236}">
                <a16:creationId xmlns:a16="http://schemas.microsoft.com/office/drawing/2014/main" id="{99EFB2F6-2C5E-4C94-BBF8-4D2040BECD6E}"/>
              </a:ext>
            </a:extLst>
          </p:cNvPr>
          <p:cNvSpPr txBox="1"/>
          <p:nvPr/>
        </p:nvSpPr>
        <p:spPr>
          <a:xfrm>
            <a:off x="4125371" y="2729949"/>
            <a:ext cx="2450378" cy="954107"/>
          </a:xfrm>
          <a:prstGeom prst="rect">
            <a:avLst/>
          </a:prstGeom>
          <a:noFill/>
        </p:spPr>
        <p:txBody>
          <a:bodyPr wrap="square" rtlCol="0">
            <a:spAutoFit/>
          </a:bodyPr>
          <a:lstStyle/>
          <a:p>
            <a:pPr algn="r"/>
            <a:r>
              <a:rPr lang="en-GB" sz="1400" i="1"/>
              <a:t>Differing methodology on more recent Active Lives Survey </a:t>
            </a:r>
            <a:r>
              <a:rPr lang="en-GB" sz="1400" b="1" i="1"/>
              <a:t>data does not allow for direct comparison</a:t>
            </a:r>
          </a:p>
        </p:txBody>
      </p:sp>
      <p:sp>
        <p:nvSpPr>
          <p:cNvPr id="6" name="Arrow: Up-Down 5">
            <a:extLst>
              <a:ext uri="{FF2B5EF4-FFF2-40B4-BE49-F238E27FC236}">
                <a16:creationId xmlns:a16="http://schemas.microsoft.com/office/drawing/2014/main" id="{B0A7FDCA-790C-4204-8CE8-117ED893CFB5}"/>
              </a:ext>
            </a:extLst>
          </p:cNvPr>
          <p:cNvSpPr/>
          <p:nvPr/>
        </p:nvSpPr>
        <p:spPr>
          <a:xfrm>
            <a:off x="6537634" y="2930487"/>
            <a:ext cx="171637" cy="753569"/>
          </a:xfrm>
          <a:prstGeom prst="up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6908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7A8C2-E050-4352-B584-B7A5B618BB0C}"/>
              </a:ext>
            </a:extLst>
          </p:cNvPr>
          <p:cNvSpPr>
            <a:spLocks noGrp="1"/>
          </p:cNvSpPr>
          <p:nvPr>
            <p:ph type="title"/>
          </p:nvPr>
        </p:nvSpPr>
        <p:spPr>
          <a:xfrm>
            <a:off x="360000" y="109603"/>
            <a:ext cx="11446163" cy="721738"/>
          </a:xfrm>
        </p:spPr>
        <p:txBody>
          <a:bodyPr>
            <a:normAutofit/>
          </a:bodyPr>
          <a:lstStyle/>
          <a:p>
            <a:r>
              <a:rPr lang="en-GB" sz="2200"/>
              <a:t>High income countries as a whole have seen a gradual worsening in the prevalence of insufficient adult physical activity, unlike the slight improvements in England.</a:t>
            </a:r>
          </a:p>
        </p:txBody>
      </p:sp>
      <p:sp>
        <p:nvSpPr>
          <p:cNvPr id="4" name="Footer Placeholder 3">
            <a:extLst>
              <a:ext uri="{FF2B5EF4-FFF2-40B4-BE49-F238E27FC236}">
                <a16:creationId xmlns:a16="http://schemas.microsoft.com/office/drawing/2014/main" id="{9B3DA938-8C7D-42A1-A165-B5FA9A0E8179}"/>
              </a:ext>
            </a:extLst>
          </p:cNvPr>
          <p:cNvSpPr>
            <a:spLocks noGrp="1"/>
          </p:cNvSpPr>
          <p:nvPr>
            <p:ph type="ftr" sz="quarter" idx="11"/>
          </p:nvPr>
        </p:nvSpPr>
        <p:spPr/>
        <p:txBody>
          <a:bodyPr/>
          <a:lstStyle/>
          <a:p>
            <a:r>
              <a:rPr lang="en-GB"/>
              <a:t>OFFICIAL SENSITIVE</a:t>
            </a:r>
          </a:p>
        </p:txBody>
      </p:sp>
      <p:sp>
        <p:nvSpPr>
          <p:cNvPr id="5" name="Slide Number Placeholder 4">
            <a:extLst>
              <a:ext uri="{FF2B5EF4-FFF2-40B4-BE49-F238E27FC236}">
                <a16:creationId xmlns:a16="http://schemas.microsoft.com/office/drawing/2014/main" id="{8509F513-74BA-4EA0-928A-CB91EDDDFD5D}"/>
              </a:ext>
            </a:extLst>
          </p:cNvPr>
          <p:cNvSpPr>
            <a:spLocks noGrp="1"/>
          </p:cNvSpPr>
          <p:nvPr>
            <p:ph type="sldNum" sz="quarter" idx="12"/>
          </p:nvPr>
        </p:nvSpPr>
        <p:spPr/>
        <p:txBody>
          <a:bodyPr/>
          <a:lstStyle/>
          <a:p>
            <a:fld id="{06A44ADC-FBC0-4698-B0EC-1AD4A4060383}" type="slidenum">
              <a:rPr lang="en-GB" smtClean="0"/>
              <a:t>15</a:t>
            </a:fld>
            <a:endParaRPr lang="en-GB"/>
          </a:p>
        </p:txBody>
      </p:sp>
      <p:pic>
        <p:nvPicPr>
          <p:cNvPr id="14" name="Main graphic">
            <a:extLst>
              <a:ext uri="{FF2B5EF4-FFF2-40B4-BE49-F238E27FC236}">
                <a16:creationId xmlns:a16="http://schemas.microsoft.com/office/drawing/2014/main" id="{31371383-CC27-459E-90F8-A9117A89EBAE}"/>
              </a:ext>
            </a:extLst>
          </p:cNvPr>
          <p:cNvPicPr/>
          <p:nvPr/>
        </p:nvPicPr>
        <p:blipFill>
          <a:blip r:embed="rId3"/>
          <a:stretch/>
        </p:blipFill>
        <p:spPr>
          <a:xfrm>
            <a:off x="480006" y="1265190"/>
            <a:ext cx="4789800" cy="4984200"/>
          </a:xfrm>
          <a:prstGeom prst="rect">
            <a:avLst/>
          </a:prstGeom>
          <a:ln>
            <a:noFill/>
          </a:ln>
        </p:spPr>
      </p:pic>
      <p:sp>
        <p:nvSpPr>
          <p:cNvPr id="16" name="TextBox 15">
            <a:extLst>
              <a:ext uri="{FF2B5EF4-FFF2-40B4-BE49-F238E27FC236}">
                <a16:creationId xmlns:a16="http://schemas.microsoft.com/office/drawing/2014/main" id="{98D0719B-5C75-48E8-86CF-CE9535574086}"/>
              </a:ext>
            </a:extLst>
          </p:cNvPr>
          <p:cNvSpPr txBox="1"/>
          <p:nvPr/>
        </p:nvSpPr>
        <p:spPr>
          <a:xfrm>
            <a:off x="385837" y="933669"/>
            <a:ext cx="8495415" cy="338554"/>
          </a:xfrm>
          <a:prstGeom prst="rect">
            <a:avLst/>
          </a:prstGeom>
          <a:noFill/>
        </p:spPr>
        <p:txBody>
          <a:bodyPr wrap="square" rtlCol="0">
            <a:spAutoFit/>
          </a:bodyPr>
          <a:lstStyle/>
          <a:p>
            <a:r>
              <a:rPr lang="en-GB" sz="1600" b="1"/>
              <a:t>Proportion of adults not meeting recommended levels of physical activity*</a:t>
            </a:r>
          </a:p>
        </p:txBody>
      </p:sp>
      <p:sp>
        <p:nvSpPr>
          <p:cNvPr id="17" name="TextBox 16">
            <a:extLst>
              <a:ext uri="{FF2B5EF4-FFF2-40B4-BE49-F238E27FC236}">
                <a16:creationId xmlns:a16="http://schemas.microsoft.com/office/drawing/2014/main" id="{2BE27594-1C63-457E-BEE7-63853A71278A}"/>
              </a:ext>
            </a:extLst>
          </p:cNvPr>
          <p:cNvSpPr txBox="1"/>
          <p:nvPr/>
        </p:nvSpPr>
        <p:spPr>
          <a:xfrm>
            <a:off x="6220047" y="5786087"/>
            <a:ext cx="5677786" cy="461665"/>
          </a:xfrm>
          <a:prstGeom prst="rect">
            <a:avLst/>
          </a:prstGeom>
          <a:noFill/>
        </p:spPr>
        <p:txBody>
          <a:bodyPr wrap="square" rtlCol="0">
            <a:spAutoFit/>
          </a:bodyPr>
          <a:lstStyle/>
          <a:p>
            <a:r>
              <a:rPr lang="en-GB" sz="1200"/>
              <a:t>*150 minutes of moderate physical activity or 75 minutes of vigorous physical activity per week – includes activity at work, home, active travel and leisure</a:t>
            </a:r>
          </a:p>
        </p:txBody>
      </p:sp>
      <p:sp>
        <p:nvSpPr>
          <p:cNvPr id="18" name="TextBox 17">
            <a:extLst>
              <a:ext uri="{FF2B5EF4-FFF2-40B4-BE49-F238E27FC236}">
                <a16:creationId xmlns:a16="http://schemas.microsoft.com/office/drawing/2014/main" id="{5CD0E860-4A80-4EA9-89FD-D94927A3D00C}"/>
              </a:ext>
            </a:extLst>
          </p:cNvPr>
          <p:cNvSpPr txBox="1"/>
          <p:nvPr/>
        </p:nvSpPr>
        <p:spPr>
          <a:xfrm>
            <a:off x="6438470" y="1427716"/>
            <a:ext cx="3949539" cy="830997"/>
          </a:xfrm>
          <a:prstGeom prst="rect">
            <a:avLst/>
          </a:prstGeom>
          <a:solidFill>
            <a:schemeClr val="bg1">
              <a:lumMod val="95000"/>
            </a:schemeClr>
          </a:solidFill>
          <a:ln>
            <a:solidFill>
              <a:schemeClr val="accent1">
                <a:lumMod val="75000"/>
              </a:schemeClr>
            </a:solidFill>
          </a:ln>
        </p:spPr>
        <p:txBody>
          <a:bodyPr wrap="square" rtlCol="0">
            <a:spAutoFit/>
          </a:bodyPr>
          <a:lstStyle/>
          <a:p>
            <a:r>
              <a:rPr lang="en-GB" sz="1600"/>
              <a:t>Between 2001 and 2016 global levels of insufficient activity were stable (change not statistically significant)</a:t>
            </a:r>
          </a:p>
        </p:txBody>
      </p:sp>
      <p:sp>
        <p:nvSpPr>
          <p:cNvPr id="19" name="TextBox 18">
            <a:extLst>
              <a:ext uri="{FF2B5EF4-FFF2-40B4-BE49-F238E27FC236}">
                <a16:creationId xmlns:a16="http://schemas.microsoft.com/office/drawing/2014/main" id="{05F611D1-7D81-470E-9C5E-4381046EFE84}"/>
              </a:ext>
            </a:extLst>
          </p:cNvPr>
          <p:cNvSpPr txBox="1"/>
          <p:nvPr/>
        </p:nvSpPr>
        <p:spPr>
          <a:xfrm>
            <a:off x="6438470" y="2624622"/>
            <a:ext cx="3923414" cy="1077218"/>
          </a:xfrm>
          <a:prstGeom prst="rect">
            <a:avLst/>
          </a:prstGeom>
          <a:solidFill>
            <a:schemeClr val="bg1">
              <a:lumMod val="95000"/>
            </a:schemeClr>
          </a:solidFill>
          <a:ln>
            <a:solidFill>
              <a:schemeClr val="accent1">
                <a:lumMod val="75000"/>
              </a:schemeClr>
            </a:solidFill>
          </a:ln>
        </p:spPr>
        <p:txBody>
          <a:bodyPr wrap="square" rtlCol="0">
            <a:spAutoFit/>
          </a:bodyPr>
          <a:lstStyle/>
          <a:p>
            <a:r>
              <a:rPr lang="en-GB" sz="1600"/>
              <a:t>The prevalence of insufficient physical activity in high income countries increased from 31.6% in 2001 to 36.8% in 2016</a:t>
            </a:r>
          </a:p>
        </p:txBody>
      </p:sp>
      <p:sp>
        <p:nvSpPr>
          <p:cNvPr id="20" name="TextBox 19">
            <a:extLst>
              <a:ext uri="{FF2B5EF4-FFF2-40B4-BE49-F238E27FC236}">
                <a16:creationId xmlns:a16="http://schemas.microsoft.com/office/drawing/2014/main" id="{339EED4E-B170-44A7-AAEF-44B92AE774F1}"/>
              </a:ext>
            </a:extLst>
          </p:cNvPr>
          <p:cNvSpPr txBox="1"/>
          <p:nvPr/>
        </p:nvSpPr>
        <p:spPr>
          <a:xfrm>
            <a:off x="6438470" y="4282298"/>
            <a:ext cx="3949539" cy="923330"/>
          </a:xfrm>
          <a:prstGeom prst="rect">
            <a:avLst/>
          </a:prstGeom>
          <a:solidFill>
            <a:schemeClr val="bg1">
              <a:lumMod val="95000"/>
            </a:schemeClr>
          </a:solidFill>
          <a:ln>
            <a:solidFill>
              <a:schemeClr val="accent1">
                <a:lumMod val="75000"/>
              </a:schemeClr>
            </a:solidFill>
          </a:ln>
        </p:spPr>
        <p:txBody>
          <a:bodyPr wrap="square" rtlCol="0">
            <a:spAutoFit/>
          </a:bodyPr>
          <a:lstStyle/>
          <a:p>
            <a:r>
              <a:rPr lang="en-GB"/>
              <a:t>To note - time series trends are based on modelled estimates using adjusted national survey data</a:t>
            </a:r>
          </a:p>
        </p:txBody>
      </p:sp>
    </p:spTree>
    <p:extLst>
      <p:ext uri="{BB962C8B-B14F-4D97-AF65-F5344CB8AC3E}">
        <p14:creationId xmlns:p14="http://schemas.microsoft.com/office/powerpoint/2010/main" val="2814249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32C2-D4F2-481A-9123-8B99AE561007}"/>
              </a:ext>
            </a:extLst>
          </p:cNvPr>
          <p:cNvSpPr>
            <a:spLocks noGrp="1"/>
          </p:cNvSpPr>
          <p:nvPr>
            <p:ph type="title"/>
          </p:nvPr>
        </p:nvSpPr>
        <p:spPr/>
        <p:txBody>
          <a:bodyPr>
            <a:normAutofit fontScale="90000"/>
          </a:bodyPr>
          <a:lstStyle/>
          <a:p>
            <a:r>
              <a:rPr lang="en-GB" sz="2400">
                <a:effectLst/>
                <a:ea typeface="Calibri" panose="020F0502020204030204" pitchFamily="34" charset="0"/>
              </a:rPr>
              <a:t>When choosing to partake in physical activity, the most common form of physical activity for adults is walking for leisure, which continues to see growth.</a:t>
            </a:r>
            <a:endParaRPr lang="en-GB" sz="2400"/>
          </a:p>
        </p:txBody>
      </p:sp>
      <p:sp>
        <p:nvSpPr>
          <p:cNvPr id="4" name="Footer Placeholder 3">
            <a:extLst>
              <a:ext uri="{FF2B5EF4-FFF2-40B4-BE49-F238E27FC236}">
                <a16:creationId xmlns:a16="http://schemas.microsoft.com/office/drawing/2014/main" id="{906ECAC0-95BF-48F1-AA79-D70D0B30C53D}"/>
              </a:ext>
            </a:extLst>
          </p:cNvPr>
          <p:cNvSpPr>
            <a:spLocks noGrp="1"/>
          </p:cNvSpPr>
          <p:nvPr>
            <p:ph type="ftr" sz="quarter" idx="11"/>
          </p:nvPr>
        </p:nvSpPr>
        <p:spPr/>
        <p:txBody>
          <a:bodyPr/>
          <a:lstStyle/>
          <a:p>
            <a:r>
              <a:rPr lang="en-GB"/>
              <a:t>OFFICIAL SENSITIVE</a:t>
            </a:r>
          </a:p>
        </p:txBody>
      </p:sp>
      <p:sp>
        <p:nvSpPr>
          <p:cNvPr id="5" name="Slide Number Placeholder 4">
            <a:extLst>
              <a:ext uri="{FF2B5EF4-FFF2-40B4-BE49-F238E27FC236}">
                <a16:creationId xmlns:a16="http://schemas.microsoft.com/office/drawing/2014/main" id="{06F39BFC-6A52-4BAA-A769-F1E8DB3D6488}"/>
              </a:ext>
            </a:extLst>
          </p:cNvPr>
          <p:cNvSpPr>
            <a:spLocks noGrp="1"/>
          </p:cNvSpPr>
          <p:nvPr>
            <p:ph type="sldNum" sz="quarter" idx="12"/>
          </p:nvPr>
        </p:nvSpPr>
        <p:spPr/>
        <p:txBody>
          <a:bodyPr/>
          <a:lstStyle/>
          <a:p>
            <a:fld id="{06A44ADC-FBC0-4698-B0EC-1AD4A4060383}" type="slidenum">
              <a:rPr lang="en-GB" smtClean="0"/>
              <a:t>16</a:t>
            </a:fld>
            <a:endParaRPr lang="en-GB"/>
          </a:p>
        </p:txBody>
      </p:sp>
      <p:graphicFrame>
        <p:nvGraphicFramePr>
          <p:cNvPr id="10" name="Chart 9">
            <a:extLst>
              <a:ext uri="{FF2B5EF4-FFF2-40B4-BE49-F238E27FC236}">
                <a16:creationId xmlns:a16="http://schemas.microsoft.com/office/drawing/2014/main" id="{F201889F-A024-45A7-8EBA-C598B7DC3308}"/>
              </a:ext>
            </a:extLst>
          </p:cNvPr>
          <p:cNvGraphicFramePr>
            <a:graphicFrameLocks/>
          </p:cNvGraphicFramePr>
          <p:nvPr/>
        </p:nvGraphicFramePr>
        <p:xfrm>
          <a:off x="360000" y="1390389"/>
          <a:ext cx="6791427" cy="477959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42BB7AF1-7286-45E8-8981-AEDAD9F28A35}"/>
              </a:ext>
            </a:extLst>
          </p:cNvPr>
          <p:cNvSpPr txBox="1"/>
          <p:nvPr/>
        </p:nvSpPr>
        <p:spPr>
          <a:xfrm>
            <a:off x="264593" y="5981700"/>
            <a:ext cx="7937661" cy="276999"/>
          </a:xfrm>
          <a:prstGeom prst="rect">
            <a:avLst/>
          </a:prstGeom>
          <a:noFill/>
        </p:spPr>
        <p:txBody>
          <a:bodyPr wrap="square" rtlCol="0">
            <a:spAutoFit/>
          </a:bodyPr>
          <a:lstStyle/>
          <a:p>
            <a:r>
              <a:rPr lang="en-GB" sz="1200" i="1">
                <a:solidFill>
                  <a:srgbClr val="7F7F7F"/>
                </a:solidFill>
              </a:rPr>
              <a:t>Based on Sport England (2022), Active Lives Adult Survey</a:t>
            </a:r>
          </a:p>
        </p:txBody>
      </p:sp>
      <p:grpSp>
        <p:nvGrpSpPr>
          <p:cNvPr id="26" name="Group 25">
            <a:extLst>
              <a:ext uri="{FF2B5EF4-FFF2-40B4-BE49-F238E27FC236}">
                <a16:creationId xmlns:a16="http://schemas.microsoft.com/office/drawing/2014/main" id="{EF94C038-631D-46D0-B3B0-268C4447BB5B}"/>
              </a:ext>
            </a:extLst>
          </p:cNvPr>
          <p:cNvGrpSpPr/>
          <p:nvPr/>
        </p:nvGrpSpPr>
        <p:grpSpPr>
          <a:xfrm>
            <a:off x="7116426" y="1551946"/>
            <a:ext cx="5074966" cy="4082646"/>
            <a:chOff x="7097300" y="1302490"/>
            <a:chExt cx="5074966" cy="4082646"/>
          </a:xfrm>
        </p:grpSpPr>
        <p:sp>
          <p:nvSpPr>
            <p:cNvPr id="3" name="TextBox 2">
              <a:extLst>
                <a:ext uri="{FF2B5EF4-FFF2-40B4-BE49-F238E27FC236}">
                  <a16:creationId xmlns:a16="http://schemas.microsoft.com/office/drawing/2014/main" id="{BD5F8B00-DB17-44D5-BD5F-75EB47EA52F2}"/>
                </a:ext>
              </a:extLst>
            </p:cNvPr>
            <p:cNvSpPr txBox="1"/>
            <p:nvPr/>
          </p:nvSpPr>
          <p:spPr>
            <a:xfrm>
              <a:off x="7151427" y="1302490"/>
              <a:ext cx="4680573" cy="2308324"/>
            </a:xfrm>
            <a:prstGeom prst="rect">
              <a:avLst/>
            </a:prstGeom>
            <a:noFill/>
          </p:spPr>
          <p:txBody>
            <a:bodyPr wrap="square" rtlCol="0">
              <a:spAutoFit/>
            </a:bodyPr>
            <a:lstStyle/>
            <a:p>
              <a:r>
                <a:rPr lang="en-GB" sz="1600" b="1"/>
                <a:t>In the 12 months to Nov 21:</a:t>
              </a:r>
            </a:p>
            <a:p>
              <a:endParaRPr lang="en-GB" sz="1600" b="1"/>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endParaRPr lang="en-GB" sz="1600"/>
            </a:p>
            <a:p>
              <a:r>
                <a:rPr lang="en-GB" sz="1600" b="1"/>
                <a:t>Trends for some activities have been altered compared to pre-pandemic levels (Nov 18-19):</a:t>
              </a:r>
              <a:endParaRPr lang="en-GB" sz="1600"/>
            </a:p>
          </p:txBody>
        </p:sp>
        <p:grpSp>
          <p:nvGrpSpPr>
            <p:cNvPr id="25" name="Group 24">
              <a:extLst>
                <a:ext uri="{FF2B5EF4-FFF2-40B4-BE49-F238E27FC236}">
                  <a16:creationId xmlns:a16="http://schemas.microsoft.com/office/drawing/2014/main" id="{E192C545-51F5-4201-AB69-D79500D8A34F}"/>
                </a:ext>
              </a:extLst>
            </p:cNvPr>
            <p:cNvGrpSpPr/>
            <p:nvPr/>
          </p:nvGrpSpPr>
          <p:grpSpPr>
            <a:xfrm>
              <a:off x="7097300" y="1729777"/>
              <a:ext cx="5020840" cy="584775"/>
              <a:chOff x="7097300" y="1729777"/>
              <a:chExt cx="5020840" cy="584775"/>
            </a:xfrm>
          </p:grpSpPr>
          <p:pic>
            <p:nvPicPr>
              <p:cNvPr id="8" name="Graphic 7" descr="Circle with left arrow with solid fill">
                <a:extLst>
                  <a:ext uri="{FF2B5EF4-FFF2-40B4-BE49-F238E27FC236}">
                    <a16:creationId xmlns:a16="http://schemas.microsoft.com/office/drawing/2014/main" id="{CBE08637-8B42-47A6-872B-8BA8F29D90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7097300" y="1830541"/>
                <a:ext cx="386360" cy="386360"/>
              </a:xfrm>
              <a:prstGeom prst="rect">
                <a:avLst/>
              </a:prstGeom>
            </p:spPr>
          </p:pic>
          <p:sp>
            <p:nvSpPr>
              <p:cNvPr id="15" name="TextBox 14">
                <a:extLst>
                  <a:ext uri="{FF2B5EF4-FFF2-40B4-BE49-F238E27FC236}">
                    <a16:creationId xmlns:a16="http://schemas.microsoft.com/office/drawing/2014/main" id="{9B11A615-66C6-4068-8D3C-F24908820131}"/>
                  </a:ext>
                </a:extLst>
              </p:cNvPr>
              <p:cNvSpPr txBox="1"/>
              <p:nvPr/>
            </p:nvSpPr>
            <p:spPr>
              <a:xfrm>
                <a:off x="7437567" y="1729777"/>
                <a:ext cx="4680573" cy="584775"/>
              </a:xfrm>
              <a:prstGeom prst="rect">
                <a:avLst/>
              </a:prstGeom>
              <a:noFill/>
            </p:spPr>
            <p:txBody>
              <a:bodyPr wrap="square" rtlCol="0">
                <a:spAutoFit/>
              </a:bodyPr>
              <a:lstStyle/>
              <a:p>
                <a:r>
                  <a:rPr lang="en-GB" sz="1600"/>
                  <a:t>Walking for leisure is the only activity to see a significant increase. </a:t>
                </a:r>
              </a:p>
            </p:txBody>
          </p:sp>
        </p:grpSp>
        <p:grpSp>
          <p:nvGrpSpPr>
            <p:cNvPr id="24" name="Group 23">
              <a:extLst>
                <a:ext uri="{FF2B5EF4-FFF2-40B4-BE49-F238E27FC236}">
                  <a16:creationId xmlns:a16="http://schemas.microsoft.com/office/drawing/2014/main" id="{A949765A-0DCF-40EE-A2E6-DBF2C7D33E3B}"/>
                </a:ext>
              </a:extLst>
            </p:cNvPr>
            <p:cNvGrpSpPr/>
            <p:nvPr/>
          </p:nvGrpSpPr>
          <p:grpSpPr>
            <a:xfrm>
              <a:off x="7097300" y="2314552"/>
              <a:ext cx="5020840" cy="584775"/>
              <a:chOff x="7097300" y="2314552"/>
              <a:chExt cx="5020840" cy="584775"/>
            </a:xfrm>
          </p:grpSpPr>
          <p:sp>
            <p:nvSpPr>
              <p:cNvPr id="16" name="TextBox 15">
                <a:extLst>
                  <a:ext uri="{FF2B5EF4-FFF2-40B4-BE49-F238E27FC236}">
                    <a16:creationId xmlns:a16="http://schemas.microsoft.com/office/drawing/2014/main" id="{95B5C8E9-B040-4EEC-B872-468309A1093D}"/>
                  </a:ext>
                </a:extLst>
              </p:cNvPr>
              <p:cNvSpPr txBox="1"/>
              <p:nvPr/>
            </p:nvSpPr>
            <p:spPr>
              <a:xfrm>
                <a:off x="7437567" y="2314552"/>
                <a:ext cx="4680573" cy="584775"/>
              </a:xfrm>
              <a:prstGeom prst="rect">
                <a:avLst/>
              </a:prstGeom>
              <a:noFill/>
            </p:spPr>
            <p:txBody>
              <a:bodyPr wrap="square" rtlCol="0">
                <a:spAutoFit/>
              </a:bodyPr>
              <a:lstStyle/>
              <a:p>
                <a:r>
                  <a:rPr lang="en-GB" sz="1600"/>
                  <a:t>All other activity groups have seen a significant decrease.</a:t>
                </a:r>
              </a:p>
            </p:txBody>
          </p:sp>
          <p:pic>
            <p:nvPicPr>
              <p:cNvPr id="17" name="Graphic 16" descr="Circle with left arrow with solid fill">
                <a:extLst>
                  <a:ext uri="{FF2B5EF4-FFF2-40B4-BE49-F238E27FC236}">
                    <a16:creationId xmlns:a16="http://schemas.microsoft.com/office/drawing/2014/main" id="{5A3286C0-D246-4A5C-8C3A-523E2A67F46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7097300" y="2411603"/>
                <a:ext cx="386360" cy="386360"/>
              </a:xfrm>
              <a:prstGeom prst="rect">
                <a:avLst/>
              </a:prstGeom>
            </p:spPr>
          </p:pic>
        </p:grpSp>
        <p:grpSp>
          <p:nvGrpSpPr>
            <p:cNvPr id="23" name="Group 22">
              <a:extLst>
                <a:ext uri="{FF2B5EF4-FFF2-40B4-BE49-F238E27FC236}">
                  <a16:creationId xmlns:a16="http://schemas.microsoft.com/office/drawing/2014/main" id="{4F98084B-145B-47F4-A6DB-60B171942F86}"/>
                </a:ext>
              </a:extLst>
            </p:cNvPr>
            <p:cNvGrpSpPr/>
            <p:nvPr/>
          </p:nvGrpSpPr>
          <p:grpSpPr>
            <a:xfrm>
              <a:off x="7097300" y="3738528"/>
              <a:ext cx="5020838" cy="830997"/>
              <a:chOff x="7097300" y="3738528"/>
              <a:chExt cx="5020838" cy="830997"/>
            </a:xfrm>
          </p:grpSpPr>
          <p:sp>
            <p:nvSpPr>
              <p:cNvPr id="18" name="TextBox 17">
                <a:extLst>
                  <a:ext uri="{FF2B5EF4-FFF2-40B4-BE49-F238E27FC236}">
                    <a16:creationId xmlns:a16="http://schemas.microsoft.com/office/drawing/2014/main" id="{E06ACD5F-75EE-4390-A8B0-C3E22FB66AAB}"/>
                  </a:ext>
                </a:extLst>
              </p:cNvPr>
              <p:cNvSpPr txBox="1"/>
              <p:nvPr/>
            </p:nvSpPr>
            <p:spPr>
              <a:xfrm>
                <a:off x="7437565" y="3738528"/>
                <a:ext cx="4680573" cy="830997"/>
              </a:xfrm>
              <a:prstGeom prst="rect">
                <a:avLst/>
              </a:prstGeom>
              <a:noFill/>
            </p:spPr>
            <p:txBody>
              <a:bodyPr wrap="square" rtlCol="0">
                <a:spAutoFit/>
              </a:bodyPr>
              <a:lstStyle/>
              <a:p>
                <a:r>
                  <a:rPr lang="en-GB" sz="1600"/>
                  <a:t>Of those activities showing growth before the pandemic, only walking for leisure has continued to see numbers rise.</a:t>
                </a:r>
              </a:p>
            </p:txBody>
          </p:sp>
          <p:pic>
            <p:nvPicPr>
              <p:cNvPr id="20" name="Graphic 19" descr="Footprints with solid fill">
                <a:extLst>
                  <a:ext uri="{FF2B5EF4-FFF2-40B4-BE49-F238E27FC236}">
                    <a16:creationId xmlns:a16="http://schemas.microsoft.com/office/drawing/2014/main" id="{C7D31030-2ED2-4D5A-8A95-EA61D67F8D6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097300" y="3895519"/>
                <a:ext cx="386360" cy="386360"/>
              </a:xfrm>
              <a:prstGeom prst="rect">
                <a:avLst/>
              </a:prstGeom>
            </p:spPr>
          </p:pic>
        </p:grpSp>
        <p:grpSp>
          <p:nvGrpSpPr>
            <p:cNvPr id="22" name="Group 21">
              <a:extLst>
                <a:ext uri="{FF2B5EF4-FFF2-40B4-BE49-F238E27FC236}">
                  <a16:creationId xmlns:a16="http://schemas.microsoft.com/office/drawing/2014/main" id="{3D95E200-9B33-4E15-BCDC-4DBF6CF7BB9D}"/>
                </a:ext>
              </a:extLst>
            </p:cNvPr>
            <p:cNvGrpSpPr/>
            <p:nvPr/>
          </p:nvGrpSpPr>
          <p:grpSpPr>
            <a:xfrm>
              <a:off x="7151427" y="4554139"/>
              <a:ext cx="5020839" cy="830997"/>
              <a:chOff x="7097300" y="4716362"/>
              <a:chExt cx="5020839" cy="830997"/>
            </a:xfrm>
          </p:grpSpPr>
          <p:sp>
            <p:nvSpPr>
              <p:cNvPr id="19" name="TextBox 18">
                <a:extLst>
                  <a:ext uri="{FF2B5EF4-FFF2-40B4-BE49-F238E27FC236}">
                    <a16:creationId xmlns:a16="http://schemas.microsoft.com/office/drawing/2014/main" id="{5A7D064B-C455-4073-AA9E-ACA3736E0D3F}"/>
                  </a:ext>
                </a:extLst>
              </p:cNvPr>
              <p:cNvSpPr txBox="1"/>
              <p:nvPr/>
            </p:nvSpPr>
            <p:spPr>
              <a:xfrm>
                <a:off x="7437566" y="4716362"/>
                <a:ext cx="4680573" cy="830997"/>
              </a:xfrm>
              <a:prstGeom prst="rect">
                <a:avLst/>
              </a:prstGeom>
              <a:noFill/>
            </p:spPr>
            <p:txBody>
              <a:bodyPr wrap="square" rtlCol="0">
                <a:spAutoFit/>
              </a:bodyPr>
              <a:lstStyle/>
              <a:p>
                <a:r>
                  <a:rPr lang="en-GB" sz="1600"/>
                  <a:t>Fitness activities, sporting activities and active travel participation numbers remain below pre-pandemic levels.</a:t>
                </a:r>
              </a:p>
            </p:txBody>
          </p:sp>
          <p:pic>
            <p:nvPicPr>
              <p:cNvPr id="21" name="Graphic 20" descr="Covid-19 with solid fill">
                <a:extLst>
                  <a:ext uri="{FF2B5EF4-FFF2-40B4-BE49-F238E27FC236}">
                    <a16:creationId xmlns:a16="http://schemas.microsoft.com/office/drawing/2014/main" id="{233FF1EE-A8AE-4F4C-9334-0102442C90D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6200000">
                <a:off x="7097300" y="4942693"/>
                <a:ext cx="386360" cy="386360"/>
              </a:xfrm>
              <a:prstGeom prst="rect">
                <a:avLst/>
              </a:prstGeom>
            </p:spPr>
          </p:pic>
        </p:grpSp>
      </p:grpSp>
    </p:spTree>
    <p:extLst>
      <p:ext uri="{BB962C8B-B14F-4D97-AF65-F5344CB8AC3E}">
        <p14:creationId xmlns:p14="http://schemas.microsoft.com/office/powerpoint/2010/main" val="2377212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32C2-D4F2-481A-9123-8B99AE561007}"/>
              </a:ext>
            </a:extLst>
          </p:cNvPr>
          <p:cNvSpPr>
            <a:spLocks noGrp="1"/>
          </p:cNvSpPr>
          <p:nvPr>
            <p:ph type="title"/>
          </p:nvPr>
        </p:nvSpPr>
        <p:spPr>
          <a:xfrm>
            <a:off x="360000" y="316455"/>
            <a:ext cx="11446163" cy="844839"/>
          </a:xfrm>
        </p:spPr>
        <p:txBody>
          <a:bodyPr>
            <a:normAutofit/>
          </a:bodyPr>
          <a:lstStyle/>
          <a:p>
            <a:r>
              <a:rPr lang="en-GB" sz="2200">
                <a:ea typeface="Calibri" panose="020F0502020204030204" pitchFamily="34" charset="0"/>
              </a:rPr>
              <a:t>T</a:t>
            </a:r>
            <a:r>
              <a:rPr lang="en-GB" sz="2200">
                <a:effectLst/>
                <a:ea typeface="Calibri" panose="020F0502020204030204" pitchFamily="34" charset="0"/>
              </a:rPr>
              <a:t>he most common form of physical activity for children and young people differs as they get older.</a:t>
            </a:r>
            <a:endParaRPr lang="en-GB" sz="2200"/>
          </a:p>
        </p:txBody>
      </p:sp>
      <p:sp>
        <p:nvSpPr>
          <p:cNvPr id="4" name="Footer Placeholder 3">
            <a:extLst>
              <a:ext uri="{FF2B5EF4-FFF2-40B4-BE49-F238E27FC236}">
                <a16:creationId xmlns:a16="http://schemas.microsoft.com/office/drawing/2014/main" id="{906ECAC0-95BF-48F1-AA79-D70D0B30C53D}"/>
              </a:ext>
            </a:extLst>
          </p:cNvPr>
          <p:cNvSpPr>
            <a:spLocks noGrp="1"/>
          </p:cNvSpPr>
          <p:nvPr>
            <p:ph type="ftr" sz="quarter" idx="11"/>
          </p:nvPr>
        </p:nvSpPr>
        <p:spPr/>
        <p:txBody>
          <a:bodyPr/>
          <a:lstStyle/>
          <a:p>
            <a:r>
              <a:rPr lang="en-GB"/>
              <a:t>OFFICIAL SENSITIVE</a:t>
            </a:r>
          </a:p>
        </p:txBody>
      </p:sp>
      <p:sp>
        <p:nvSpPr>
          <p:cNvPr id="5" name="Slide Number Placeholder 4">
            <a:extLst>
              <a:ext uri="{FF2B5EF4-FFF2-40B4-BE49-F238E27FC236}">
                <a16:creationId xmlns:a16="http://schemas.microsoft.com/office/drawing/2014/main" id="{06F39BFC-6A52-4BAA-A769-F1E8DB3D6488}"/>
              </a:ext>
            </a:extLst>
          </p:cNvPr>
          <p:cNvSpPr>
            <a:spLocks noGrp="1"/>
          </p:cNvSpPr>
          <p:nvPr>
            <p:ph type="sldNum" sz="quarter" idx="12"/>
          </p:nvPr>
        </p:nvSpPr>
        <p:spPr/>
        <p:txBody>
          <a:bodyPr/>
          <a:lstStyle/>
          <a:p>
            <a:fld id="{06A44ADC-FBC0-4698-B0EC-1AD4A4060383}" type="slidenum">
              <a:rPr lang="en-GB" smtClean="0"/>
              <a:t>17</a:t>
            </a:fld>
            <a:endParaRPr lang="en-GB"/>
          </a:p>
        </p:txBody>
      </p:sp>
      <p:sp>
        <p:nvSpPr>
          <p:cNvPr id="14" name="TextBox 13">
            <a:extLst>
              <a:ext uri="{FF2B5EF4-FFF2-40B4-BE49-F238E27FC236}">
                <a16:creationId xmlns:a16="http://schemas.microsoft.com/office/drawing/2014/main" id="{860D2CE2-E314-4834-BA09-7C0290FA3816}"/>
              </a:ext>
            </a:extLst>
          </p:cNvPr>
          <p:cNvSpPr txBox="1"/>
          <p:nvPr/>
        </p:nvSpPr>
        <p:spPr>
          <a:xfrm>
            <a:off x="357909" y="1175857"/>
            <a:ext cx="11446163" cy="830997"/>
          </a:xfrm>
          <a:prstGeom prst="rect">
            <a:avLst/>
          </a:prstGeom>
          <a:noFill/>
        </p:spPr>
        <p:txBody>
          <a:bodyPr wrap="square" rtlCol="0">
            <a:spAutoFit/>
          </a:bodyPr>
          <a:lstStyle/>
          <a:p>
            <a:pPr algn="just"/>
            <a:r>
              <a:rPr lang="en-GB" sz="1600"/>
              <a:t>Active travel (81%), active play and informal activity (68%), and team sports (60%) are the most common activities done by infant age children (Years 1-2, ages 5-7), junior age children (Years 3-6, ages 7-11), and older age children (Years 7-11, ages 11-16), respectively.</a:t>
            </a:r>
          </a:p>
        </p:txBody>
      </p:sp>
      <p:pic>
        <p:nvPicPr>
          <p:cNvPr id="15" name="Picture 14">
            <a:extLst>
              <a:ext uri="{FF2B5EF4-FFF2-40B4-BE49-F238E27FC236}">
                <a16:creationId xmlns:a16="http://schemas.microsoft.com/office/drawing/2014/main" id="{2BF3A3E8-158B-4233-9B87-149B24C2887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86228" y="2964089"/>
            <a:ext cx="9297807" cy="3017612"/>
          </a:xfrm>
          <a:prstGeom prst="rect">
            <a:avLst/>
          </a:prstGeom>
        </p:spPr>
      </p:pic>
      <p:sp>
        <p:nvSpPr>
          <p:cNvPr id="23" name="TextBox 22">
            <a:extLst>
              <a:ext uri="{FF2B5EF4-FFF2-40B4-BE49-F238E27FC236}">
                <a16:creationId xmlns:a16="http://schemas.microsoft.com/office/drawing/2014/main" id="{1B025856-EF8C-4BFC-9D1F-8DE7E73FEFF6}"/>
              </a:ext>
            </a:extLst>
          </p:cNvPr>
          <p:cNvSpPr txBox="1"/>
          <p:nvPr/>
        </p:nvSpPr>
        <p:spPr>
          <a:xfrm>
            <a:off x="264593" y="5981700"/>
            <a:ext cx="7937661" cy="276999"/>
          </a:xfrm>
          <a:prstGeom prst="rect">
            <a:avLst/>
          </a:prstGeom>
          <a:noFill/>
        </p:spPr>
        <p:txBody>
          <a:bodyPr wrap="square" rtlCol="0">
            <a:spAutoFit/>
          </a:bodyPr>
          <a:lstStyle/>
          <a:p>
            <a:r>
              <a:rPr lang="en-GB" sz="1200" i="1">
                <a:solidFill>
                  <a:srgbClr val="7F7F7F"/>
                </a:solidFill>
              </a:rPr>
              <a:t>Based on Sport England (2022), Active Lives Children and Young People Survey</a:t>
            </a:r>
          </a:p>
        </p:txBody>
      </p:sp>
      <p:grpSp>
        <p:nvGrpSpPr>
          <p:cNvPr id="31" name="Group 30">
            <a:extLst>
              <a:ext uri="{FF2B5EF4-FFF2-40B4-BE49-F238E27FC236}">
                <a16:creationId xmlns:a16="http://schemas.microsoft.com/office/drawing/2014/main" id="{37DB5F17-DC39-4E29-8A4A-6CE206530964}"/>
              </a:ext>
            </a:extLst>
          </p:cNvPr>
          <p:cNvGrpSpPr/>
          <p:nvPr/>
        </p:nvGrpSpPr>
        <p:grpSpPr>
          <a:xfrm>
            <a:off x="695590" y="2133091"/>
            <a:ext cx="10930249" cy="830997"/>
            <a:chOff x="226704" y="2143020"/>
            <a:chExt cx="11211723" cy="830997"/>
          </a:xfrm>
        </p:grpSpPr>
        <p:grpSp>
          <p:nvGrpSpPr>
            <p:cNvPr id="30" name="Group 29">
              <a:extLst>
                <a:ext uri="{FF2B5EF4-FFF2-40B4-BE49-F238E27FC236}">
                  <a16:creationId xmlns:a16="http://schemas.microsoft.com/office/drawing/2014/main" id="{C7145415-5E15-4CEA-A1F3-3ED9808F4CA0}"/>
                </a:ext>
              </a:extLst>
            </p:cNvPr>
            <p:cNvGrpSpPr/>
            <p:nvPr/>
          </p:nvGrpSpPr>
          <p:grpSpPr>
            <a:xfrm>
              <a:off x="5958839" y="2143020"/>
              <a:ext cx="5479588" cy="830997"/>
              <a:chOff x="5958839" y="2143020"/>
              <a:chExt cx="5479588" cy="830997"/>
            </a:xfrm>
          </p:grpSpPr>
          <p:sp>
            <p:nvSpPr>
              <p:cNvPr id="26" name="TextBox 25">
                <a:extLst>
                  <a:ext uri="{FF2B5EF4-FFF2-40B4-BE49-F238E27FC236}">
                    <a16:creationId xmlns:a16="http://schemas.microsoft.com/office/drawing/2014/main" id="{960173D1-7AA1-45C1-8300-A36B7F2D6216}"/>
                  </a:ext>
                </a:extLst>
              </p:cNvPr>
              <p:cNvSpPr txBox="1"/>
              <p:nvPr/>
            </p:nvSpPr>
            <p:spPr>
              <a:xfrm>
                <a:off x="6526219" y="2143020"/>
                <a:ext cx="4912208" cy="830997"/>
              </a:xfrm>
              <a:prstGeom prst="rect">
                <a:avLst/>
              </a:prstGeom>
              <a:noFill/>
            </p:spPr>
            <p:txBody>
              <a:bodyPr wrap="square" rtlCol="0">
                <a:spAutoFit/>
              </a:bodyPr>
              <a:lstStyle/>
              <a:p>
                <a:r>
                  <a:rPr lang="en-GB" sz="1600"/>
                  <a:t>Going for a walk, dance, and swimming activities are more prevalent among the youngest children (Years 1-2, ages 5-7).</a:t>
                </a:r>
              </a:p>
            </p:txBody>
          </p:sp>
          <p:pic>
            <p:nvPicPr>
              <p:cNvPr id="27" name="Graphic 26" descr="Man with kid with solid fill">
                <a:extLst>
                  <a:ext uri="{FF2B5EF4-FFF2-40B4-BE49-F238E27FC236}">
                    <a16:creationId xmlns:a16="http://schemas.microsoft.com/office/drawing/2014/main" id="{BA6600A4-25F9-4D61-94EC-891851CB4E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958839" y="2271272"/>
                <a:ext cx="567380" cy="567380"/>
              </a:xfrm>
              <a:prstGeom prst="rect">
                <a:avLst/>
              </a:prstGeom>
            </p:spPr>
          </p:pic>
        </p:grpSp>
        <p:grpSp>
          <p:nvGrpSpPr>
            <p:cNvPr id="29" name="Group 28">
              <a:extLst>
                <a:ext uri="{FF2B5EF4-FFF2-40B4-BE49-F238E27FC236}">
                  <a16:creationId xmlns:a16="http://schemas.microsoft.com/office/drawing/2014/main" id="{AF969E47-9B00-4E33-B3BE-7776855319EA}"/>
                </a:ext>
              </a:extLst>
            </p:cNvPr>
            <p:cNvGrpSpPr/>
            <p:nvPr/>
          </p:nvGrpSpPr>
          <p:grpSpPr>
            <a:xfrm>
              <a:off x="226704" y="2143020"/>
              <a:ext cx="5479588" cy="830997"/>
              <a:chOff x="226704" y="2143020"/>
              <a:chExt cx="5479588" cy="830997"/>
            </a:xfrm>
          </p:grpSpPr>
          <p:sp>
            <p:nvSpPr>
              <p:cNvPr id="24" name="TextBox 23">
                <a:extLst>
                  <a:ext uri="{FF2B5EF4-FFF2-40B4-BE49-F238E27FC236}">
                    <a16:creationId xmlns:a16="http://schemas.microsoft.com/office/drawing/2014/main" id="{07275F82-1A60-45CB-A1CD-01FA04B7ABA5}"/>
                  </a:ext>
                </a:extLst>
              </p:cNvPr>
              <p:cNvSpPr txBox="1"/>
              <p:nvPr/>
            </p:nvSpPr>
            <p:spPr>
              <a:xfrm>
                <a:off x="794084" y="2143020"/>
                <a:ext cx="4912208" cy="830997"/>
              </a:xfrm>
              <a:prstGeom prst="rect">
                <a:avLst/>
              </a:prstGeom>
              <a:noFill/>
            </p:spPr>
            <p:txBody>
              <a:bodyPr wrap="square" rtlCol="0">
                <a:spAutoFit/>
              </a:bodyPr>
              <a:lstStyle/>
              <a:p>
                <a:r>
                  <a:rPr lang="en-GB" sz="1600"/>
                  <a:t>Participating in team sports and gym or fitness activities are less common among younger children but gain in relative importance with age.</a:t>
                </a:r>
              </a:p>
            </p:txBody>
          </p:sp>
          <p:pic>
            <p:nvPicPr>
              <p:cNvPr id="28" name="Graphic 27" descr="Sport balls with solid fill">
                <a:extLst>
                  <a:ext uri="{FF2B5EF4-FFF2-40B4-BE49-F238E27FC236}">
                    <a16:creationId xmlns:a16="http://schemas.microsoft.com/office/drawing/2014/main" id="{2A384F85-8F6F-4D68-B89F-F5D06E5C31B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226704" y="2270471"/>
                <a:ext cx="567380" cy="567380"/>
              </a:xfrm>
              <a:prstGeom prst="rect">
                <a:avLst/>
              </a:prstGeom>
            </p:spPr>
          </p:pic>
        </p:grpSp>
      </p:grpSp>
    </p:spTree>
    <p:extLst>
      <p:ext uri="{BB962C8B-B14F-4D97-AF65-F5344CB8AC3E}">
        <p14:creationId xmlns:p14="http://schemas.microsoft.com/office/powerpoint/2010/main" val="2183033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EF45538-CB39-4BDA-9E90-164DA8ABE5CF}"/>
              </a:ext>
            </a:extLst>
          </p:cNvPr>
          <p:cNvSpPr>
            <a:spLocks noGrp="1"/>
          </p:cNvSpPr>
          <p:nvPr>
            <p:ph type="ftr" sz="quarter" idx="11"/>
          </p:nvPr>
        </p:nvSpPr>
        <p:spPr/>
        <p:txBody>
          <a:bodyPr/>
          <a:lstStyle/>
          <a:p>
            <a:r>
              <a:rPr lang="en-GB"/>
              <a:t>OFFICIAL SENSITIVE</a:t>
            </a:r>
          </a:p>
        </p:txBody>
      </p:sp>
      <p:sp>
        <p:nvSpPr>
          <p:cNvPr id="5" name="Slide Number Placeholder 4">
            <a:extLst>
              <a:ext uri="{FF2B5EF4-FFF2-40B4-BE49-F238E27FC236}">
                <a16:creationId xmlns:a16="http://schemas.microsoft.com/office/drawing/2014/main" id="{54185793-05FC-42D5-B30C-A8C384E4937F}"/>
              </a:ext>
            </a:extLst>
          </p:cNvPr>
          <p:cNvSpPr>
            <a:spLocks noGrp="1"/>
          </p:cNvSpPr>
          <p:nvPr>
            <p:ph type="sldNum" sz="quarter" idx="12"/>
          </p:nvPr>
        </p:nvSpPr>
        <p:spPr/>
        <p:txBody>
          <a:bodyPr/>
          <a:lstStyle/>
          <a:p>
            <a:fld id="{06A44ADC-FBC0-4698-B0EC-1AD4A4060383}" type="slidenum">
              <a:rPr lang="en-GB" smtClean="0"/>
              <a:t>18</a:t>
            </a:fld>
            <a:endParaRPr lang="en-GB"/>
          </a:p>
        </p:txBody>
      </p:sp>
      <p:sp>
        <p:nvSpPr>
          <p:cNvPr id="11" name="Title 1">
            <a:extLst>
              <a:ext uri="{FF2B5EF4-FFF2-40B4-BE49-F238E27FC236}">
                <a16:creationId xmlns:a16="http://schemas.microsoft.com/office/drawing/2014/main" id="{D35ED33A-FB6E-48B9-8E5A-094C975E7910}"/>
              </a:ext>
            </a:extLst>
          </p:cNvPr>
          <p:cNvSpPr txBox="1">
            <a:spLocks/>
          </p:cNvSpPr>
          <p:nvPr/>
        </p:nvSpPr>
        <p:spPr>
          <a:xfrm>
            <a:off x="358675" y="308098"/>
            <a:ext cx="11446163" cy="84483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lang="en-GB" sz="3200" b="1" kern="1200" dirty="0">
                <a:solidFill>
                  <a:schemeClr val="tx1"/>
                </a:solidFill>
                <a:latin typeface="+mj-lt"/>
                <a:ea typeface="+mj-ea"/>
                <a:cs typeface="+mj-cs"/>
              </a:defRPr>
            </a:lvl1pPr>
          </a:lstStyle>
          <a:p>
            <a:r>
              <a:rPr lang="en-GB" sz="2200">
                <a:ea typeface="Calibri" panose="020F0502020204030204" pitchFamily="34" charset="0"/>
                <a:cs typeface="Times New Roman" panose="02020603050405020304" pitchFamily="18" charset="0"/>
              </a:rPr>
              <a:t>The </a:t>
            </a:r>
            <a:r>
              <a:rPr lang="en-GB" sz="2200">
                <a:effectLst/>
                <a:ea typeface="Calibri" panose="020F0502020204030204" pitchFamily="34" charset="0"/>
                <a:cs typeface="Times New Roman" panose="02020603050405020304" pitchFamily="18" charset="0"/>
              </a:rPr>
              <a:t>greatest health gain comes from moving somebody from a physically inactive or low active status to a more physically active status. </a:t>
            </a:r>
            <a:endParaRPr lang="en-GB" sz="2200">
              <a:highlight>
                <a:srgbClr val="FFFF00"/>
              </a:highlight>
            </a:endParaRPr>
          </a:p>
        </p:txBody>
      </p:sp>
      <p:pic>
        <p:nvPicPr>
          <p:cNvPr id="7" name="Picture 6">
            <a:extLst>
              <a:ext uri="{FF2B5EF4-FFF2-40B4-BE49-F238E27FC236}">
                <a16:creationId xmlns:a16="http://schemas.microsoft.com/office/drawing/2014/main" id="{943413F9-A453-4BEB-8642-5A758340A564}"/>
              </a:ext>
            </a:extLst>
          </p:cNvPr>
          <p:cNvPicPr>
            <a:picLocks noChangeAspect="1"/>
          </p:cNvPicPr>
          <p:nvPr/>
        </p:nvPicPr>
        <p:blipFill rotWithShape="1">
          <a:blip r:embed="rId3">
            <a:extLst>
              <a:ext uri="{28A0092B-C50C-407E-A947-70E740481C1C}">
                <a14:useLocalDpi xmlns:a14="http://schemas.microsoft.com/office/drawing/2010/main" val="0"/>
              </a:ext>
            </a:extLst>
          </a:blip>
          <a:srcRect t="4566" b="1"/>
          <a:stretch/>
        </p:blipFill>
        <p:spPr>
          <a:xfrm>
            <a:off x="144560" y="1294480"/>
            <a:ext cx="6696204" cy="3044071"/>
          </a:xfrm>
          <a:prstGeom prst="rect">
            <a:avLst/>
          </a:prstGeom>
        </p:spPr>
      </p:pic>
      <p:sp>
        <p:nvSpPr>
          <p:cNvPr id="16" name="TextBox 15">
            <a:extLst>
              <a:ext uri="{FF2B5EF4-FFF2-40B4-BE49-F238E27FC236}">
                <a16:creationId xmlns:a16="http://schemas.microsoft.com/office/drawing/2014/main" id="{3EA10629-E530-4426-A174-2D4DD8099F9A}"/>
              </a:ext>
            </a:extLst>
          </p:cNvPr>
          <p:cNvSpPr txBox="1"/>
          <p:nvPr/>
        </p:nvSpPr>
        <p:spPr>
          <a:xfrm>
            <a:off x="6804697" y="1170146"/>
            <a:ext cx="5319813" cy="313932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a:t>Health benefits are achieved at levels both below and above the national guidelines; however, the </a:t>
            </a:r>
            <a:r>
              <a:rPr lang="en-GB" b="1"/>
              <a:t>targeting those currently doing the lowest levels of activity would deliver the greatest health benefits</a:t>
            </a:r>
            <a:r>
              <a:rPr lang="en-GB"/>
              <a:t>.</a:t>
            </a:r>
          </a:p>
          <a:p>
            <a:endParaRPr lang="en-GB"/>
          </a:p>
          <a:p>
            <a:r>
              <a:rPr lang="en-GB"/>
              <a:t>In England, latest statistics show that roughly 12.4 million adults are inactive and nearly 2.2 million children and young people are less active. These individuals would see the greatest health gains if they became more physically active.</a:t>
            </a:r>
          </a:p>
        </p:txBody>
      </p:sp>
      <p:sp>
        <p:nvSpPr>
          <p:cNvPr id="18" name="TextBox 17">
            <a:extLst>
              <a:ext uri="{FF2B5EF4-FFF2-40B4-BE49-F238E27FC236}">
                <a16:creationId xmlns:a16="http://schemas.microsoft.com/office/drawing/2014/main" id="{8E44C576-A42B-4F8D-B89C-F420E8885960}"/>
              </a:ext>
            </a:extLst>
          </p:cNvPr>
          <p:cNvSpPr txBox="1"/>
          <p:nvPr/>
        </p:nvSpPr>
        <p:spPr>
          <a:xfrm>
            <a:off x="190164" y="5839669"/>
            <a:ext cx="11672175" cy="461665"/>
          </a:xfrm>
          <a:prstGeom prst="rect">
            <a:avLst/>
          </a:prstGeom>
          <a:noFill/>
        </p:spPr>
        <p:txBody>
          <a:bodyPr wrap="square" rtlCol="0">
            <a:spAutoFit/>
          </a:bodyPr>
          <a:lstStyle/>
          <a:p>
            <a:r>
              <a:rPr lang="en-GB" sz="1200" i="1">
                <a:solidFill>
                  <a:srgbClr val="7F7F7F"/>
                </a:solidFill>
                <a:latin typeface="Arial" panose="020B0604020202020204" pitchFamily="34" charset="0"/>
              </a:rPr>
              <a:t>Chart</a:t>
            </a:r>
            <a:r>
              <a:rPr lang="en-GB" sz="1200" b="0" i="1" u="none" strike="noStrike">
                <a:solidFill>
                  <a:srgbClr val="7F7F7F"/>
                </a:solidFill>
                <a:effectLst/>
                <a:latin typeface="Arial" panose="020B0604020202020204" pitchFamily="34" charset="0"/>
              </a:rPr>
              <a:t>: UK Chief Medical Officers’ Physical Activity Guidelines (2019). </a:t>
            </a:r>
          </a:p>
          <a:p>
            <a:r>
              <a:rPr lang="en-GB" sz="1200" i="1">
                <a:solidFill>
                  <a:srgbClr val="7F7F7F"/>
                </a:solidFill>
                <a:latin typeface="Arial" panose="020B0604020202020204" pitchFamily="34" charset="0"/>
              </a:rPr>
              <a:t>Text</a:t>
            </a:r>
            <a:r>
              <a:rPr lang="en-GB" sz="1200" b="0" i="1" u="none" strike="noStrike">
                <a:solidFill>
                  <a:srgbClr val="7F7F7F"/>
                </a:solidFill>
                <a:effectLst/>
                <a:latin typeface="Arial" panose="020B0604020202020204" pitchFamily="34" charset="0"/>
              </a:rPr>
              <a:t>: Based on information from multiple sources </a:t>
            </a:r>
            <a:r>
              <a:rPr lang="en-GB" sz="1200" i="1">
                <a:solidFill>
                  <a:srgbClr val="7F7F7F"/>
                </a:solidFill>
                <a:latin typeface="Arial" panose="020B0604020202020204" pitchFamily="34" charset="0"/>
              </a:rPr>
              <a:t>including, </a:t>
            </a:r>
            <a:r>
              <a:rPr lang="en-GB" sz="1200" b="0" i="1" u="none" strike="noStrike">
                <a:solidFill>
                  <a:srgbClr val="7F7F7F"/>
                </a:solidFill>
                <a:effectLst/>
                <a:latin typeface="Arial" panose="020B0604020202020204" pitchFamily="34" charset="0"/>
              </a:rPr>
              <a:t>UK Chief Medical Officers’ Physical Activity Guidelines (2019) and Sport England (2022)</a:t>
            </a:r>
            <a:endParaRPr lang="en-GB" sz="1200" i="1">
              <a:solidFill>
                <a:srgbClr val="7F7F7F"/>
              </a:solidFill>
            </a:endParaRPr>
          </a:p>
        </p:txBody>
      </p:sp>
      <p:sp>
        <p:nvSpPr>
          <p:cNvPr id="20" name="Rectangle 19">
            <a:extLst>
              <a:ext uri="{FF2B5EF4-FFF2-40B4-BE49-F238E27FC236}">
                <a16:creationId xmlns:a16="http://schemas.microsoft.com/office/drawing/2014/main" id="{F18BBA0B-81EE-47B8-BC0A-E80E3DE9FAA8}"/>
              </a:ext>
            </a:extLst>
          </p:cNvPr>
          <p:cNvSpPr/>
          <p:nvPr/>
        </p:nvSpPr>
        <p:spPr>
          <a:xfrm>
            <a:off x="6467000" y="1454871"/>
            <a:ext cx="5381158" cy="3510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159F99CF-6FE4-4FD8-B984-DABDDCCE3F21}"/>
              </a:ext>
            </a:extLst>
          </p:cNvPr>
          <p:cNvGrpSpPr/>
          <p:nvPr/>
        </p:nvGrpSpPr>
        <p:grpSpPr>
          <a:xfrm>
            <a:off x="144560" y="4551316"/>
            <a:ext cx="12346696" cy="1136538"/>
            <a:chOff x="54166" y="4643812"/>
            <a:chExt cx="12346696" cy="1136538"/>
          </a:xfrm>
        </p:grpSpPr>
        <p:grpSp>
          <p:nvGrpSpPr>
            <p:cNvPr id="9" name="Group 8">
              <a:extLst>
                <a:ext uri="{FF2B5EF4-FFF2-40B4-BE49-F238E27FC236}">
                  <a16:creationId xmlns:a16="http://schemas.microsoft.com/office/drawing/2014/main" id="{BC96F2EC-5054-49D9-8241-4409CC654468}"/>
                </a:ext>
              </a:extLst>
            </p:cNvPr>
            <p:cNvGrpSpPr/>
            <p:nvPr/>
          </p:nvGrpSpPr>
          <p:grpSpPr>
            <a:xfrm>
              <a:off x="6081756" y="4643812"/>
              <a:ext cx="6319106" cy="1077218"/>
              <a:chOff x="5769426" y="4670602"/>
              <a:chExt cx="6319106" cy="1077218"/>
            </a:xfrm>
          </p:grpSpPr>
          <p:sp>
            <p:nvSpPr>
              <p:cNvPr id="12" name="TextBox 11">
                <a:extLst>
                  <a:ext uri="{FF2B5EF4-FFF2-40B4-BE49-F238E27FC236}">
                    <a16:creationId xmlns:a16="http://schemas.microsoft.com/office/drawing/2014/main" id="{0F8EE1CC-0C75-4652-9200-3466EEF713A8}"/>
                  </a:ext>
                </a:extLst>
              </p:cNvPr>
              <p:cNvSpPr txBox="1"/>
              <p:nvPr/>
            </p:nvSpPr>
            <p:spPr>
              <a:xfrm>
                <a:off x="6601625" y="4670602"/>
                <a:ext cx="5486907" cy="1077218"/>
              </a:xfrm>
              <a:prstGeom prst="rect">
                <a:avLst/>
              </a:prstGeom>
              <a:noFill/>
            </p:spPr>
            <p:txBody>
              <a:bodyPr wrap="square" rtlCol="0">
                <a:spAutoFit/>
              </a:bodyPr>
              <a:lstStyle/>
              <a:p>
                <a:r>
                  <a:rPr lang="en-GB" sz="1600"/>
                  <a:t>As the frequency and intensity of physical activity increases, there are small increases in health risk (e.g. accidents and injuries). However, the health benefits of activity far outweigh the risks of being active. </a:t>
                </a:r>
              </a:p>
            </p:txBody>
          </p:sp>
          <p:pic>
            <p:nvPicPr>
              <p:cNvPr id="8" name="Graphic 7" descr="Sling with solid fill">
                <a:extLst>
                  <a:ext uri="{FF2B5EF4-FFF2-40B4-BE49-F238E27FC236}">
                    <a16:creationId xmlns:a16="http://schemas.microsoft.com/office/drawing/2014/main" id="{3EEA2410-2488-422A-B561-4FC9FBAAFE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69426" y="4751196"/>
                <a:ext cx="914400" cy="914400"/>
              </a:xfrm>
              <a:prstGeom prst="rect">
                <a:avLst/>
              </a:prstGeom>
            </p:spPr>
          </p:pic>
        </p:grpSp>
        <p:grpSp>
          <p:nvGrpSpPr>
            <p:cNvPr id="15" name="Group 14">
              <a:extLst>
                <a:ext uri="{FF2B5EF4-FFF2-40B4-BE49-F238E27FC236}">
                  <a16:creationId xmlns:a16="http://schemas.microsoft.com/office/drawing/2014/main" id="{B0CE1AA6-26CB-44E6-BDB2-D42A3BF3FBDC}"/>
                </a:ext>
              </a:extLst>
            </p:cNvPr>
            <p:cNvGrpSpPr/>
            <p:nvPr/>
          </p:nvGrpSpPr>
          <p:grpSpPr>
            <a:xfrm>
              <a:off x="54166" y="4703132"/>
              <a:ext cx="5972085" cy="1077218"/>
              <a:chOff x="-247084" y="4670602"/>
              <a:chExt cx="5972085" cy="1077218"/>
            </a:xfrm>
          </p:grpSpPr>
          <p:sp>
            <p:nvSpPr>
              <p:cNvPr id="3" name="TextBox 2">
                <a:extLst>
                  <a:ext uri="{FF2B5EF4-FFF2-40B4-BE49-F238E27FC236}">
                    <a16:creationId xmlns:a16="http://schemas.microsoft.com/office/drawing/2014/main" id="{6F2543B5-A75A-414F-93A3-35CD68F26170}"/>
                  </a:ext>
                </a:extLst>
              </p:cNvPr>
              <p:cNvSpPr txBox="1"/>
              <p:nvPr/>
            </p:nvSpPr>
            <p:spPr>
              <a:xfrm>
                <a:off x="667316" y="4670602"/>
                <a:ext cx="5057685" cy="1077218"/>
              </a:xfrm>
              <a:prstGeom prst="rect">
                <a:avLst/>
              </a:prstGeom>
              <a:noFill/>
            </p:spPr>
            <p:txBody>
              <a:bodyPr wrap="square" rtlCol="0">
                <a:spAutoFit/>
              </a:bodyPr>
              <a:lstStyle/>
              <a:p>
                <a:r>
                  <a:rPr lang="en-GB" sz="1600"/>
                  <a:t>At the upper end, higher levels of physical activity continue to provide health benefits and risk reduction continues, but begins to plateau beyond 300 minutes per week.</a:t>
                </a:r>
              </a:p>
            </p:txBody>
          </p:sp>
          <p:pic>
            <p:nvPicPr>
              <p:cNvPr id="14" name="Graphic 13" descr="Logarithmic Graph with solid fill">
                <a:extLst>
                  <a:ext uri="{FF2B5EF4-FFF2-40B4-BE49-F238E27FC236}">
                    <a16:creationId xmlns:a16="http://schemas.microsoft.com/office/drawing/2014/main" id="{3181F6B9-2AA6-4D84-9651-6A2D8FD5CC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7084" y="4751196"/>
                <a:ext cx="914400" cy="914400"/>
              </a:xfrm>
              <a:prstGeom prst="rect">
                <a:avLst/>
              </a:prstGeom>
            </p:spPr>
          </p:pic>
        </p:grpSp>
      </p:grpSp>
    </p:spTree>
    <p:extLst>
      <p:ext uri="{BB962C8B-B14F-4D97-AF65-F5344CB8AC3E}">
        <p14:creationId xmlns:p14="http://schemas.microsoft.com/office/powerpoint/2010/main" val="2677703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id="{4B005C1E-E561-45A2-81B4-B662E8F2D9A0}"/>
              </a:ext>
            </a:extLst>
          </p:cNvPr>
          <p:cNvSpPr>
            <a:spLocks noGrp="1"/>
          </p:cNvSpPr>
          <p:nvPr>
            <p:ph type="title"/>
          </p:nvPr>
        </p:nvSpPr>
        <p:spPr>
          <a:xfrm>
            <a:off x="264593" y="445871"/>
            <a:ext cx="11756171" cy="698362"/>
          </a:xfrm>
        </p:spPr>
        <p:txBody>
          <a:bodyPr>
            <a:normAutofit/>
          </a:bodyPr>
          <a:lstStyle/>
          <a:p>
            <a:r>
              <a:rPr lang="en-GB" sz="2200" b="1">
                <a:latin typeface="Arial" panose="020B0604020202020204" pitchFamily="34" charset="0"/>
                <a:cs typeface="Arial" panose="020B0604020202020204" pitchFamily="34" charset="0"/>
              </a:rPr>
              <a:t>The 12.4 million inactive adults in England comprise people from the following groups:</a:t>
            </a:r>
          </a:p>
        </p:txBody>
      </p:sp>
      <p:sp>
        <p:nvSpPr>
          <p:cNvPr id="6" name="Footer Placeholder 3">
            <a:extLst>
              <a:ext uri="{FF2B5EF4-FFF2-40B4-BE49-F238E27FC236}">
                <a16:creationId xmlns:a16="http://schemas.microsoft.com/office/drawing/2014/main" id="{3166095C-C957-4DEA-9816-20BBFB05FB58}"/>
              </a:ext>
            </a:extLst>
          </p:cNvPr>
          <p:cNvSpPr>
            <a:spLocks noGrp="1"/>
          </p:cNvSpPr>
          <p:nvPr>
            <p:ph type="ftr" sz="quarter" idx="11"/>
          </p:nvPr>
        </p:nvSpPr>
        <p:spPr>
          <a:xfrm>
            <a:off x="4445000" y="6356350"/>
            <a:ext cx="6380018" cy="365125"/>
          </a:xfrm>
        </p:spPr>
        <p:txBody>
          <a:bodyPr/>
          <a:lstStyle/>
          <a:p>
            <a:r>
              <a:rPr lang="en-GB"/>
              <a:t>OFFICIAL SENSITIVE</a:t>
            </a:r>
          </a:p>
        </p:txBody>
      </p:sp>
      <p:sp>
        <p:nvSpPr>
          <p:cNvPr id="7" name="Slide Number Placeholder 4">
            <a:extLst>
              <a:ext uri="{FF2B5EF4-FFF2-40B4-BE49-F238E27FC236}">
                <a16:creationId xmlns:a16="http://schemas.microsoft.com/office/drawing/2014/main" id="{90797887-4EC9-4B70-BA86-D3DC4F04205E}"/>
              </a:ext>
            </a:extLst>
          </p:cNvPr>
          <p:cNvSpPr>
            <a:spLocks noGrp="1"/>
          </p:cNvSpPr>
          <p:nvPr>
            <p:ph type="sldNum" sz="quarter" idx="12"/>
          </p:nvPr>
        </p:nvSpPr>
        <p:spPr>
          <a:xfrm>
            <a:off x="11044381" y="6356350"/>
            <a:ext cx="759691" cy="365125"/>
          </a:xfrm>
        </p:spPr>
        <p:txBody>
          <a:bodyPr/>
          <a:lstStyle/>
          <a:p>
            <a:fld id="{06A44ADC-FBC0-4698-B0EC-1AD4A4060383}" type="slidenum">
              <a:rPr lang="en-GB" smtClean="0"/>
              <a:t>19</a:t>
            </a:fld>
            <a:endParaRPr lang="en-GB"/>
          </a:p>
        </p:txBody>
      </p:sp>
      <p:sp>
        <p:nvSpPr>
          <p:cNvPr id="8" name="TextBox 7">
            <a:extLst>
              <a:ext uri="{FF2B5EF4-FFF2-40B4-BE49-F238E27FC236}">
                <a16:creationId xmlns:a16="http://schemas.microsoft.com/office/drawing/2014/main" id="{B235D44B-8A63-4151-9199-C2D71DF4C791}"/>
              </a:ext>
            </a:extLst>
          </p:cNvPr>
          <p:cNvSpPr txBox="1"/>
          <p:nvPr/>
        </p:nvSpPr>
        <p:spPr>
          <a:xfrm>
            <a:off x="264593" y="5998854"/>
            <a:ext cx="5900089" cy="276999"/>
          </a:xfrm>
          <a:prstGeom prst="rect">
            <a:avLst/>
          </a:prstGeom>
          <a:noFill/>
        </p:spPr>
        <p:txBody>
          <a:bodyPr wrap="square" rtlCol="0">
            <a:spAutoFit/>
          </a:bodyPr>
          <a:lstStyle/>
          <a:p>
            <a:r>
              <a:rPr lang="en-GB" sz="1200" i="1">
                <a:solidFill>
                  <a:srgbClr val="7F7F7F"/>
                </a:solidFill>
              </a:rPr>
              <a:t>Sport England (2022), Active Lives Adults Survey</a:t>
            </a:r>
          </a:p>
        </p:txBody>
      </p:sp>
      <p:pic>
        <p:nvPicPr>
          <p:cNvPr id="16" name="Picture 15">
            <a:extLst>
              <a:ext uri="{FF2B5EF4-FFF2-40B4-BE49-F238E27FC236}">
                <a16:creationId xmlns:a16="http://schemas.microsoft.com/office/drawing/2014/main" id="{C293B45F-7D2B-4E7E-81F5-A92DA4174694}"/>
              </a:ext>
            </a:extLst>
          </p:cNvPr>
          <p:cNvPicPr>
            <a:picLocks noChangeAspect="1"/>
          </p:cNvPicPr>
          <p:nvPr/>
        </p:nvPicPr>
        <p:blipFill>
          <a:blip r:embed="rId3"/>
          <a:stretch>
            <a:fillRect/>
          </a:stretch>
        </p:blipFill>
        <p:spPr>
          <a:xfrm>
            <a:off x="4219439" y="2057355"/>
            <a:ext cx="3241902" cy="1979876"/>
          </a:xfrm>
          <a:prstGeom prst="rect">
            <a:avLst/>
          </a:prstGeom>
        </p:spPr>
      </p:pic>
      <p:pic>
        <p:nvPicPr>
          <p:cNvPr id="17" name="Picture 16">
            <a:extLst>
              <a:ext uri="{FF2B5EF4-FFF2-40B4-BE49-F238E27FC236}">
                <a16:creationId xmlns:a16="http://schemas.microsoft.com/office/drawing/2014/main" id="{3AA17B1C-24AB-499B-8130-9E609AB1CDAD}"/>
              </a:ext>
            </a:extLst>
          </p:cNvPr>
          <p:cNvPicPr>
            <a:picLocks noChangeAspect="1"/>
          </p:cNvPicPr>
          <p:nvPr/>
        </p:nvPicPr>
        <p:blipFill>
          <a:blip r:embed="rId4"/>
          <a:stretch>
            <a:fillRect/>
          </a:stretch>
        </p:blipFill>
        <p:spPr>
          <a:xfrm>
            <a:off x="7635009" y="2002791"/>
            <a:ext cx="4536221" cy="1612878"/>
          </a:xfrm>
          <a:prstGeom prst="rect">
            <a:avLst/>
          </a:prstGeom>
        </p:spPr>
      </p:pic>
      <p:pic>
        <p:nvPicPr>
          <p:cNvPr id="19" name="Picture 18">
            <a:extLst>
              <a:ext uri="{FF2B5EF4-FFF2-40B4-BE49-F238E27FC236}">
                <a16:creationId xmlns:a16="http://schemas.microsoft.com/office/drawing/2014/main" id="{670D81B9-93F9-4824-9AA3-5113D8228E3C}"/>
              </a:ext>
            </a:extLst>
          </p:cNvPr>
          <p:cNvPicPr>
            <a:picLocks noChangeAspect="1"/>
          </p:cNvPicPr>
          <p:nvPr/>
        </p:nvPicPr>
        <p:blipFill>
          <a:blip r:embed="rId5"/>
          <a:stretch>
            <a:fillRect/>
          </a:stretch>
        </p:blipFill>
        <p:spPr>
          <a:xfrm>
            <a:off x="1215178" y="4169946"/>
            <a:ext cx="4458236" cy="1696192"/>
          </a:xfrm>
          <a:prstGeom prst="rect">
            <a:avLst/>
          </a:prstGeom>
        </p:spPr>
      </p:pic>
      <p:pic>
        <p:nvPicPr>
          <p:cNvPr id="20" name="Picture 19">
            <a:extLst>
              <a:ext uri="{FF2B5EF4-FFF2-40B4-BE49-F238E27FC236}">
                <a16:creationId xmlns:a16="http://schemas.microsoft.com/office/drawing/2014/main" id="{A5E3D055-D07F-438E-A404-21C983BF989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88626" y="2178913"/>
            <a:ext cx="3757145" cy="1839803"/>
          </a:xfrm>
          <a:prstGeom prst="rect">
            <a:avLst/>
          </a:prstGeom>
        </p:spPr>
      </p:pic>
      <p:sp>
        <p:nvSpPr>
          <p:cNvPr id="3" name="TextBox 2">
            <a:extLst>
              <a:ext uri="{FF2B5EF4-FFF2-40B4-BE49-F238E27FC236}">
                <a16:creationId xmlns:a16="http://schemas.microsoft.com/office/drawing/2014/main" id="{81ACCA1C-A803-4F56-8AB3-C4F9A5D2EB9A}"/>
              </a:ext>
            </a:extLst>
          </p:cNvPr>
          <p:cNvSpPr txBox="1"/>
          <p:nvPr/>
        </p:nvSpPr>
        <p:spPr>
          <a:xfrm>
            <a:off x="264593" y="1372248"/>
            <a:ext cx="11756171" cy="338554"/>
          </a:xfrm>
          <a:prstGeom prst="rect">
            <a:avLst/>
          </a:prstGeom>
          <a:noFill/>
        </p:spPr>
        <p:txBody>
          <a:bodyPr wrap="square" rtlCol="0">
            <a:spAutoFit/>
          </a:bodyPr>
          <a:lstStyle/>
          <a:p>
            <a:pPr algn="ctr"/>
            <a:r>
              <a:rPr lang="en-GB" sz="1600" b="1">
                <a:solidFill>
                  <a:schemeClr val="accent1"/>
                </a:solidFill>
              </a:rPr>
              <a:t>Percentage of different groups that are inactive, i.e. completing less than 30 minutes of physical activity per week</a:t>
            </a:r>
            <a:endParaRPr lang="en-GB" sz="1600"/>
          </a:p>
        </p:txBody>
      </p:sp>
      <p:grpSp>
        <p:nvGrpSpPr>
          <p:cNvPr id="4" name="Group 3">
            <a:extLst>
              <a:ext uri="{FF2B5EF4-FFF2-40B4-BE49-F238E27FC236}">
                <a16:creationId xmlns:a16="http://schemas.microsoft.com/office/drawing/2014/main" id="{33DB10EA-BAAC-476A-9774-C0FE1BAD680F}"/>
              </a:ext>
            </a:extLst>
          </p:cNvPr>
          <p:cNvGrpSpPr/>
          <p:nvPr/>
        </p:nvGrpSpPr>
        <p:grpSpPr>
          <a:xfrm>
            <a:off x="6423440" y="4213561"/>
            <a:ext cx="4713705" cy="1860283"/>
            <a:chOff x="6423440" y="4213561"/>
            <a:chExt cx="4713705" cy="1860283"/>
          </a:xfrm>
        </p:grpSpPr>
        <p:pic>
          <p:nvPicPr>
            <p:cNvPr id="18" name="Picture 17">
              <a:extLst>
                <a:ext uri="{FF2B5EF4-FFF2-40B4-BE49-F238E27FC236}">
                  <a16:creationId xmlns:a16="http://schemas.microsoft.com/office/drawing/2014/main" id="{D631E1BC-8C10-4A3D-AB8E-F431013086E7}"/>
                </a:ext>
              </a:extLst>
            </p:cNvPr>
            <p:cNvPicPr>
              <a:picLocks noChangeAspect="1"/>
            </p:cNvPicPr>
            <p:nvPr/>
          </p:nvPicPr>
          <p:blipFill>
            <a:blip r:embed="rId7"/>
            <a:stretch>
              <a:fillRect/>
            </a:stretch>
          </p:blipFill>
          <p:spPr>
            <a:xfrm>
              <a:off x="6423440" y="4213561"/>
              <a:ext cx="4713705" cy="1860283"/>
            </a:xfrm>
            <a:prstGeom prst="rect">
              <a:avLst/>
            </a:prstGeom>
          </p:spPr>
        </p:pic>
        <p:sp>
          <p:nvSpPr>
            <p:cNvPr id="2" name="TextBox 1">
              <a:extLst>
                <a:ext uri="{FF2B5EF4-FFF2-40B4-BE49-F238E27FC236}">
                  <a16:creationId xmlns:a16="http://schemas.microsoft.com/office/drawing/2014/main" id="{D65116C1-C958-4A0F-9080-1D927EEBC1C0}"/>
                </a:ext>
              </a:extLst>
            </p:cNvPr>
            <p:cNvSpPr txBox="1"/>
            <p:nvPr/>
          </p:nvSpPr>
          <p:spPr>
            <a:xfrm>
              <a:off x="6536835" y="4869418"/>
              <a:ext cx="1048024" cy="1015663"/>
            </a:xfrm>
            <a:prstGeom prst="rect">
              <a:avLst/>
            </a:prstGeom>
            <a:solidFill>
              <a:schemeClr val="bg1"/>
            </a:solidFill>
          </p:spPr>
          <p:txBody>
            <a:bodyPr wrap="square" rtlCol="0">
              <a:spAutoFit/>
            </a:bodyPr>
            <a:lstStyle/>
            <a:p>
              <a:r>
                <a:rPr lang="en-GB" sz="1000"/>
                <a:t>There are differences in levels of inactivity based on ethnic background.</a:t>
              </a:r>
            </a:p>
          </p:txBody>
        </p:sp>
      </p:grpSp>
    </p:spTree>
    <p:extLst>
      <p:ext uri="{BB962C8B-B14F-4D97-AF65-F5344CB8AC3E}">
        <p14:creationId xmlns:p14="http://schemas.microsoft.com/office/powerpoint/2010/main" val="4122922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CBC02-395C-76DD-7680-5AA94C249D66}"/>
              </a:ext>
            </a:extLst>
          </p:cNvPr>
          <p:cNvSpPr>
            <a:spLocks noGrp="1"/>
          </p:cNvSpPr>
          <p:nvPr>
            <p:ph type="title"/>
          </p:nvPr>
        </p:nvSpPr>
        <p:spPr/>
        <p:txBody>
          <a:bodyPr/>
          <a:lstStyle/>
          <a:p>
            <a:r>
              <a:rPr lang="en-GB">
                <a:cs typeface="Arial"/>
              </a:rPr>
              <a:t>Method</a:t>
            </a:r>
          </a:p>
        </p:txBody>
      </p:sp>
      <p:sp>
        <p:nvSpPr>
          <p:cNvPr id="3" name="Content Placeholder 2">
            <a:extLst>
              <a:ext uri="{FF2B5EF4-FFF2-40B4-BE49-F238E27FC236}">
                <a16:creationId xmlns:a16="http://schemas.microsoft.com/office/drawing/2014/main" id="{C2274A46-BEF8-514F-5F6D-F5FE003A7281}"/>
              </a:ext>
            </a:extLst>
          </p:cNvPr>
          <p:cNvSpPr>
            <a:spLocks noGrp="1"/>
          </p:cNvSpPr>
          <p:nvPr>
            <p:ph idx="1"/>
          </p:nvPr>
        </p:nvSpPr>
        <p:spPr>
          <a:xfrm>
            <a:off x="372699" y="1203249"/>
            <a:ext cx="11433463" cy="5189538"/>
          </a:xfrm>
        </p:spPr>
        <p:txBody>
          <a:bodyPr vert="horz" lIns="91440" tIns="45720" rIns="91440" bIns="45720" rtlCol="0" anchor="t">
            <a:noAutofit/>
          </a:bodyPr>
          <a:lstStyle/>
          <a:p>
            <a:r>
              <a:rPr lang="en-GB" sz="1800"/>
              <a:t>Approach to this work  </a:t>
            </a:r>
            <a:endParaRPr lang="en-GB" sz="1800">
              <a:cs typeface="Arial"/>
            </a:endParaRPr>
          </a:p>
          <a:p>
            <a:pPr marL="342900" indent="-342900">
              <a:buFont typeface="Arial" panose="020B0604020202020204" pitchFamily="34" charset="0"/>
              <a:buChar char="•"/>
            </a:pPr>
            <a:r>
              <a:rPr lang="en-GB" sz="1800" b="0">
                <a:cs typeface="Arial"/>
              </a:rPr>
              <a:t>Inputs from OHID colleagues &gt; assimilation into evidence templates structured according to the ISPAH 8 Investments for physical activity</a:t>
            </a:r>
          </a:p>
          <a:p>
            <a:pPr marL="342900" indent="-342900">
              <a:buFont typeface="Arial" panose="020B0604020202020204" pitchFamily="34" charset="0"/>
              <a:buChar char="•"/>
            </a:pPr>
            <a:r>
              <a:rPr lang="en-GB" sz="1800" b="0"/>
              <a:t>Curation of existing evidence using pragmatic search methods</a:t>
            </a:r>
            <a:endParaRPr lang="en-GB" sz="1800" b="0">
              <a:cs typeface="Arial"/>
            </a:endParaRPr>
          </a:p>
          <a:p>
            <a:pPr marL="342900" indent="-342900">
              <a:buFont typeface="Arial" panose="020B0604020202020204" pitchFamily="34" charset="0"/>
              <a:buChar char="•"/>
            </a:pPr>
            <a:r>
              <a:rPr lang="en-GB" sz="1800" b="0">
                <a:cs typeface="Arial"/>
              </a:rPr>
              <a:t>Synthesis of published evidence, strategies, policy evaluations and grey literature</a:t>
            </a:r>
            <a:endParaRPr lang="en-GB"/>
          </a:p>
          <a:p>
            <a:pPr marL="628650" lvl="1" indent="-285750">
              <a:buChar char="•"/>
            </a:pPr>
            <a:r>
              <a:rPr lang="en-GB" sz="1800" b="0">
                <a:cs typeface="Arial"/>
              </a:rPr>
              <a:t> Systematic reviews</a:t>
            </a:r>
            <a:endParaRPr lang="en-US" sz="1800" b="0">
              <a:cs typeface="Arial" panose="020B0604020202020204"/>
            </a:endParaRPr>
          </a:p>
          <a:p>
            <a:pPr marL="628650" lvl="1" indent="-285750">
              <a:buChar char="•"/>
            </a:pPr>
            <a:r>
              <a:rPr lang="en-GB" sz="1800" b="0">
                <a:cs typeface="Arial" panose="020B0604020202020204"/>
              </a:rPr>
              <a:t> NICE guidance – over 40 separate pieces include reference to physical activity</a:t>
            </a:r>
            <a:endParaRPr lang="en-US" sz="1800" b="0">
              <a:cs typeface="Arial" panose="020B0604020202020204"/>
            </a:endParaRPr>
          </a:p>
          <a:p>
            <a:pPr marL="628650" lvl="1" indent="-285750">
              <a:buChar char="•"/>
            </a:pPr>
            <a:r>
              <a:rPr lang="en-GB" sz="1800" b="0">
                <a:cs typeface="Arial" panose="020B0604020202020204"/>
              </a:rPr>
              <a:t> National Institute for Health and Care Research – ‘Moving Matters: Interventions to Increase Physical Activity’</a:t>
            </a:r>
            <a:endParaRPr lang="en-US" sz="1800" b="0">
              <a:cs typeface="Arial" panose="020B0604020202020204"/>
            </a:endParaRPr>
          </a:p>
          <a:p>
            <a:pPr marL="628650" lvl="1" indent="-285750">
              <a:buChar char="•"/>
            </a:pPr>
            <a:r>
              <a:rPr lang="en-GB" sz="1800" b="0">
                <a:cs typeface="Arial" panose="020B0604020202020204"/>
              </a:rPr>
              <a:t> ‘Everybody Active Every Day’ – physical activity framework and suite of evidence reviews</a:t>
            </a:r>
            <a:endParaRPr lang="en-US" sz="1800" b="0">
              <a:cs typeface="Arial" panose="020B0604020202020204"/>
            </a:endParaRPr>
          </a:p>
          <a:p>
            <a:pPr marL="628650" lvl="1" indent="-285750">
              <a:buChar char="•"/>
            </a:pPr>
            <a:r>
              <a:rPr lang="en-GB" sz="1800" b="0">
                <a:cs typeface="Arial" panose="020B0604020202020204"/>
              </a:rPr>
              <a:t> Peer reviewed research published in journals (research other than systematic reviews)</a:t>
            </a:r>
            <a:endParaRPr lang="en-US" sz="1800" b="0">
              <a:cs typeface="Arial" panose="020B0604020202020204"/>
            </a:endParaRPr>
          </a:p>
          <a:p>
            <a:pPr marL="628650" lvl="1" indent="-285750">
              <a:buChar char="•"/>
            </a:pPr>
            <a:r>
              <a:rPr lang="en-GB" sz="1800" b="0">
                <a:cs typeface="Arial" panose="020B0604020202020204"/>
              </a:rPr>
              <a:t> Qualitative research, including insight studies and stakeholder interviews</a:t>
            </a:r>
            <a:endParaRPr lang="en-GB" sz="1800">
              <a:cs typeface="Arial"/>
            </a:endParaRPr>
          </a:p>
        </p:txBody>
      </p:sp>
      <p:sp>
        <p:nvSpPr>
          <p:cNvPr id="4" name="Footer Placeholder 3">
            <a:extLst>
              <a:ext uri="{FF2B5EF4-FFF2-40B4-BE49-F238E27FC236}">
                <a16:creationId xmlns:a16="http://schemas.microsoft.com/office/drawing/2014/main" id="{DC169367-B140-C1E4-A9F7-3BC76DCB6217}"/>
              </a:ext>
            </a:extLst>
          </p:cNvPr>
          <p:cNvSpPr>
            <a:spLocks noGrp="1"/>
          </p:cNvSpPr>
          <p:nvPr>
            <p:ph type="ftr" sz="quarter" idx="11"/>
          </p:nvPr>
        </p:nvSpPr>
        <p:spPr/>
        <p:txBody>
          <a:bodyPr/>
          <a:lstStyle/>
          <a:p>
            <a:r>
              <a:rPr lang="en-GB"/>
              <a:t>OFFICIAL SENSITIVE</a:t>
            </a:r>
          </a:p>
        </p:txBody>
      </p:sp>
      <p:sp>
        <p:nvSpPr>
          <p:cNvPr id="5" name="Slide Number Placeholder 4">
            <a:extLst>
              <a:ext uri="{FF2B5EF4-FFF2-40B4-BE49-F238E27FC236}">
                <a16:creationId xmlns:a16="http://schemas.microsoft.com/office/drawing/2014/main" id="{7C298432-5A8B-42C6-6538-060785A915F3}"/>
              </a:ext>
            </a:extLst>
          </p:cNvPr>
          <p:cNvSpPr>
            <a:spLocks noGrp="1"/>
          </p:cNvSpPr>
          <p:nvPr>
            <p:ph type="sldNum" sz="quarter" idx="12"/>
          </p:nvPr>
        </p:nvSpPr>
        <p:spPr/>
        <p:txBody>
          <a:bodyPr/>
          <a:lstStyle/>
          <a:p>
            <a:fld id="{06A44ADC-FBC0-4698-B0EC-1AD4A4060383}" type="slidenum">
              <a:rPr lang="en-GB" smtClean="0"/>
              <a:t>2</a:t>
            </a:fld>
            <a:endParaRPr lang="en-GB"/>
          </a:p>
        </p:txBody>
      </p:sp>
    </p:spTree>
    <p:extLst>
      <p:ext uri="{BB962C8B-B14F-4D97-AF65-F5344CB8AC3E}">
        <p14:creationId xmlns:p14="http://schemas.microsoft.com/office/powerpoint/2010/main" val="4047672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C1D9EB5-E224-413F-8827-D70CEDDDA66E}"/>
              </a:ext>
            </a:extLst>
          </p:cNvPr>
          <p:cNvSpPr>
            <a:spLocks noGrp="1"/>
          </p:cNvSpPr>
          <p:nvPr>
            <p:ph type="title"/>
          </p:nvPr>
        </p:nvSpPr>
        <p:spPr>
          <a:xfrm>
            <a:off x="309418" y="274682"/>
            <a:ext cx="11684108" cy="845571"/>
          </a:xfrm>
        </p:spPr>
        <p:txBody>
          <a:bodyPr>
            <a:normAutofit/>
          </a:bodyPr>
          <a:lstStyle/>
          <a:p>
            <a:r>
              <a:rPr lang="en-GB" sz="2200" b="1">
                <a:latin typeface="Arial" panose="020B0604020202020204" pitchFamily="34" charset="0"/>
                <a:ea typeface="Calibri" panose="020F0502020204030204" pitchFamily="34" charset="0"/>
                <a:cs typeface="Arial" panose="020B0604020202020204" pitchFamily="34" charset="0"/>
              </a:rPr>
              <a:t>The 2.2 million children that are less active in England comprise children from the following groups:</a:t>
            </a:r>
            <a:endParaRPr lang="en-GB" sz="2200"/>
          </a:p>
        </p:txBody>
      </p:sp>
      <p:sp>
        <p:nvSpPr>
          <p:cNvPr id="6" name="Footer Placeholder 3">
            <a:extLst>
              <a:ext uri="{FF2B5EF4-FFF2-40B4-BE49-F238E27FC236}">
                <a16:creationId xmlns:a16="http://schemas.microsoft.com/office/drawing/2014/main" id="{7C5910CA-FA9E-4973-82BB-DB86A5324613}"/>
              </a:ext>
            </a:extLst>
          </p:cNvPr>
          <p:cNvSpPr>
            <a:spLocks noGrp="1"/>
          </p:cNvSpPr>
          <p:nvPr>
            <p:ph type="ftr" sz="quarter" idx="11"/>
          </p:nvPr>
        </p:nvSpPr>
        <p:spPr>
          <a:xfrm>
            <a:off x="4445000" y="6356350"/>
            <a:ext cx="63800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Arial" panose="020B0604020202020204"/>
                <a:ea typeface="+mn-ea"/>
                <a:cs typeface="+mn-cs"/>
              </a:rPr>
              <a:t>OFFICIAL SENSITIVE</a:t>
            </a:r>
          </a:p>
        </p:txBody>
      </p:sp>
      <p:sp>
        <p:nvSpPr>
          <p:cNvPr id="7" name="Slide Number Placeholder 4">
            <a:extLst>
              <a:ext uri="{FF2B5EF4-FFF2-40B4-BE49-F238E27FC236}">
                <a16:creationId xmlns:a16="http://schemas.microsoft.com/office/drawing/2014/main" id="{6BA2738D-FAF1-46E7-99F8-4053BC7E4510}"/>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BB81E84E-5067-4506-994A-58E76219FC83}"/>
              </a:ext>
            </a:extLst>
          </p:cNvPr>
          <p:cNvSpPr txBox="1"/>
          <p:nvPr/>
        </p:nvSpPr>
        <p:spPr>
          <a:xfrm>
            <a:off x="264593" y="5998854"/>
            <a:ext cx="5900089" cy="276999"/>
          </a:xfrm>
          <a:prstGeom prst="rect">
            <a:avLst/>
          </a:prstGeom>
          <a:noFill/>
        </p:spPr>
        <p:txBody>
          <a:bodyPr wrap="square" rtlCol="0">
            <a:spAutoFit/>
          </a:bodyPr>
          <a:lstStyle/>
          <a:p>
            <a:r>
              <a:rPr lang="en-GB" sz="1200" i="1">
                <a:solidFill>
                  <a:srgbClr val="7F7F7F"/>
                </a:solidFill>
              </a:rPr>
              <a:t>Sport England (2022), Active Lives Children and Young People Survey</a:t>
            </a:r>
          </a:p>
        </p:txBody>
      </p:sp>
      <p:pic>
        <p:nvPicPr>
          <p:cNvPr id="12" name="Picture 11">
            <a:extLst>
              <a:ext uri="{FF2B5EF4-FFF2-40B4-BE49-F238E27FC236}">
                <a16:creationId xmlns:a16="http://schemas.microsoft.com/office/drawing/2014/main" id="{A5CBC752-2448-4C52-A952-C8B4AA6513AF}"/>
              </a:ext>
            </a:extLst>
          </p:cNvPr>
          <p:cNvPicPr>
            <a:picLocks noChangeAspect="1"/>
          </p:cNvPicPr>
          <p:nvPr/>
        </p:nvPicPr>
        <p:blipFill rotWithShape="1">
          <a:blip r:embed="rId3">
            <a:extLst>
              <a:ext uri="{28A0092B-C50C-407E-A947-70E740481C1C}">
                <a14:useLocalDpi xmlns:a14="http://schemas.microsoft.com/office/drawing/2010/main" val="0"/>
              </a:ext>
            </a:extLst>
          </a:blip>
          <a:srcRect l="1545" r="1545"/>
          <a:stretch/>
        </p:blipFill>
        <p:spPr>
          <a:xfrm>
            <a:off x="3893666" y="1703262"/>
            <a:ext cx="3729864" cy="1882648"/>
          </a:xfrm>
          <a:prstGeom prst="rect">
            <a:avLst/>
          </a:prstGeom>
        </p:spPr>
      </p:pic>
      <p:pic>
        <p:nvPicPr>
          <p:cNvPr id="13" name="Picture 12">
            <a:extLst>
              <a:ext uri="{FF2B5EF4-FFF2-40B4-BE49-F238E27FC236}">
                <a16:creationId xmlns:a16="http://schemas.microsoft.com/office/drawing/2014/main" id="{32111902-E376-464D-997F-F1F34B4ABB7C}"/>
              </a:ext>
            </a:extLst>
          </p:cNvPr>
          <p:cNvPicPr>
            <a:picLocks noChangeAspect="1"/>
          </p:cNvPicPr>
          <p:nvPr/>
        </p:nvPicPr>
        <p:blipFill>
          <a:blip r:embed="rId4"/>
          <a:stretch>
            <a:fillRect/>
          </a:stretch>
        </p:blipFill>
        <p:spPr>
          <a:xfrm>
            <a:off x="6385225" y="3770933"/>
            <a:ext cx="5039001" cy="2218723"/>
          </a:xfrm>
          <a:prstGeom prst="rect">
            <a:avLst/>
          </a:prstGeom>
        </p:spPr>
      </p:pic>
      <p:pic>
        <p:nvPicPr>
          <p:cNvPr id="14" name="Picture 13">
            <a:extLst>
              <a:ext uri="{FF2B5EF4-FFF2-40B4-BE49-F238E27FC236}">
                <a16:creationId xmlns:a16="http://schemas.microsoft.com/office/drawing/2014/main" id="{36163170-AF6E-4F37-8A31-568DB0C8967F}"/>
              </a:ext>
            </a:extLst>
          </p:cNvPr>
          <p:cNvPicPr>
            <a:picLocks noChangeAspect="1"/>
          </p:cNvPicPr>
          <p:nvPr/>
        </p:nvPicPr>
        <p:blipFill rotWithShape="1">
          <a:blip r:embed="rId5"/>
          <a:srcRect l="2061" r="2403"/>
          <a:stretch/>
        </p:blipFill>
        <p:spPr>
          <a:xfrm>
            <a:off x="163802" y="1496973"/>
            <a:ext cx="3729864" cy="2356234"/>
          </a:xfrm>
          <a:prstGeom prst="rect">
            <a:avLst/>
          </a:prstGeom>
        </p:spPr>
      </p:pic>
      <p:pic>
        <p:nvPicPr>
          <p:cNvPr id="15" name="Picture 14">
            <a:extLst>
              <a:ext uri="{FF2B5EF4-FFF2-40B4-BE49-F238E27FC236}">
                <a16:creationId xmlns:a16="http://schemas.microsoft.com/office/drawing/2014/main" id="{AF778B48-DF38-48FA-ABBF-8E420742F09C}"/>
              </a:ext>
            </a:extLst>
          </p:cNvPr>
          <p:cNvPicPr>
            <a:picLocks noChangeAspect="1"/>
          </p:cNvPicPr>
          <p:nvPr/>
        </p:nvPicPr>
        <p:blipFill rotWithShape="1">
          <a:blip r:embed="rId6"/>
          <a:srcRect l="1332" r="1943"/>
          <a:stretch/>
        </p:blipFill>
        <p:spPr>
          <a:xfrm>
            <a:off x="7623530" y="1838906"/>
            <a:ext cx="4497330" cy="1565333"/>
          </a:xfrm>
          <a:prstGeom prst="rect">
            <a:avLst/>
          </a:prstGeom>
        </p:spPr>
      </p:pic>
      <p:pic>
        <p:nvPicPr>
          <p:cNvPr id="16" name="Picture 15">
            <a:extLst>
              <a:ext uri="{FF2B5EF4-FFF2-40B4-BE49-F238E27FC236}">
                <a16:creationId xmlns:a16="http://schemas.microsoft.com/office/drawing/2014/main" id="{63AD3B56-409C-4028-9045-519009852BD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230303" y="3954650"/>
            <a:ext cx="4865697" cy="1952379"/>
          </a:xfrm>
          <a:prstGeom prst="rect">
            <a:avLst/>
          </a:prstGeom>
        </p:spPr>
      </p:pic>
      <p:sp>
        <p:nvSpPr>
          <p:cNvPr id="18" name="TextBox 17">
            <a:extLst>
              <a:ext uri="{FF2B5EF4-FFF2-40B4-BE49-F238E27FC236}">
                <a16:creationId xmlns:a16="http://schemas.microsoft.com/office/drawing/2014/main" id="{E828EA9C-88E6-44EF-930C-960D17F6314D}"/>
              </a:ext>
            </a:extLst>
          </p:cNvPr>
          <p:cNvSpPr txBox="1"/>
          <p:nvPr/>
        </p:nvSpPr>
        <p:spPr>
          <a:xfrm>
            <a:off x="309418" y="1118394"/>
            <a:ext cx="11684108" cy="338554"/>
          </a:xfrm>
          <a:prstGeom prst="rect">
            <a:avLst/>
          </a:prstGeom>
          <a:noFill/>
        </p:spPr>
        <p:txBody>
          <a:bodyPr wrap="square" rtlCol="0">
            <a:spAutoFit/>
          </a:bodyPr>
          <a:lstStyle/>
          <a:p>
            <a:pPr algn="ctr"/>
            <a:r>
              <a:rPr lang="en-GB" sz="1600" b="1">
                <a:solidFill>
                  <a:schemeClr val="accent2"/>
                </a:solidFill>
              </a:rPr>
              <a:t>Percentage of different groups that are less active, i.e. completing less than 30 minutes of physical activity per day</a:t>
            </a:r>
          </a:p>
        </p:txBody>
      </p:sp>
    </p:spTree>
    <p:extLst>
      <p:ext uri="{BB962C8B-B14F-4D97-AF65-F5344CB8AC3E}">
        <p14:creationId xmlns:p14="http://schemas.microsoft.com/office/powerpoint/2010/main" val="57381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CF884-3D8A-1F85-C6D6-6A2231731CD6}"/>
              </a:ext>
            </a:extLst>
          </p:cNvPr>
          <p:cNvSpPr>
            <a:spLocks noGrp="1"/>
          </p:cNvSpPr>
          <p:nvPr>
            <p:ph type="title"/>
          </p:nvPr>
        </p:nvSpPr>
        <p:spPr/>
        <p:txBody>
          <a:bodyPr>
            <a:normAutofit/>
          </a:bodyPr>
          <a:lstStyle/>
          <a:p>
            <a:r>
              <a:rPr lang="en-US" sz="2200"/>
              <a:t>To understand the barriers to physical activity we have reviewed evidence from a range of sources.</a:t>
            </a:r>
          </a:p>
        </p:txBody>
      </p:sp>
      <p:sp>
        <p:nvSpPr>
          <p:cNvPr id="3" name="Content Placeholder 2">
            <a:extLst>
              <a:ext uri="{FF2B5EF4-FFF2-40B4-BE49-F238E27FC236}">
                <a16:creationId xmlns:a16="http://schemas.microsoft.com/office/drawing/2014/main" id="{2DC70386-6987-47FC-58AC-00E0BB319F6F}"/>
              </a:ext>
            </a:extLst>
          </p:cNvPr>
          <p:cNvSpPr>
            <a:spLocks noGrp="1"/>
          </p:cNvSpPr>
          <p:nvPr>
            <p:ph idx="1"/>
          </p:nvPr>
        </p:nvSpPr>
        <p:spPr>
          <a:xfrm>
            <a:off x="359999" y="1158566"/>
            <a:ext cx="11231110" cy="745431"/>
          </a:xfrm>
        </p:spPr>
        <p:txBody>
          <a:bodyPr vert="horz" lIns="91440" tIns="45720" rIns="91440" bIns="45720" rtlCol="0" anchor="t">
            <a:noAutofit/>
          </a:bodyPr>
          <a:lstStyle/>
          <a:p>
            <a:r>
              <a:rPr lang="en-US" sz="1800" b="0">
                <a:cs typeface="Arial"/>
              </a:rPr>
              <a:t>We have established a series of population level and sub-group population level barriers to being physically active through a review of a range of existing data and literature.</a:t>
            </a:r>
          </a:p>
        </p:txBody>
      </p:sp>
      <p:sp>
        <p:nvSpPr>
          <p:cNvPr id="5" name="Footer Placeholder 4">
            <a:extLst>
              <a:ext uri="{FF2B5EF4-FFF2-40B4-BE49-F238E27FC236}">
                <a16:creationId xmlns:a16="http://schemas.microsoft.com/office/drawing/2014/main" id="{542E2D97-CF28-3B99-8947-CFA2C423A36F}"/>
              </a:ext>
            </a:extLst>
          </p:cNvPr>
          <p:cNvSpPr>
            <a:spLocks noGrp="1"/>
          </p:cNvSpPr>
          <p:nvPr>
            <p:ph type="ftr" sz="quarter" idx="11"/>
          </p:nvPr>
        </p:nvSpPr>
        <p:spPr/>
        <p:txBody>
          <a:bodyPr/>
          <a:lstStyle/>
          <a:p>
            <a:r>
              <a:rPr lang="en-GB"/>
              <a:t>OFFICIAL SENSITIVE</a:t>
            </a:r>
          </a:p>
        </p:txBody>
      </p:sp>
      <p:sp>
        <p:nvSpPr>
          <p:cNvPr id="6" name="Slide Number Placeholder 5">
            <a:extLst>
              <a:ext uri="{FF2B5EF4-FFF2-40B4-BE49-F238E27FC236}">
                <a16:creationId xmlns:a16="http://schemas.microsoft.com/office/drawing/2014/main" id="{CCCBC4B6-F6F0-D528-E9A6-CACC3CBC08A8}"/>
              </a:ext>
            </a:extLst>
          </p:cNvPr>
          <p:cNvSpPr>
            <a:spLocks noGrp="1"/>
          </p:cNvSpPr>
          <p:nvPr>
            <p:ph type="sldNum" sz="quarter" idx="12"/>
          </p:nvPr>
        </p:nvSpPr>
        <p:spPr/>
        <p:txBody>
          <a:bodyPr/>
          <a:lstStyle/>
          <a:p>
            <a:fld id="{06A44ADC-FBC0-4698-B0EC-1AD4A4060383}" type="slidenum">
              <a:rPr lang="en-GB" smtClean="0"/>
              <a:t>21</a:t>
            </a:fld>
            <a:endParaRPr lang="en-GB"/>
          </a:p>
        </p:txBody>
      </p:sp>
      <p:sp>
        <p:nvSpPr>
          <p:cNvPr id="4" name="Rectangle 3">
            <a:extLst>
              <a:ext uri="{FF2B5EF4-FFF2-40B4-BE49-F238E27FC236}">
                <a16:creationId xmlns:a16="http://schemas.microsoft.com/office/drawing/2014/main" id="{92B71307-63FF-CD54-32B4-5F025FF8D3EE}"/>
              </a:ext>
            </a:extLst>
          </p:cNvPr>
          <p:cNvSpPr/>
          <p:nvPr/>
        </p:nvSpPr>
        <p:spPr>
          <a:xfrm>
            <a:off x="4673602" y="2853480"/>
            <a:ext cx="1637700" cy="78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Arial"/>
              </a:rPr>
              <a:t>Barriers to participation</a:t>
            </a:r>
            <a:endParaRPr lang="en-US"/>
          </a:p>
        </p:txBody>
      </p:sp>
      <p:sp>
        <p:nvSpPr>
          <p:cNvPr id="7" name="Oval 6">
            <a:extLst>
              <a:ext uri="{FF2B5EF4-FFF2-40B4-BE49-F238E27FC236}">
                <a16:creationId xmlns:a16="http://schemas.microsoft.com/office/drawing/2014/main" id="{39CA697D-1450-BEBD-A1E4-6D80316F5D29}"/>
              </a:ext>
            </a:extLst>
          </p:cNvPr>
          <p:cNvSpPr/>
          <p:nvPr/>
        </p:nvSpPr>
        <p:spPr>
          <a:xfrm>
            <a:off x="7562852" y="2174030"/>
            <a:ext cx="2025650" cy="882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Arial"/>
              </a:rPr>
              <a:t>Systematic reviews</a:t>
            </a:r>
            <a:endParaRPr lang="en-US"/>
          </a:p>
        </p:txBody>
      </p:sp>
      <p:sp>
        <p:nvSpPr>
          <p:cNvPr id="8" name="TextBox 7">
            <a:extLst>
              <a:ext uri="{FF2B5EF4-FFF2-40B4-BE49-F238E27FC236}">
                <a16:creationId xmlns:a16="http://schemas.microsoft.com/office/drawing/2014/main" id="{378FBC59-AA8B-D137-F8E6-970FAB4BCC6F}"/>
              </a:ext>
            </a:extLst>
          </p:cNvPr>
          <p:cNvSpPr txBox="1"/>
          <p:nvPr/>
        </p:nvSpPr>
        <p:spPr>
          <a:xfrm>
            <a:off x="4991102" y="355833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Arial"/>
            </a:endParaRPr>
          </a:p>
        </p:txBody>
      </p:sp>
      <p:sp>
        <p:nvSpPr>
          <p:cNvPr id="9" name="Oval 8">
            <a:extLst>
              <a:ext uri="{FF2B5EF4-FFF2-40B4-BE49-F238E27FC236}">
                <a16:creationId xmlns:a16="http://schemas.microsoft.com/office/drawing/2014/main" id="{1E9D9E78-725E-B75F-A226-F5E0C78BE3F5}"/>
              </a:ext>
            </a:extLst>
          </p:cNvPr>
          <p:cNvSpPr/>
          <p:nvPr/>
        </p:nvSpPr>
        <p:spPr>
          <a:xfrm>
            <a:off x="7512052" y="3723429"/>
            <a:ext cx="245745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Commissioned research reports</a:t>
            </a:r>
          </a:p>
        </p:txBody>
      </p:sp>
      <p:sp>
        <p:nvSpPr>
          <p:cNvPr id="10" name="Oval 9">
            <a:extLst>
              <a:ext uri="{FF2B5EF4-FFF2-40B4-BE49-F238E27FC236}">
                <a16:creationId xmlns:a16="http://schemas.microsoft.com/office/drawing/2014/main" id="{D955E8B5-24C1-7EAE-FBF3-49973494185F}"/>
              </a:ext>
            </a:extLst>
          </p:cNvPr>
          <p:cNvSpPr/>
          <p:nvPr/>
        </p:nvSpPr>
        <p:spPr>
          <a:xfrm>
            <a:off x="1720852" y="1856529"/>
            <a:ext cx="2025650" cy="882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Surveys</a:t>
            </a:r>
          </a:p>
        </p:txBody>
      </p:sp>
      <p:sp>
        <p:nvSpPr>
          <p:cNvPr id="11" name="Oval 10">
            <a:extLst>
              <a:ext uri="{FF2B5EF4-FFF2-40B4-BE49-F238E27FC236}">
                <a16:creationId xmlns:a16="http://schemas.microsoft.com/office/drawing/2014/main" id="{83AC1145-C9B2-32ED-6341-0C67FDA2CD13}"/>
              </a:ext>
            </a:extLst>
          </p:cNvPr>
          <p:cNvSpPr/>
          <p:nvPr/>
        </p:nvSpPr>
        <p:spPr>
          <a:xfrm>
            <a:off x="1593852" y="4078361"/>
            <a:ext cx="2025650" cy="882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Journal articles</a:t>
            </a:r>
            <a:endParaRPr lang="en-US"/>
          </a:p>
        </p:txBody>
      </p:sp>
      <p:sp>
        <p:nvSpPr>
          <p:cNvPr id="12" name="Oval 11">
            <a:extLst>
              <a:ext uri="{FF2B5EF4-FFF2-40B4-BE49-F238E27FC236}">
                <a16:creationId xmlns:a16="http://schemas.microsoft.com/office/drawing/2014/main" id="{2FDB76B0-8F0D-9325-D14B-74318E704A7A}"/>
              </a:ext>
            </a:extLst>
          </p:cNvPr>
          <p:cNvSpPr/>
          <p:nvPr/>
        </p:nvSpPr>
        <p:spPr>
          <a:xfrm>
            <a:off x="4552952" y="4129830"/>
            <a:ext cx="2025650" cy="882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Evaluation reports</a:t>
            </a:r>
          </a:p>
        </p:txBody>
      </p:sp>
      <p:cxnSp>
        <p:nvCxnSpPr>
          <p:cNvPr id="14" name="Straight Arrow Connector 13">
            <a:extLst>
              <a:ext uri="{FF2B5EF4-FFF2-40B4-BE49-F238E27FC236}">
                <a16:creationId xmlns:a16="http://schemas.microsoft.com/office/drawing/2014/main" id="{B54B5887-0EA9-BDBE-464C-694239346228}"/>
              </a:ext>
            </a:extLst>
          </p:cNvPr>
          <p:cNvCxnSpPr/>
          <p:nvPr/>
        </p:nvCxnSpPr>
        <p:spPr>
          <a:xfrm>
            <a:off x="3594102" y="2389930"/>
            <a:ext cx="1098550" cy="56515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C2AF7DF-CB58-51DD-77CB-7D1E10BACBC9}"/>
              </a:ext>
            </a:extLst>
          </p:cNvPr>
          <p:cNvCxnSpPr>
            <a:cxnSpLocks/>
          </p:cNvCxnSpPr>
          <p:nvPr/>
        </p:nvCxnSpPr>
        <p:spPr>
          <a:xfrm flipV="1">
            <a:off x="3346452" y="3520230"/>
            <a:ext cx="1346200" cy="83185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1568405-9C7B-525E-683D-1F2138F546D3}"/>
              </a:ext>
            </a:extLst>
          </p:cNvPr>
          <p:cNvCxnSpPr>
            <a:cxnSpLocks/>
          </p:cNvCxnSpPr>
          <p:nvPr/>
        </p:nvCxnSpPr>
        <p:spPr>
          <a:xfrm>
            <a:off x="6248402" y="3450380"/>
            <a:ext cx="1536700" cy="5842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FD5DD82-3C9F-5351-0575-7877AB16A6A4}"/>
              </a:ext>
            </a:extLst>
          </p:cNvPr>
          <p:cNvCxnSpPr>
            <a:cxnSpLocks/>
          </p:cNvCxnSpPr>
          <p:nvPr/>
        </p:nvCxnSpPr>
        <p:spPr>
          <a:xfrm>
            <a:off x="5537202" y="3469430"/>
            <a:ext cx="0" cy="6604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5AD0082-CA40-7E12-CAE2-256B115CA74C}"/>
              </a:ext>
            </a:extLst>
          </p:cNvPr>
          <p:cNvCxnSpPr>
            <a:cxnSpLocks/>
          </p:cNvCxnSpPr>
          <p:nvPr/>
        </p:nvCxnSpPr>
        <p:spPr>
          <a:xfrm flipH="1">
            <a:off x="6273802" y="2618530"/>
            <a:ext cx="1365250" cy="336550"/>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856FD4A-91BC-4702-AEDC-9ED994C732FA}"/>
              </a:ext>
            </a:extLst>
          </p:cNvPr>
          <p:cNvSpPr txBox="1"/>
          <p:nvPr/>
        </p:nvSpPr>
        <p:spPr>
          <a:xfrm>
            <a:off x="360000" y="5296585"/>
            <a:ext cx="10885661" cy="646331"/>
          </a:xfrm>
          <a:prstGeom prst="rect">
            <a:avLst/>
          </a:prstGeom>
          <a:noFill/>
        </p:spPr>
        <p:txBody>
          <a:bodyPr wrap="square">
            <a:spAutoFit/>
          </a:bodyPr>
          <a:lstStyle/>
          <a:p>
            <a:r>
              <a:rPr lang="en-US">
                <a:cs typeface="Arial"/>
              </a:rPr>
              <a:t>The b</a:t>
            </a:r>
            <a:r>
              <a:rPr lang="en-US" sz="1800" b="0">
                <a:cs typeface="Arial"/>
              </a:rPr>
              <a:t>arriers identified may not be an exhaustive list, rather they are those cited by studies. It is not possible to rank barriers by impact due to varying methods between studies.</a:t>
            </a:r>
            <a:endParaRPr lang="en-GB"/>
          </a:p>
        </p:txBody>
      </p:sp>
    </p:spTree>
    <p:extLst>
      <p:ext uri="{BB962C8B-B14F-4D97-AF65-F5344CB8AC3E}">
        <p14:creationId xmlns:p14="http://schemas.microsoft.com/office/powerpoint/2010/main" val="1783189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14482-CCF4-49C0-9277-C15145A3CEDB}"/>
              </a:ext>
            </a:extLst>
          </p:cNvPr>
          <p:cNvSpPr>
            <a:spLocks noGrp="1"/>
          </p:cNvSpPr>
          <p:nvPr>
            <p:ph type="title"/>
          </p:nvPr>
        </p:nvSpPr>
        <p:spPr>
          <a:xfrm>
            <a:off x="430583" y="333215"/>
            <a:ext cx="11446163" cy="844839"/>
          </a:xfrm>
        </p:spPr>
        <p:txBody>
          <a:bodyPr>
            <a:normAutofit/>
          </a:bodyPr>
          <a:lstStyle/>
          <a:p>
            <a:r>
              <a:rPr lang="en-GB" sz="2200">
                <a:effectLst/>
                <a:ea typeface="Calibri" panose="020F0502020204030204" pitchFamily="34" charset="0"/>
              </a:rPr>
              <a:t>People know they should be active. However, there are multiple barriers acting at a population level that prevent people from being active.</a:t>
            </a:r>
            <a:endParaRPr lang="en-GB" sz="2200"/>
          </a:p>
        </p:txBody>
      </p:sp>
      <p:sp>
        <p:nvSpPr>
          <p:cNvPr id="4" name="Footer Placeholder 3">
            <a:extLst>
              <a:ext uri="{FF2B5EF4-FFF2-40B4-BE49-F238E27FC236}">
                <a16:creationId xmlns:a16="http://schemas.microsoft.com/office/drawing/2014/main" id="{1E72F95A-FBAC-4F28-8FFF-A49FAA3EBE5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Arial" panose="020B0604020202020204"/>
                <a:ea typeface="+mn-ea"/>
                <a:cs typeface="+mn-cs"/>
              </a:rPr>
              <a:t>OFFICIAL SENSITIVE</a:t>
            </a:r>
          </a:p>
        </p:txBody>
      </p:sp>
      <p:sp>
        <p:nvSpPr>
          <p:cNvPr id="5" name="Slide Number Placeholder 4">
            <a:extLst>
              <a:ext uri="{FF2B5EF4-FFF2-40B4-BE49-F238E27FC236}">
                <a16:creationId xmlns:a16="http://schemas.microsoft.com/office/drawing/2014/main" id="{0BDBE9F7-C6E7-452A-895A-B9BBA5511B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grpSp>
        <p:nvGrpSpPr>
          <p:cNvPr id="6" name="Group 5">
            <a:extLst>
              <a:ext uri="{FF2B5EF4-FFF2-40B4-BE49-F238E27FC236}">
                <a16:creationId xmlns:a16="http://schemas.microsoft.com/office/drawing/2014/main" id="{32870133-E7F2-40B1-B854-0C17F2A97BD4}"/>
              </a:ext>
            </a:extLst>
          </p:cNvPr>
          <p:cNvGrpSpPr/>
          <p:nvPr/>
        </p:nvGrpSpPr>
        <p:grpSpPr>
          <a:xfrm>
            <a:off x="431790" y="1289427"/>
            <a:ext cx="10871530" cy="4739233"/>
            <a:chOff x="431790" y="1408467"/>
            <a:chExt cx="10871530" cy="4631369"/>
          </a:xfrm>
        </p:grpSpPr>
        <p:sp>
          <p:nvSpPr>
            <p:cNvPr id="7" name="Straight Connector 6">
              <a:extLst>
                <a:ext uri="{FF2B5EF4-FFF2-40B4-BE49-F238E27FC236}">
                  <a16:creationId xmlns:a16="http://schemas.microsoft.com/office/drawing/2014/main" id="{9E12C77E-C1CB-4F28-861A-D4C5C3D23220}"/>
                </a:ext>
              </a:extLst>
            </p:cNvPr>
            <p:cNvSpPr/>
            <p:nvPr/>
          </p:nvSpPr>
          <p:spPr>
            <a:xfrm>
              <a:off x="431790" y="1871604"/>
              <a:ext cx="0" cy="4168232"/>
            </a:xfrm>
            <a:prstGeom prst="line">
              <a:avLst/>
            </a:prstGeom>
            <a:ln>
              <a:solidFill>
                <a:schemeClr val="accent4">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Rectangle 7" descr="Head with gears with solid fill">
              <a:extLst>
                <a:ext uri="{FF2B5EF4-FFF2-40B4-BE49-F238E27FC236}">
                  <a16:creationId xmlns:a16="http://schemas.microsoft.com/office/drawing/2014/main" id="{677EF3BD-95D0-4A38-9187-1A4AD62182C1}"/>
                </a:ext>
              </a:extLst>
            </p:cNvPr>
            <p:cNvSpPr/>
            <p:nvPr/>
          </p:nvSpPr>
          <p:spPr>
            <a:xfrm>
              <a:off x="820160" y="1931165"/>
              <a:ext cx="1647087" cy="1409254"/>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8000" b="-8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9EDF0D0B-A094-4BF1-9CAB-6CB016EE3E23}"/>
                </a:ext>
              </a:extLst>
            </p:cNvPr>
            <p:cNvSpPr/>
            <p:nvPr/>
          </p:nvSpPr>
          <p:spPr>
            <a:xfrm>
              <a:off x="547574" y="3344623"/>
              <a:ext cx="2192258" cy="2153586"/>
            </a:xfrm>
            <a:custGeom>
              <a:avLst/>
              <a:gdLst>
                <a:gd name="connsiteX0" fmla="*/ 0 w 2192258"/>
                <a:gd name="connsiteY0" fmla="*/ 0 h 2153586"/>
                <a:gd name="connsiteX1" fmla="*/ 2192258 w 2192258"/>
                <a:gd name="connsiteY1" fmla="*/ 0 h 2153586"/>
                <a:gd name="connsiteX2" fmla="*/ 2192258 w 2192258"/>
                <a:gd name="connsiteY2" fmla="*/ 2153586 h 2153586"/>
                <a:gd name="connsiteX3" fmla="*/ 0 w 2192258"/>
                <a:gd name="connsiteY3" fmla="*/ 2153586 h 2153586"/>
                <a:gd name="connsiteX4" fmla="*/ 0 w 2192258"/>
                <a:gd name="connsiteY4" fmla="*/ 0 h 2153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258" h="2153586">
                  <a:moveTo>
                    <a:pt x="0" y="0"/>
                  </a:moveTo>
                  <a:lnTo>
                    <a:pt x="2192258" y="0"/>
                  </a:lnTo>
                  <a:lnTo>
                    <a:pt x="2192258" y="2153586"/>
                  </a:lnTo>
                  <a:lnTo>
                    <a:pt x="0" y="21535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t"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GB" sz="1500" kern="1200"/>
                <a:t>Includes:</a:t>
              </a:r>
              <a:endParaRPr lang="en-GB" sz="1500" kern="1200">
                <a:latin typeface="+mn-lt"/>
              </a:endParaRPr>
            </a:p>
            <a:p>
              <a:pPr marL="171450" lvl="1" indent="-171450" algn="l" defTabSz="711200">
                <a:lnSpc>
                  <a:spcPct val="90000"/>
                </a:lnSpc>
                <a:spcBef>
                  <a:spcPct val="0"/>
                </a:spcBef>
                <a:spcAft>
                  <a:spcPct val="15000"/>
                </a:spcAft>
                <a:buFont typeface="Symbol" panose="05050102010706020507" pitchFamily="18" charset="2"/>
                <a:buChar char=""/>
              </a:pPr>
              <a:r>
                <a:rPr lang="en-GB" sz="1500" kern="1200"/>
                <a:t>Personal motivation</a:t>
              </a:r>
            </a:p>
            <a:p>
              <a:pPr marL="171450" lvl="1" indent="-171450" algn="l" defTabSz="711200">
                <a:lnSpc>
                  <a:spcPct val="90000"/>
                </a:lnSpc>
                <a:spcBef>
                  <a:spcPct val="0"/>
                </a:spcBef>
                <a:spcAft>
                  <a:spcPct val="15000"/>
                </a:spcAft>
                <a:buFont typeface="Symbol" panose="05050102010706020507" pitchFamily="18" charset="2"/>
                <a:buChar char=""/>
              </a:pPr>
              <a:r>
                <a:rPr lang="en-GB" sz="1500" kern="1200"/>
                <a:t>Belief in capabilities</a:t>
              </a:r>
            </a:p>
            <a:p>
              <a:pPr marL="171450" lvl="1" indent="-171450" algn="l" defTabSz="711200">
                <a:lnSpc>
                  <a:spcPct val="90000"/>
                </a:lnSpc>
                <a:spcBef>
                  <a:spcPct val="0"/>
                </a:spcBef>
                <a:spcAft>
                  <a:spcPct val="15000"/>
                </a:spcAft>
                <a:buFont typeface="Symbol" panose="05050102010706020507" pitchFamily="18" charset="2"/>
                <a:buChar char=""/>
              </a:pPr>
              <a:r>
                <a:rPr lang="en-GB" sz="1500"/>
                <a:t>Mental and physical health</a:t>
              </a:r>
              <a:endParaRPr lang="en-GB" sz="1500" kern="1200"/>
            </a:p>
            <a:p>
              <a:pPr marL="171450" lvl="1" indent="-171450" algn="l" defTabSz="711200">
                <a:lnSpc>
                  <a:spcPct val="90000"/>
                </a:lnSpc>
                <a:spcBef>
                  <a:spcPct val="0"/>
                </a:spcBef>
                <a:spcAft>
                  <a:spcPct val="15000"/>
                </a:spcAft>
                <a:buFont typeface="Symbol" panose="05050102010706020507" pitchFamily="18" charset="2"/>
                <a:buChar char=""/>
              </a:pPr>
              <a:r>
                <a:rPr lang="en-GB" sz="1500" kern="1200"/>
                <a:t>Moments in the life course of an individual where levels of physical activity may decline or stop</a:t>
              </a:r>
            </a:p>
          </p:txBody>
        </p:sp>
        <p:sp>
          <p:nvSpPr>
            <p:cNvPr id="15" name="Freeform: Shape 14">
              <a:extLst>
                <a:ext uri="{FF2B5EF4-FFF2-40B4-BE49-F238E27FC236}">
                  <a16:creationId xmlns:a16="http://schemas.microsoft.com/office/drawing/2014/main" id="{3AEB7D86-498A-4D90-923D-CD86BDCE65B4}"/>
                </a:ext>
              </a:extLst>
            </p:cNvPr>
            <p:cNvSpPr/>
            <p:nvPr/>
          </p:nvSpPr>
          <p:spPr>
            <a:xfrm>
              <a:off x="431790" y="1408467"/>
              <a:ext cx="2315684" cy="463136"/>
            </a:xfrm>
            <a:custGeom>
              <a:avLst/>
              <a:gdLst>
                <a:gd name="connsiteX0" fmla="*/ 0 w 2315684"/>
                <a:gd name="connsiteY0" fmla="*/ 0 h 463136"/>
                <a:gd name="connsiteX1" fmla="*/ 2315684 w 2315684"/>
                <a:gd name="connsiteY1" fmla="*/ 0 h 463136"/>
                <a:gd name="connsiteX2" fmla="*/ 2315684 w 2315684"/>
                <a:gd name="connsiteY2" fmla="*/ 463136 h 463136"/>
                <a:gd name="connsiteX3" fmla="*/ 0 w 2315684"/>
                <a:gd name="connsiteY3" fmla="*/ 463136 h 463136"/>
                <a:gd name="connsiteX4" fmla="*/ 0 w 2315684"/>
                <a:gd name="connsiteY4" fmla="*/ 0 h 463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684" h="463136">
                  <a:moveTo>
                    <a:pt x="0" y="0"/>
                  </a:moveTo>
                  <a:lnTo>
                    <a:pt x="2315684" y="0"/>
                  </a:lnTo>
                  <a:lnTo>
                    <a:pt x="2315684" y="463136"/>
                  </a:lnTo>
                  <a:lnTo>
                    <a:pt x="0" y="463136"/>
                  </a:lnTo>
                  <a:lnTo>
                    <a:pt x="0" y="0"/>
                  </a:lnTo>
                  <a:close/>
                </a:path>
              </a:pathLst>
            </a:custGeom>
            <a:solidFill>
              <a:schemeClr val="accent4">
                <a:lumMod val="60000"/>
                <a:lumOff val="40000"/>
              </a:schemeClr>
            </a:solidFill>
            <a:ln>
              <a:solidFill>
                <a:schemeClr val="accent4">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GB" sz="1500" b="1" kern="1200"/>
                <a:t>Individual barriers </a:t>
              </a:r>
              <a:endParaRPr lang="en-GB" sz="1500" kern="1200"/>
            </a:p>
          </p:txBody>
        </p:sp>
        <p:sp>
          <p:nvSpPr>
            <p:cNvPr id="16" name="Straight Connector 15">
              <a:extLst>
                <a:ext uri="{FF2B5EF4-FFF2-40B4-BE49-F238E27FC236}">
                  <a16:creationId xmlns:a16="http://schemas.microsoft.com/office/drawing/2014/main" id="{7C8731DC-C160-4D80-982F-3E9687408A6A}"/>
                </a:ext>
              </a:extLst>
            </p:cNvPr>
            <p:cNvSpPr/>
            <p:nvPr/>
          </p:nvSpPr>
          <p:spPr>
            <a:xfrm>
              <a:off x="3283739" y="1871604"/>
              <a:ext cx="0" cy="4168232"/>
            </a:xfrm>
            <a:prstGeom prst="line">
              <a:avLst/>
            </a:prstGeom>
            <a:ln>
              <a:solidFill>
                <a:schemeClr val="accent5">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ectangle 17" descr="Cycle with people with solid fill">
              <a:extLst>
                <a:ext uri="{FF2B5EF4-FFF2-40B4-BE49-F238E27FC236}">
                  <a16:creationId xmlns:a16="http://schemas.microsoft.com/office/drawing/2014/main" id="{CFF4138E-2264-48BA-B9DB-4130508EBEAE}"/>
                </a:ext>
              </a:extLst>
            </p:cNvPr>
            <p:cNvSpPr/>
            <p:nvPr/>
          </p:nvSpPr>
          <p:spPr>
            <a:xfrm>
              <a:off x="3672108" y="1931165"/>
              <a:ext cx="1647087" cy="1409254"/>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8000" b="-8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Freeform: Shape 19">
              <a:extLst>
                <a:ext uri="{FF2B5EF4-FFF2-40B4-BE49-F238E27FC236}">
                  <a16:creationId xmlns:a16="http://schemas.microsoft.com/office/drawing/2014/main" id="{4002C89F-53F9-470C-89CF-69364DF70EA0}"/>
                </a:ext>
              </a:extLst>
            </p:cNvPr>
            <p:cNvSpPr/>
            <p:nvPr/>
          </p:nvSpPr>
          <p:spPr>
            <a:xfrm>
              <a:off x="3399523" y="3344623"/>
              <a:ext cx="2192258" cy="2120512"/>
            </a:xfrm>
            <a:custGeom>
              <a:avLst/>
              <a:gdLst>
                <a:gd name="connsiteX0" fmla="*/ 0 w 2192258"/>
                <a:gd name="connsiteY0" fmla="*/ 0 h 2153586"/>
                <a:gd name="connsiteX1" fmla="*/ 2192258 w 2192258"/>
                <a:gd name="connsiteY1" fmla="*/ 0 h 2153586"/>
                <a:gd name="connsiteX2" fmla="*/ 2192258 w 2192258"/>
                <a:gd name="connsiteY2" fmla="*/ 2153586 h 2153586"/>
                <a:gd name="connsiteX3" fmla="*/ 0 w 2192258"/>
                <a:gd name="connsiteY3" fmla="*/ 2153586 h 2153586"/>
                <a:gd name="connsiteX4" fmla="*/ 0 w 2192258"/>
                <a:gd name="connsiteY4" fmla="*/ 0 h 2153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258" h="2153586">
                  <a:moveTo>
                    <a:pt x="0" y="0"/>
                  </a:moveTo>
                  <a:lnTo>
                    <a:pt x="2192258" y="0"/>
                  </a:lnTo>
                  <a:lnTo>
                    <a:pt x="2192258" y="2153586"/>
                  </a:lnTo>
                  <a:lnTo>
                    <a:pt x="0" y="21535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t" anchorCtr="0">
              <a:noAutofit/>
            </a:bodyPr>
            <a:lstStyle/>
            <a:p>
              <a:pPr marL="0" lvl="0" indent="0" algn="l" defTabSz="711200">
                <a:lnSpc>
                  <a:spcPct val="90000"/>
                </a:lnSpc>
                <a:spcBef>
                  <a:spcPct val="0"/>
                </a:spcBef>
                <a:spcAft>
                  <a:spcPct val="35000"/>
                </a:spcAft>
                <a:buNone/>
              </a:pPr>
              <a:r>
                <a:rPr lang="en-GB" sz="1500" kern="1200"/>
                <a:t>Includes:</a:t>
              </a:r>
            </a:p>
            <a:p>
              <a:pPr marL="171450" lvl="1" indent="-171450" algn="l" defTabSz="711200">
                <a:lnSpc>
                  <a:spcPct val="90000"/>
                </a:lnSpc>
                <a:spcBef>
                  <a:spcPct val="0"/>
                </a:spcBef>
                <a:spcAft>
                  <a:spcPct val="15000"/>
                </a:spcAft>
                <a:buFont typeface="Symbol" panose="05050102010706020507" pitchFamily="18" charset="2"/>
                <a:buChar char=""/>
              </a:pPr>
              <a:r>
                <a:rPr lang="en-GB" sz="1500" kern="1200"/>
                <a:t>Lack of time</a:t>
              </a:r>
            </a:p>
            <a:p>
              <a:pPr marL="171450" lvl="1" indent="-171450" algn="l" defTabSz="711200">
                <a:lnSpc>
                  <a:spcPct val="90000"/>
                </a:lnSpc>
                <a:spcBef>
                  <a:spcPct val="0"/>
                </a:spcBef>
                <a:spcAft>
                  <a:spcPct val="15000"/>
                </a:spcAft>
                <a:buFont typeface="Symbol" panose="05050102010706020507" pitchFamily="18" charset="2"/>
                <a:buChar char=""/>
              </a:pPr>
              <a:r>
                <a:rPr lang="en-GB" sz="1500" kern="1200"/>
                <a:t>Lack of role models </a:t>
              </a:r>
            </a:p>
            <a:p>
              <a:pPr marL="171450" lvl="1" indent="-171450" algn="l" defTabSz="711200">
                <a:lnSpc>
                  <a:spcPct val="90000"/>
                </a:lnSpc>
                <a:spcBef>
                  <a:spcPct val="0"/>
                </a:spcBef>
                <a:spcAft>
                  <a:spcPct val="15000"/>
                </a:spcAft>
                <a:buFont typeface="Symbol" panose="05050102010706020507" pitchFamily="18" charset="2"/>
                <a:buChar char=""/>
              </a:pPr>
              <a:r>
                <a:rPr lang="en-GB" sz="1500" kern="1200"/>
                <a:t>Social cohesion </a:t>
              </a:r>
            </a:p>
            <a:p>
              <a:pPr marL="171450" lvl="1" indent="-171450" algn="l" defTabSz="711200">
                <a:lnSpc>
                  <a:spcPct val="90000"/>
                </a:lnSpc>
                <a:spcBef>
                  <a:spcPct val="0"/>
                </a:spcBef>
                <a:spcAft>
                  <a:spcPct val="15000"/>
                </a:spcAft>
                <a:buFont typeface="Symbol" panose="05050102010706020507" pitchFamily="18" charset="2"/>
                <a:buChar char=""/>
              </a:pPr>
              <a:r>
                <a:rPr lang="en-GB" sz="1500" kern="1200"/>
                <a:t>Increased sedentary lifestyle due to technology</a:t>
              </a:r>
            </a:p>
            <a:p>
              <a:pPr marL="171450" lvl="1" indent="-171450" algn="l" defTabSz="711200">
                <a:lnSpc>
                  <a:spcPct val="90000"/>
                </a:lnSpc>
                <a:spcBef>
                  <a:spcPct val="0"/>
                </a:spcBef>
                <a:spcAft>
                  <a:spcPct val="15000"/>
                </a:spcAft>
                <a:buFont typeface="Symbol" panose="05050102010706020507" pitchFamily="18" charset="2"/>
                <a:buChar char=""/>
              </a:pPr>
              <a:r>
                <a:rPr lang="en-GB" sz="1500" kern="1200"/>
                <a:t>Children’s activity levels are influenced by those of their parents</a:t>
              </a:r>
            </a:p>
          </p:txBody>
        </p:sp>
        <p:sp>
          <p:nvSpPr>
            <p:cNvPr id="22" name="Freeform: Shape 21">
              <a:extLst>
                <a:ext uri="{FF2B5EF4-FFF2-40B4-BE49-F238E27FC236}">
                  <a16:creationId xmlns:a16="http://schemas.microsoft.com/office/drawing/2014/main" id="{AF0CD504-1462-4AD5-8218-6AC7106C2D49}"/>
                </a:ext>
              </a:extLst>
            </p:cNvPr>
            <p:cNvSpPr/>
            <p:nvPr/>
          </p:nvSpPr>
          <p:spPr>
            <a:xfrm>
              <a:off x="3283739" y="1408467"/>
              <a:ext cx="2315684" cy="463136"/>
            </a:xfrm>
            <a:custGeom>
              <a:avLst/>
              <a:gdLst>
                <a:gd name="connsiteX0" fmla="*/ 0 w 2315684"/>
                <a:gd name="connsiteY0" fmla="*/ 0 h 463136"/>
                <a:gd name="connsiteX1" fmla="*/ 2315684 w 2315684"/>
                <a:gd name="connsiteY1" fmla="*/ 0 h 463136"/>
                <a:gd name="connsiteX2" fmla="*/ 2315684 w 2315684"/>
                <a:gd name="connsiteY2" fmla="*/ 463136 h 463136"/>
                <a:gd name="connsiteX3" fmla="*/ 0 w 2315684"/>
                <a:gd name="connsiteY3" fmla="*/ 463136 h 463136"/>
                <a:gd name="connsiteX4" fmla="*/ 0 w 2315684"/>
                <a:gd name="connsiteY4" fmla="*/ 0 h 463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684" h="463136">
                  <a:moveTo>
                    <a:pt x="0" y="0"/>
                  </a:moveTo>
                  <a:lnTo>
                    <a:pt x="2315684" y="0"/>
                  </a:lnTo>
                  <a:lnTo>
                    <a:pt x="2315684" y="463136"/>
                  </a:lnTo>
                  <a:lnTo>
                    <a:pt x="0" y="463136"/>
                  </a:lnTo>
                  <a:lnTo>
                    <a:pt x="0" y="0"/>
                  </a:lnTo>
                  <a:close/>
                </a:path>
              </a:pathLst>
            </a:custGeom>
            <a:solidFill>
              <a:schemeClr val="accent5">
                <a:lumMod val="60000"/>
                <a:lumOff val="40000"/>
              </a:schemeClr>
            </a:solidFill>
            <a:ln>
              <a:solidFill>
                <a:schemeClr val="accent5">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GB" sz="1500" b="1" kern="1200"/>
                <a:t>Cultural and social barriers</a:t>
              </a:r>
              <a:endParaRPr lang="en-GB" sz="1500" kern="1200"/>
            </a:p>
          </p:txBody>
        </p:sp>
        <p:sp>
          <p:nvSpPr>
            <p:cNvPr id="24" name="Straight Connector 23">
              <a:extLst>
                <a:ext uri="{FF2B5EF4-FFF2-40B4-BE49-F238E27FC236}">
                  <a16:creationId xmlns:a16="http://schemas.microsoft.com/office/drawing/2014/main" id="{343C287F-02C7-40E9-BE8C-0C64BF060665}"/>
                </a:ext>
              </a:extLst>
            </p:cNvPr>
            <p:cNvSpPr/>
            <p:nvPr/>
          </p:nvSpPr>
          <p:spPr>
            <a:xfrm>
              <a:off x="6135687" y="1871604"/>
              <a:ext cx="0" cy="4168232"/>
            </a:xfrm>
            <a:prstGeom prst="line">
              <a:avLst/>
            </a:prstGeom>
            <a:ln>
              <a:solidFill>
                <a:schemeClr val="accent3">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ectangle 24" descr="Forest scene with solid fill">
              <a:extLst>
                <a:ext uri="{FF2B5EF4-FFF2-40B4-BE49-F238E27FC236}">
                  <a16:creationId xmlns:a16="http://schemas.microsoft.com/office/drawing/2014/main" id="{CA131526-D3C4-47F9-AFD8-560394FCFBC6}"/>
                </a:ext>
              </a:extLst>
            </p:cNvPr>
            <p:cNvSpPr/>
            <p:nvPr/>
          </p:nvSpPr>
          <p:spPr>
            <a:xfrm>
              <a:off x="6524057" y="1931165"/>
              <a:ext cx="1647087" cy="1409254"/>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8000" b="-8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Freeform: Shape 25">
              <a:extLst>
                <a:ext uri="{FF2B5EF4-FFF2-40B4-BE49-F238E27FC236}">
                  <a16:creationId xmlns:a16="http://schemas.microsoft.com/office/drawing/2014/main" id="{DE47D74F-62EB-4AAB-B743-F31F7DD45AB0}"/>
                </a:ext>
              </a:extLst>
            </p:cNvPr>
            <p:cNvSpPr/>
            <p:nvPr/>
          </p:nvSpPr>
          <p:spPr>
            <a:xfrm>
              <a:off x="6251472" y="3344623"/>
              <a:ext cx="2192258" cy="2153586"/>
            </a:xfrm>
            <a:custGeom>
              <a:avLst/>
              <a:gdLst>
                <a:gd name="connsiteX0" fmla="*/ 0 w 2192258"/>
                <a:gd name="connsiteY0" fmla="*/ 0 h 2153586"/>
                <a:gd name="connsiteX1" fmla="*/ 2192258 w 2192258"/>
                <a:gd name="connsiteY1" fmla="*/ 0 h 2153586"/>
                <a:gd name="connsiteX2" fmla="*/ 2192258 w 2192258"/>
                <a:gd name="connsiteY2" fmla="*/ 2153586 h 2153586"/>
                <a:gd name="connsiteX3" fmla="*/ 0 w 2192258"/>
                <a:gd name="connsiteY3" fmla="*/ 2153586 h 2153586"/>
                <a:gd name="connsiteX4" fmla="*/ 0 w 2192258"/>
                <a:gd name="connsiteY4" fmla="*/ 0 h 2153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258" h="2153586">
                  <a:moveTo>
                    <a:pt x="0" y="0"/>
                  </a:moveTo>
                  <a:lnTo>
                    <a:pt x="2192258" y="0"/>
                  </a:lnTo>
                  <a:lnTo>
                    <a:pt x="2192258" y="2153586"/>
                  </a:lnTo>
                  <a:lnTo>
                    <a:pt x="0" y="21535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t" anchorCtr="0">
              <a:noAutofit/>
            </a:bodyPr>
            <a:lstStyle/>
            <a:p>
              <a:pPr marL="0" lvl="0" indent="0" algn="l" defTabSz="711200">
                <a:lnSpc>
                  <a:spcPct val="90000"/>
                </a:lnSpc>
                <a:spcBef>
                  <a:spcPct val="0"/>
                </a:spcBef>
                <a:spcAft>
                  <a:spcPct val="35000"/>
                </a:spcAft>
                <a:buNone/>
              </a:pPr>
              <a:r>
                <a:rPr lang="en-GB" sz="1500" kern="1200"/>
                <a:t>Includes:</a:t>
              </a:r>
            </a:p>
            <a:p>
              <a:pPr marL="171450" lvl="1" indent="-171450" algn="l" defTabSz="711200">
                <a:lnSpc>
                  <a:spcPct val="90000"/>
                </a:lnSpc>
                <a:spcBef>
                  <a:spcPct val="0"/>
                </a:spcBef>
                <a:spcAft>
                  <a:spcPct val="15000"/>
                </a:spcAft>
                <a:buFont typeface="Symbol" panose="05050102010706020507" pitchFamily="18" charset="2"/>
                <a:buChar char=""/>
              </a:pPr>
              <a:r>
                <a:rPr lang="en-GB" sz="1500" kern="1200"/>
                <a:t>Lack of access to green and blue space</a:t>
              </a:r>
            </a:p>
            <a:p>
              <a:pPr marL="171450" lvl="1" indent="-171450" algn="l" defTabSz="711200">
                <a:lnSpc>
                  <a:spcPct val="90000"/>
                </a:lnSpc>
                <a:spcBef>
                  <a:spcPct val="0"/>
                </a:spcBef>
                <a:spcAft>
                  <a:spcPct val="15000"/>
                </a:spcAft>
                <a:buFont typeface="Symbol" panose="05050102010706020507" pitchFamily="18" charset="2"/>
                <a:buChar char=""/>
              </a:pPr>
              <a:r>
                <a:rPr lang="en-GB" sz="1500" kern="1200"/>
                <a:t>Lack of access to safe spaces </a:t>
              </a:r>
            </a:p>
            <a:p>
              <a:pPr marL="171450" lvl="1" indent="-171450" algn="l" defTabSz="711200">
                <a:lnSpc>
                  <a:spcPct val="90000"/>
                </a:lnSpc>
                <a:spcBef>
                  <a:spcPct val="0"/>
                </a:spcBef>
                <a:spcAft>
                  <a:spcPct val="15000"/>
                </a:spcAft>
                <a:buFont typeface="Symbol" panose="05050102010706020507" pitchFamily="18" charset="2"/>
                <a:buChar char=""/>
              </a:pPr>
              <a:r>
                <a:rPr lang="en-GB" sz="1500" kern="1200"/>
                <a:t>Personal safety concerns </a:t>
              </a:r>
            </a:p>
            <a:p>
              <a:pPr marL="171450" lvl="1" indent="-171450" algn="l" defTabSz="711200">
                <a:lnSpc>
                  <a:spcPct val="90000"/>
                </a:lnSpc>
                <a:spcBef>
                  <a:spcPct val="0"/>
                </a:spcBef>
                <a:spcAft>
                  <a:spcPct val="15000"/>
                </a:spcAft>
                <a:buFont typeface="Symbol" panose="05050102010706020507" pitchFamily="18" charset="2"/>
                <a:buChar char=""/>
              </a:pPr>
              <a:r>
                <a:rPr lang="en-GB" sz="1500" kern="1200"/>
                <a:t>Seasonal changes </a:t>
              </a:r>
            </a:p>
            <a:p>
              <a:pPr marL="171450" lvl="1" indent="-171450" algn="l" defTabSz="711200">
                <a:lnSpc>
                  <a:spcPct val="90000"/>
                </a:lnSpc>
                <a:spcBef>
                  <a:spcPct val="0"/>
                </a:spcBef>
                <a:spcAft>
                  <a:spcPct val="15000"/>
                </a:spcAft>
                <a:buFont typeface="Symbol" panose="05050102010706020507" pitchFamily="18" charset="2"/>
                <a:buChar char=""/>
              </a:pPr>
              <a:r>
                <a:rPr lang="en-GB" sz="1500" kern="1200"/>
                <a:t>Poor weather</a:t>
              </a:r>
            </a:p>
            <a:p>
              <a:pPr marL="171450" lvl="1" indent="-171450" algn="l" defTabSz="711200">
                <a:lnSpc>
                  <a:spcPct val="90000"/>
                </a:lnSpc>
                <a:spcBef>
                  <a:spcPct val="0"/>
                </a:spcBef>
                <a:spcAft>
                  <a:spcPct val="15000"/>
                </a:spcAft>
                <a:buFont typeface="Symbol" panose="05050102010706020507" pitchFamily="18" charset="2"/>
                <a:buChar char=""/>
              </a:pPr>
              <a:r>
                <a:rPr lang="en-GB" sz="1500" kern="1200"/>
                <a:t>Access to/ lack of facilities</a:t>
              </a:r>
            </a:p>
          </p:txBody>
        </p:sp>
        <p:sp>
          <p:nvSpPr>
            <p:cNvPr id="27" name="Freeform: Shape 26">
              <a:extLst>
                <a:ext uri="{FF2B5EF4-FFF2-40B4-BE49-F238E27FC236}">
                  <a16:creationId xmlns:a16="http://schemas.microsoft.com/office/drawing/2014/main" id="{7AD8D872-7845-46A2-A065-0F9A86B8B5D4}"/>
                </a:ext>
              </a:extLst>
            </p:cNvPr>
            <p:cNvSpPr/>
            <p:nvPr/>
          </p:nvSpPr>
          <p:spPr>
            <a:xfrm>
              <a:off x="6135687" y="1408467"/>
              <a:ext cx="2315684" cy="463136"/>
            </a:xfrm>
            <a:custGeom>
              <a:avLst/>
              <a:gdLst>
                <a:gd name="connsiteX0" fmla="*/ 0 w 2315684"/>
                <a:gd name="connsiteY0" fmla="*/ 0 h 463136"/>
                <a:gd name="connsiteX1" fmla="*/ 2315684 w 2315684"/>
                <a:gd name="connsiteY1" fmla="*/ 0 h 463136"/>
                <a:gd name="connsiteX2" fmla="*/ 2315684 w 2315684"/>
                <a:gd name="connsiteY2" fmla="*/ 463136 h 463136"/>
                <a:gd name="connsiteX3" fmla="*/ 0 w 2315684"/>
                <a:gd name="connsiteY3" fmla="*/ 463136 h 463136"/>
                <a:gd name="connsiteX4" fmla="*/ 0 w 2315684"/>
                <a:gd name="connsiteY4" fmla="*/ 0 h 463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684" h="463136">
                  <a:moveTo>
                    <a:pt x="0" y="0"/>
                  </a:moveTo>
                  <a:lnTo>
                    <a:pt x="2315684" y="0"/>
                  </a:lnTo>
                  <a:lnTo>
                    <a:pt x="2315684" y="463136"/>
                  </a:lnTo>
                  <a:lnTo>
                    <a:pt x="0" y="463136"/>
                  </a:lnTo>
                  <a:lnTo>
                    <a:pt x="0" y="0"/>
                  </a:lnTo>
                  <a:close/>
                </a:path>
              </a:pathLst>
            </a:custGeom>
            <a:solidFill>
              <a:schemeClr val="accent3">
                <a:lumMod val="60000"/>
                <a:lumOff val="40000"/>
              </a:schemeClr>
            </a:solidFill>
            <a:ln>
              <a:solidFill>
                <a:schemeClr val="accent3">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GB" sz="1500" b="1" kern="1200"/>
                <a:t>Structural and environmental barriers</a:t>
              </a:r>
              <a:endParaRPr lang="en-GB" sz="1500" kern="1200"/>
            </a:p>
          </p:txBody>
        </p:sp>
        <p:sp>
          <p:nvSpPr>
            <p:cNvPr id="28" name="Straight Connector 27">
              <a:extLst>
                <a:ext uri="{FF2B5EF4-FFF2-40B4-BE49-F238E27FC236}">
                  <a16:creationId xmlns:a16="http://schemas.microsoft.com/office/drawing/2014/main" id="{0A82C251-EFF3-45CF-8631-D273D720ECC8}"/>
                </a:ext>
              </a:extLst>
            </p:cNvPr>
            <p:cNvSpPr/>
            <p:nvPr/>
          </p:nvSpPr>
          <p:spPr>
            <a:xfrm>
              <a:off x="8987636" y="1871604"/>
              <a:ext cx="0" cy="4168232"/>
            </a:xfrm>
            <a:prstGeom prst="line">
              <a:avLst/>
            </a:prstGeom>
            <a:ln>
              <a:solidFill>
                <a:schemeClr val="accent2">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Rectangle 28" descr="Coins with solid fill">
              <a:extLst>
                <a:ext uri="{FF2B5EF4-FFF2-40B4-BE49-F238E27FC236}">
                  <a16:creationId xmlns:a16="http://schemas.microsoft.com/office/drawing/2014/main" id="{7F7A28ED-ACB3-490E-ACE3-B129A81AC64C}"/>
                </a:ext>
              </a:extLst>
            </p:cNvPr>
            <p:cNvSpPr/>
            <p:nvPr/>
          </p:nvSpPr>
          <p:spPr>
            <a:xfrm>
              <a:off x="9376006" y="1931165"/>
              <a:ext cx="1647087" cy="1409254"/>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8000" b="-8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Freeform: Shape 29">
              <a:extLst>
                <a:ext uri="{FF2B5EF4-FFF2-40B4-BE49-F238E27FC236}">
                  <a16:creationId xmlns:a16="http://schemas.microsoft.com/office/drawing/2014/main" id="{9E1BC822-7758-4374-A2FA-6E40841B1BCF}"/>
                </a:ext>
              </a:extLst>
            </p:cNvPr>
            <p:cNvSpPr/>
            <p:nvPr/>
          </p:nvSpPr>
          <p:spPr>
            <a:xfrm>
              <a:off x="9103421" y="3344623"/>
              <a:ext cx="2192258" cy="2153586"/>
            </a:xfrm>
            <a:custGeom>
              <a:avLst/>
              <a:gdLst>
                <a:gd name="connsiteX0" fmla="*/ 0 w 2192258"/>
                <a:gd name="connsiteY0" fmla="*/ 0 h 2153586"/>
                <a:gd name="connsiteX1" fmla="*/ 2192258 w 2192258"/>
                <a:gd name="connsiteY1" fmla="*/ 0 h 2153586"/>
                <a:gd name="connsiteX2" fmla="*/ 2192258 w 2192258"/>
                <a:gd name="connsiteY2" fmla="*/ 2153586 h 2153586"/>
                <a:gd name="connsiteX3" fmla="*/ 0 w 2192258"/>
                <a:gd name="connsiteY3" fmla="*/ 2153586 h 2153586"/>
                <a:gd name="connsiteX4" fmla="*/ 0 w 2192258"/>
                <a:gd name="connsiteY4" fmla="*/ 0 h 2153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258" h="2153586">
                  <a:moveTo>
                    <a:pt x="0" y="0"/>
                  </a:moveTo>
                  <a:lnTo>
                    <a:pt x="2192258" y="0"/>
                  </a:lnTo>
                  <a:lnTo>
                    <a:pt x="2192258" y="2153586"/>
                  </a:lnTo>
                  <a:lnTo>
                    <a:pt x="0" y="21535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t" anchorCtr="0">
              <a:noAutofit/>
            </a:bodyPr>
            <a:lstStyle/>
            <a:p>
              <a:pPr marL="0" lvl="0" indent="0" algn="l" defTabSz="711200">
                <a:lnSpc>
                  <a:spcPct val="90000"/>
                </a:lnSpc>
                <a:spcBef>
                  <a:spcPct val="0"/>
                </a:spcBef>
                <a:spcAft>
                  <a:spcPct val="35000"/>
                </a:spcAft>
                <a:buNone/>
              </a:pPr>
              <a:r>
                <a:rPr lang="en-GB" sz="1500" kern="1200"/>
                <a:t>Includes:</a:t>
              </a:r>
            </a:p>
            <a:p>
              <a:pPr marL="171450" lvl="1" indent="-171450" algn="l" defTabSz="711200">
                <a:lnSpc>
                  <a:spcPct val="90000"/>
                </a:lnSpc>
                <a:spcBef>
                  <a:spcPct val="0"/>
                </a:spcBef>
                <a:spcAft>
                  <a:spcPct val="15000"/>
                </a:spcAft>
                <a:buFont typeface="Symbol" panose="05050102010706020507" pitchFamily="18" charset="2"/>
                <a:buChar char=""/>
              </a:pPr>
              <a:r>
                <a:rPr lang="en-GB" sz="1500" kern="1200"/>
                <a:t>Cost of equipment </a:t>
              </a:r>
            </a:p>
            <a:p>
              <a:pPr marL="171450" lvl="1" indent="-171450" algn="l" defTabSz="711200">
                <a:lnSpc>
                  <a:spcPct val="90000"/>
                </a:lnSpc>
                <a:spcBef>
                  <a:spcPct val="0"/>
                </a:spcBef>
                <a:spcAft>
                  <a:spcPct val="15000"/>
                </a:spcAft>
                <a:buFont typeface="Symbol" panose="05050102010706020507" pitchFamily="18" charset="2"/>
                <a:buChar char=""/>
              </a:pPr>
              <a:r>
                <a:rPr lang="en-GB" sz="1500"/>
                <a:t>C</a:t>
              </a:r>
              <a:r>
                <a:rPr lang="en-GB" sz="1500" kern="1200"/>
                <a:t>ost of leisure facilities</a:t>
              </a:r>
            </a:p>
            <a:p>
              <a:pPr marL="171450" lvl="1" indent="-171450" algn="l" defTabSz="711200">
                <a:lnSpc>
                  <a:spcPct val="90000"/>
                </a:lnSpc>
                <a:spcBef>
                  <a:spcPct val="0"/>
                </a:spcBef>
                <a:spcAft>
                  <a:spcPct val="15000"/>
                </a:spcAft>
                <a:buFont typeface="Symbol" panose="05050102010706020507" pitchFamily="18" charset="2"/>
                <a:buChar char=""/>
              </a:pPr>
              <a:r>
                <a:rPr lang="en-GB" sz="1500" kern="1200"/>
                <a:t>Other financial pressures on an individual / household</a:t>
              </a:r>
            </a:p>
          </p:txBody>
        </p:sp>
        <p:sp>
          <p:nvSpPr>
            <p:cNvPr id="31" name="Freeform: Shape 30">
              <a:extLst>
                <a:ext uri="{FF2B5EF4-FFF2-40B4-BE49-F238E27FC236}">
                  <a16:creationId xmlns:a16="http://schemas.microsoft.com/office/drawing/2014/main" id="{CB2DC5EE-AC36-4184-ADB8-555EEEC0A33D}"/>
                </a:ext>
              </a:extLst>
            </p:cNvPr>
            <p:cNvSpPr/>
            <p:nvPr/>
          </p:nvSpPr>
          <p:spPr>
            <a:xfrm>
              <a:off x="8987636" y="1408467"/>
              <a:ext cx="2315684" cy="463136"/>
            </a:xfrm>
            <a:custGeom>
              <a:avLst/>
              <a:gdLst>
                <a:gd name="connsiteX0" fmla="*/ 0 w 2315684"/>
                <a:gd name="connsiteY0" fmla="*/ 0 h 463136"/>
                <a:gd name="connsiteX1" fmla="*/ 2315684 w 2315684"/>
                <a:gd name="connsiteY1" fmla="*/ 0 h 463136"/>
                <a:gd name="connsiteX2" fmla="*/ 2315684 w 2315684"/>
                <a:gd name="connsiteY2" fmla="*/ 463136 h 463136"/>
                <a:gd name="connsiteX3" fmla="*/ 0 w 2315684"/>
                <a:gd name="connsiteY3" fmla="*/ 463136 h 463136"/>
                <a:gd name="connsiteX4" fmla="*/ 0 w 2315684"/>
                <a:gd name="connsiteY4" fmla="*/ 0 h 463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684" h="463136">
                  <a:moveTo>
                    <a:pt x="0" y="0"/>
                  </a:moveTo>
                  <a:lnTo>
                    <a:pt x="2315684" y="0"/>
                  </a:lnTo>
                  <a:lnTo>
                    <a:pt x="2315684" y="463136"/>
                  </a:lnTo>
                  <a:lnTo>
                    <a:pt x="0" y="463136"/>
                  </a:lnTo>
                  <a:lnTo>
                    <a:pt x="0" y="0"/>
                  </a:lnTo>
                  <a:close/>
                </a:path>
              </a:pathLst>
            </a:custGeom>
            <a:solidFill>
              <a:schemeClr val="accent2">
                <a:lumMod val="60000"/>
                <a:lumOff val="40000"/>
              </a:schemeClr>
            </a:solidFill>
            <a:ln>
              <a:solidFill>
                <a:schemeClr val="accent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GB" sz="1500" b="1" kern="1200"/>
                <a:t>Affordability and other economic barriers</a:t>
              </a:r>
              <a:endParaRPr lang="en-GB" sz="1500" kern="1200"/>
            </a:p>
          </p:txBody>
        </p:sp>
      </p:grpSp>
    </p:spTree>
    <p:extLst>
      <p:ext uri="{BB962C8B-B14F-4D97-AF65-F5344CB8AC3E}">
        <p14:creationId xmlns:p14="http://schemas.microsoft.com/office/powerpoint/2010/main" val="3097871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7948B-23BC-46A5-9385-724E989CFA0B}"/>
              </a:ext>
            </a:extLst>
          </p:cNvPr>
          <p:cNvSpPr>
            <a:spLocks noGrp="1"/>
          </p:cNvSpPr>
          <p:nvPr>
            <p:ph type="title"/>
          </p:nvPr>
        </p:nvSpPr>
        <p:spPr>
          <a:xfrm>
            <a:off x="372918" y="409303"/>
            <a:ext cx="11446163" cy="732145"/>
          </a:xfrm>
        </p:spPr>
        <p:txBody>
          <a:bodyPr>
            <a:normAutofit fontScale="90000"/>
          </a:bodyPr>
          <a:lstStyle/>
          <a:p>
            <a:r>
              <a:rPr lang="en-GB" sz="2400" b="1"/>
              <a:t>These population level barriers and their underlying causes can lead to unhealthy behaviours.</a:t>
            </a:r>
            <a:endParaRPr lang="en-GB" sz="2400"/>
          </a:p>
        </p:txBody>
      </p:sp>
      <p:sp>
        <p:nvSpPr>
          <p:cNvPr id="4" name="Footer Placeholder 3">
            <a:extLst>
              <a:ext uri="{FF2B5EF4-FFF2-40B4-BE49-F238E27FC236}">
                <a16:creationId xmlns:a16="http://schemas.microsoft.com/office/drawing/2014/main" id="{DDB1144B-BD75-4190-9EB2-386EA5663165}"/>
              </a:ext>
            </a:extLst>
          </p:cNvPr>
          <p:cNvSpPr>
            <a:spLocks noGrp="1"/>
          </p:cNvSpPr>
          <p:nvPr>
            <p:ph type="ftr" sz="quarter" idx="11"/>
          </p:nvPr>
        </p:nvSpPr>
        <p:spPr/>
        <p:txBody>
          <a:bodyPr/>
          <a:lstStyle/>
          <a:p>
            <a:r>
              <a:rPr lang="en-GB"/>
              <a:t>OFFICIAL SENSITIVE</a:t>
            </a:r>
          </a:p>
        </p:txBody>
      </p:sp>
      <p:sp>
        <p:nvSpPr>
          <p:cNvPr id="5" name="Slide Number Placeholder 4">
            <a:extLst>
              <a:ext uri="{FF2B5EF4-FFF2-40B4-BE49-F238E27FC236}">
                <a16:creationId xmlns:a16="http://schemas.microsoft.com/office/drawing/2014/main" id="{7EBAAD16-6080-44F1-94D8-E3316B49B909}"/>
              </a:ext>
            </a:extLst>
          </p:cNvPr>
          <p:cNvSpPr>
            <a:spLocks noGrp="1"/>
          </p:cNvSpPr>
          <p:nvPr>
            <p:ph type="sldNum" sz="quarter" idx="12"/>
          </p:nvPr>
        </p:nvSpPr>
        <p:spPr/>
        <p:txBody>
          <a:bodyPr/>
          <a:lstStyle/>
          <a:p>
            <a:fld id="{06A44ADC-FBC0-4698-B0EC-1AD4A4060383}" type="slidenum">
              <a:rPr lang="en-GB" smtClean="0"/>
              <a:t>23</a:t>
            </a:fld>
            <a:endParaRPr lang="en-GB"/>
          </a:p>
        </p:txBody>
      </p:sp>
      <p:sp>
        <p:nvSpPr>
          <p:cNvPr id="6" name="TextBox 5">
            <a:extLst>
              <a:ext uri="{FF2B5EF4-FFF2-40B4-BE49-F238E27FC236}">
                <a16:creationId xmlns:a16="http://schemas.microsoft.com/office/drawing/2014/main" id="{9971DB0C-925D-456C-A790-6EAEB14B88AD}"/>
              </a:ext>
            </a:extLst>
          </p:cNvPr>
          <p:cNvSpPr txBox="1"/>
          <p:nvPr/>
        </p:nvSpPr>
        <p:spPr>
          <a:xfrm>
            <a:off x="360000" y="1071973"/>
            <a:ext cx="11444072" cy="923330"/>
          </a:xfrm>
          <a:prstGeom prst="rect">
            <a:avLst/>
          </a:prstGeom>
          <a:noFill/>
        </p:spPr>
        <p:txBody>
          <a:bodyPr wrap="square" rtlCol="0">
            <a:spAutoFit/>
          </a:bodyPr>
          <a:lstStyle/>
          <a:p>
            <a:r>
              <a:rPr lang="en-GB" b="1"/>
              <a:t>To support people to change their behaviour, we need to address these barriers, ensuring people have the necessary capability, opportunity and motivation to lead more active lives. </a:t>
            </a:r>
            <a:r>
              <a:rPr lang="en-GB"/>
              <a:t>Examples of how barriers can influence behaviours are as follows:</a:t>
            </a:r>
          </a:p>
        </p:txBody>
      </p:sp>
      <p:grpSp>
        <p:nvGrpSpPr>
          <p:cNvPr id="7" name="Group 6">
            <a:extLst>
              <a:ext uri="{FF2B5EF4-FFF2-40B4-BE49-F238E27FC236}">
                <a16:creationId xmlns:a16="http://schemas.microsoft.com/office/drawing/2014/main" id="{256211B5-CD27-43AD-BF77-392BF90CA58A}"/>
              </a:ext>
            </a:extLst>
          </p:cNvPr>
          <p:cNvGrpSpPr/>
          <p:nvPr/>
        </p:nvGrpSpPr>
        <p:grpSpPr>
          <a:xfrm>
            <a:off x="461276" y="2085975"/>
            <a:ext cx="10871530" cy="4006902"/>
            <a:chOff x="431790" y="1408467"/>
            <a:chExt cx="10871530" cy="4631369"/>
          </a:xfrm>
        </p:grpSpPr>
        <p:sp>
          <p:nvSpPr>
            <p:cNvPr id="8" name="Straight Connector 7">
              <a:extLst>
                <a:ext uri="{FF2B5EF4-FFF2-40B4-BE49-F238E27FC236}">
                  <a16:creationId xmlns:a16="http://schemas.microsoft.com/office/drawing/2014/main" id="{3F309736-A517-486D-88FA-49EA927D6958}"/>
                </a:ext>
              </a:extLst>
            </p:cNvPr>
            <p:cNvSpPr/>
            <p:nvPr/>
          </p:nvSpPr>
          <p:spPr>
            <a:xfrm>
              <a:off x="431790" y="1871604"/>
              <a:ext cx="0" cy="4168232"/>
            </a:xfrm>
            <a:prstGeom prst="line">
              <a:avLst/>
            </a:prstGeom>
            <a:ln>
              <a:solidFill>
                <a:schemeClr val="accent4">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ectangle 8" descr="Head with gears with solid fill">
              <a:extLst>
                <a:ext uri="{FF2B5EF4-FFF2-40B4-BE49-F238E27FC236}">
                  <a16:creationId xmlns:a16="http://schemas.microsoft.com/office/drawing/2014/main" id="{3CECE9F5-A603-428B-B96D-352804BFED87}"/>
                </a:ext>
              </a:extLst>
            </p:cNvPr>
            <p:cNvSpPr/>
            <p:nvPr/>
          </p:nvSpPr>
          <p:spPr>
            <a:xfrm>
              <a:off x="820160" y="2078439"/>
              <a:ext cx="1647087" cy="1409254"/>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t="-8000" b="-8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F13F593D-7487-418F-84C6-7F6E693D0C2A}"/>
                </a:ext>
              </a:extLst>
            </p:cNvPr>
            <p:cNvSpPr/>
            <p:nvPr/>
          </p:nvSpPr>
          <p:spPr>
            <a:xfrm>
              <a:off x="547574" y="3660212"/>
              <a:ext cx="2192258" cy="2153586"/>
            </a:xfrm>
            <a:custGeom>
              <a:avLst/>
              <a:gdLst>
                <a:gd name="connsiteX0" fmla="*/ 0 w 2192258"/>
                <a:gd name="connsiteY0" fmla="*/ 0 h 2153586"/>
                <a:gd name="connsiteX1" fmla="*/ 2192258 w 2192258"/>
                <a:gd name="connsiteY1" fmla="*/ 0 h 2153586"/>
                <a:gd name="connsiteX2" fmla="*/ 2192258 w 2192258"/>
                <a:gd name="connsiteY2" fmla="*/ 2153586 h 2153586"/>
                <a:gd name="connsiteX3" fmla="*/ 0 w 2192258"/>
                <a:gd name="connsiteY3" fmla="*/ 2153586 h 2153586"/>
                <a:gd name="connsiteX4" fmla="*/ 0 w 2192258"/>
                <a:gd name="connsiteY4" fmla="*/ 0 h 2153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258" h="2153586">
                  <a:moveTo>
                    <a:pt x="0" y="0"/>
                  </a:moveTo>
                  <a:lnTo>
                    <a:pt x="2192258" y="0"/>
                  </a:lnTo>
                  <a:lnTo>
                    <a:pt x="2192258" y="2153586"/>
                  </a:lnTo>
                  <a:lnTo>
                    <a:pt x="0" y="21535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t"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GB" sz="1500" kern="1200"/>
                <a:t>Lack of confidence and </a:t>
              </a:r>
              <a:r>
                <a:rPr lang="en-GB" sz="1500"/>
                <a:t>capability </a:t>
              </a:r>
              <a:r>
                <a:rPr lang="en-GB" sz="1500" kern="1200"/>
                <a:t>can prevent people from being active. This may lead to a further loss in confidence and embed inactive behaviour. </a:t>
              </a:r>
            </a:p>
          </p:txBody>
        </p:sp>
        <p:sp>
          <p:nvSpPr>
            <p:cNvPr id="11" name="Freeform: Shape 10">
              <a:extLst>
                <a:ext uri="{FF2B5EF4-FFF2-40B4-BE49-F238E27FC236}">
                  <a16:creationId xmlns:a16="http://schemas.microsoft.com/office/drawing/2014/main" id="{22511BD0-AB8E-4322-A0A8-E5047840485B}"/>
                </a:ext>
              </a:extLst>
            </p:cNvPr>
            <p:cNvSpPr/>
            <p:nvPr/>
          </p:nvSpPr>
          <p:spPr>
            <a:xfrm>
              <a:off x="431790" y="1408467"/>
              <a:ext cx="2315684" cy="522698"/>
            </a:xfrm>
            <a:custGeom>
              <a:avLst/>
              <a:gdLst>
                <a:gd name="connsiteX0" fmla="*/ 0 w 2315684"/>
                <a:gd name="connsiteY0" fmla="*/ 0 h 463136"/>
                <a:gd name="connsiteX1" fmla="*/ 2315684 w 2315684"/>
                <a:gd name="connsiteY1" fmla="*/ 0 h 463136"/>
                <a:gd name="connsiteX2" fmla="*/ 2315684 w 2315684"/>
                <a:gd name="connsiteY2" fmla="*/ 463136 h 463136"/>
                <a:gd name="connsiteX3" fmla="*/ 0 w 2315684"/>
                <a:gd name="connsiteY3" fmla="*/ 463136 h 463136"/>
                <a:gd name="connsiteX4" fmla="*/ 0 w 2315684"/>
                <a:gd name="connsiteY4" fmla="*/ 0 h 463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684" h="463136">
                  <a:moveTo>
                    <a:pt x="0" y="0"/>
                  </a:moveTo>
                  <a:lnTo>
                    <a:pt x="2315684" y="0"/>
                  </a:lnTo>
                  <a:lnTo>
                    <a:pt x="2315684" y="463136"/>
                  </a:lnTo>
                  <a:lnTo>
                    <a:pt x="0" y="463136"/>
                  </a:lnTo>
                  <a:lnTo>
                    <a:pt x="0" y="0"/>
                  </a:lnTo>
                  <a:close/>
                </a:path>
              </a:pathLst>
            </a:custGeom>
            <a:solidFill>
              <a:schemeClr val="accent4">
                <a:lumMod val="60000"/>
                <a:lumOff val="40000"/>
              </a:schemeClr>
            </a:solidFill>
            <a:ln>
              <a:solidFill>
                <a:schemeClr val="accent4">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GB" sz="1500" b="1" kern="1200"/>
                <a:t>Individual barriers </a:t>
              </a:r>
              <a:endParaRPr lang="en-GB" sz="1500" kern="1200"/>
            </a:p>
          </p:txBody>
        </p:sp>
        <p:sp>
          <p:nvSpPr>
            <p:cNvPr id="12" name="Straight Connector 11">
              <a:extLst>
                <a:ext uri="{FF2B5EF4-FFF2-40B4-BE49-F238E27FC236}">
                  <a16:creationId xmlns:a16="http://schemas.microsoft.com/office/drawing/2014/main" id="{3D3B3916-E335-4396-847A-8C238432C052}"/>
                </a:ext>
              </a:extLst>
            </p:cNvPr>
            <p:cNvSpPr/>
            <p:nvPr/>
          </p:nvSpPr>
          <p:spPr>
            <a:xfrm>
              <a:off x="3283739" y="1871604"/>
              <a:ext cx="0" cy="4168232"/>
            </a:xfrm>
            <a:prstGeom prst="line">
              <a:avLst/>
            </a:prstGeom>
            <a:ln>
              <a:solidFill>
                <a:schemeClr val="accent5">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ectangle 12" descr="Cycle with people with solid fill">
              <a:extLst>
                <a:ext uri="{FF2B5EF4-FFF2-40B4-BE49-F238E27FC236}">
                  <a16:creationId xmlns:a16="http://schemas.microsoft.com/office/drawing/2014/main" id="{A67C384F-C5CC-44F3-94DF-892460D0AE5C}"/>
                </a:ext>
              </a:extLst>
            </p:cNvPr>
            <p:cNvSpPr/>
            <p:nvPr/>
          </p:nvSpPr>
          <p:spPr>
            <a:xfrm>
              <a:off x="3672108" y="2078439"/>
              <a:ext cx="1647087" cy="1409254"/>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t="-8000" b="-8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C928A01F-86AE-45B5-97D3-C81F12961D92}"/>
                </a:ext>
              </a:extLst>
            </p:cNvPr>
            <p:cNvSpPr/>
            <p:nvPr/>
          </p:nvSpPr>
          <p:spPr>
            <a:xfrm>
              <a:off x="3399524" y="3660212"/>
              <a:ext cx="2192258" cy="2120511"/>
            </a:xfrm>
            <a:custGeom>
              <a:avLst/>
              <a:gdLst>
                <a:gd name="connsiteX0" fmla="*/ 0 w 2192258"/>
                <a:gd name="connsiteY0" fmla="*/ 0 h 2153586"/>
                <a:gd name="connsiteX1" fmla="*/ 2192258 w 2192258"/>
                <a:gd name="connsiteY1" fmla="*/ 0 h 2153586"/>
                <a:gd name="connsiteX2" fmla="*/ 2192258 w 2192258"/>
                <a:gd name="connsiteY2" fmla="*/ 2153586 h 2153586"/>
                <a:gd name="connsiteX3" fmla="*/ 0 w 2192258"/>
                <a:gd name="connsiteY3" fmla="*/ 2153586 h 2153586"/>
                <a:gd name="connsiteX4" fmla="*/ 0 w 2192258"/>
                <a:gd name="connsiteY4" fmla="*/ 0 h 2153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258" h="2153586">
                  <a:moveTo>
                    <a:pt x="0" y="0"/>
                  </a:moveTo>
                  <a:lnTo>
                    <a:pt x="2192258" y="0"/>
                  </a:lnTo>
                  <a:lnTo>
                    <a:pt x="2192258" y="2153586"/>
                  </a:lnTo>
                  <a:lnTo>
                    <a:pt x="0" y="21535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t" anchorCtr="0">
              <a:noAutofit/>
            </a:bodyPr>
            <a:lstStyle/>
            <a:p>
              <a:pPr marL="0" lvl="0" indent="0" algn="l" defTabSz="711200">
                <a:lnSpc>
                  <a:spcPct val="90000"/>
                </a:lnSpc>
                <a:spcBef>
                  <a:spcPct val="0"/>
                </a:spcBef>
                <a:spcAft>
                  <a:spcPct val="35000"/>
                </a:spcAft>
                <a:buNone/>
              </a:pPr>
              <a:r>
                <a:rPr lang="en-GB" sz="1500"/>
                <a:t>Lack of time could mean that people are more likely to travel by car to get somewhere quickly or easily, or that they are less likely to use what little leisure time they have to exercise.</a:t>
              </a:r>
              <a:endParaRPr lang="en-GB" sz="1500" kern="1200"/>
            </a:p>
          </p:txBody>
        </p:sp>
        <p:sp>
          <p:nvSpPr>
            <p:cNvPr id="15" name="Freeform: Shape 14">
              <a:extLst>
                <a:ext uri="{FF2B5EF4-FFF2-40B4-BE49-F238E27FC236}">
                  <a16:creationId xmlns:a16="http://schemas.microsoft.com/office/drawing/2014/main" id="{CA44C81C-8A8B-4902-ACE7-A00D2317FC5D}"/>
                </a:ext>
              </a:extLst>
            </p:cNvPr>
            <p:cNvSpPr/>
            <p:nvPr/>
          </p:nvSpPr>
          <p:spPr>
            <a:xfrm>
              <a:off x="3283739" y="1408467"/>
              <a:ext cx="2315684" cy="522698"/>
            </a:xfrm>
            <a:custGeom>
              <a:avLst/>
              <a:gdLst>
                <a:gd name="connsiteX0" fmla="*/ 0 w 2315684"/>
                <a:gd name="connsiteY0" fmla="*/ 0 h 463136"/>
                <a:gd name="connsiteX1" fmla="*/ 2315684 w 2315684"/>
                <a:gd name="connsiteY1" fmla="*/ 0 h 463136"/>
                <a:gd name="connsiteX2" fmla="*/ 2315684 w 2315684"/>
                <a:gd name="connsiteY2" fmla="*/ 463136 h 463136"/>
                <a:gd name="connsiteX3" fmla="*/ 0 w 2315684"/>
                <a:gd name="connsiteY3" fmla="*/ 463136 h 463136"/>
                <a:gd name="connsiteX4" fmla="*/ 0 w 2315684"/>
                <a:gd name="connsiteY4" fmla="*/ 0 h 463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684" h="463136">
                  <a:moveTo>
                    <a:pt x="0" y="0"/>
                  </a:moveTo>
                  <a:lnTo>
                    <a:pt x="2315684" y="0"/>
                  </a:lnTo>
                  <a:lnTo>
                    <a:pt x="2315684" y="463136"/>
                  </a:lnTo>
                  <a:lnTo>
                    <a:pt x="0" y="463136"/>
                  </a:lnTo>
                  <a:lnTo>
                    <a:pt x="0" y="0"/>
                  </a:lnTo>
                  <a:close/>
                </a:path>
              </a:pathLst>
            </a:custGeom>
            <a:solidFill>
              <a:schemeClr val="accent5">
                <a:lumMod val="60000"/>
                <a:lumOff val="40000"/>
              </a:schemeClr>
            </a:solidFill>
            <a:ln>
              <a:solidFill>
                <a:schemeClr val="accent5">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GB" sz="1500" b="1" kern="1200"/>
                <a:t>Cultural and social barriers</a:t>
              </a:r>
              <a:endParaRPr lang="en-GB" sz="1500" kern="1200"/>
            </a:p>
          </p:txBody>
        </p:sp>
        <p:sp>
          <p:nvSpPr>
            <p:cNvPr id="16" name="Straight Connector 15">
              <a:extLst>
                <a:ext uri="{FF2B5EF4-FFF2-40B4-BE49-F238E27FC236}">
                  <a16:creationId xmlns:a16="http://schemas.microsoft.com/office/drawing/2014/main" id="{46751D8B-C64A-4318-9B37-2AADF9E94C98}"/>
                </a:ext>
              </a:extLst>
            </p:cNvPr>
            <p:cNvSpPr/>
            <p:nvPr/>
          </p:nvSpPr>
          <p:spPr>
            <a:xfrm>
              <a:off x="6135687" y="1871604"/>
              <a:ext cx="0" cy="4168232"/>
            </a:xfrm>
            <a:prstGeom prst="line">
              <a:avLst/>
            </a:prstGeom>
            <a:ln>
              <a:solidFill>
                <a:schemeClr val="accent3">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ectangle 16" descr="Forest scene with solid fill">
              <a:extLst>
                <a:ext uri="{FF2B5EF4-FFF2-40B4-BE49-F238E27FC236}">
                  <a16:creationId xmlns:a16="http://schemas.microsoft.com/office/drawing/2014/main" id="{02E603CC-30AC-4E70-BD3D-AC8D38279A2A}"/>
                </a:ext>
              </a:extLst>
            </p:cNvPr>
            <p:cNvSpPr/>
            <p:nvPr/>
          </p:nvSpPr>
          <p:spPr>
            <a:xfrm>
              <a:off x="6524057" y="2078439"/>
              <a:ext cx="1647087" cy="1409254"/>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t="-8000" b="-8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Freeform: Shape 17">
              <a:extLst>
                <a:ext uri="{FF2B5EF4-FFF2-40B4-BE49-F238E27FC236}">
                  <a16:creationId xmlns:a16="http://schemas.microsoft.com/office/drawing/2014/main" id="{A98573D0-9093-449B-B09D-C7A40E1A9D61}"/>
                </a:ext>
              </a:extLst>
            </p:cNvPr>
            <p:cNvSpPr/>
            <p:nvPr/>
          </p:nvSpPr>
          <p:spPr>
            <a:xfrm>
              <a:off x="6251472" y="3660210"/>
              <a:ext cx="2192258" cy="2153586"/>
            </a:xfrm>
            <a:custGeom>
              <a:avLst/>
              <a:gdLst>
                <a:gd name="connsiteX0" fmla="*/ 0 w 2192258"/>
                <a:gd name="connsiteY0" fmla="*/ 0 h 2153586"/>
                <a:gd name="connsiteX1" fmla="*/ 2192258 w 2192258"/>
                <a:gd name="connsiteY1" fmla="*/ 0 h 2153586"/>
                <a:gd name="connsiteX2" fmla="*/ 2192258 w 2192258"/>
                <a:gd name="connsiteY2" fmla="*/ 2153586 h 2153586"/>
                <a:gd name="connsiteX3" fmla="*/ 0 w 2192258"/>
                <a:gd name="connsiteY3" fmla="*/ 2153586 h 2153586"/>
                <a:gd name="connsiteX4" fmla="*/ 0 w 2192258"/>
                <a:gd name="connsiteY4" fmla="*/ 0 h 2153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258" h="2153586">
                  <a:moveTo>
                    <a:pt x="0" y="0"/>
                  </a:moveTo>
                  <a:lnTo>
                    <a:pt x="2192258" y="0"/>
                  </a:lnTo>
                  <a:lnTo>
                    <a:pt x="2192258" y="2153586"/>
                  </a:lnTo>
                  <a:lnTo>
                    <a:pt x="0" y="21535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t" anchorCtr="0">
              <a:noAutofit/>
            </a:bodyPr>
            <a:lstStyle/>
            <a:p>
              <a:pPr marL="0" lvl="0" indent="0" algn="l" defTabSz="711200">
                <a:lnSpc>
                  <a:spcPct val="90000"/>
                </a:lnSpc>
                <a:spcBef>
                  <a:spcPct val="0"/>
                </a:spcBef>
                <a:spcAft>
                  <a:spcPct val="35000"/>
                </a:spcAft>
                <a:buNone/>
              </a:pPr>
              <a:r>
                <a:rPr lang="en-GB" sz="1500"/>
                <a:t>L</a:t>
              </a:r>
              <a:r>
                <a:rPr lang="en-GB" sz="1500" kern="1200"/>
                <a:t>ack of infrastructure to support active travel, (such as pavements and cycle lanes), makes it more likely people will drive or use another form of inactive transport.</a:t>
              </a:r>
            </a:p>
          </p:txBody>
        </p:sp>
        <p:sp>
          <p:nvSpPr>
            <p:cNvPr id="19" name="Freeform: Shape 18">
              <a:extLst>
                <a:ext uri="{FF2B5EF4-FFF2-40B4-BE49-F238E27FC236}">
                  <a16:creationId xmlns:a16="http://schemas.microsoft.com/office/drawing/2014/main" id="{1ABADCDB-A151-4CC9-9B50-50D2B7F543CC}"/>
                </a:ext>
              </a:extLst>
            </p:cNvPr>
            <p:cNvSpPr/>
            <p:nvPr/>
          </p:nvSpPr>
          <p:spPr>
            <a:xfrm>
              <a:off x="6135687" y="1408467"/>
              <a:ext cx="2315684" cy="522698"/>
            </a:xfrm>
            <a:custGeom>
              <a:avLst/>
              <a:gdLst>
                <a:gd name="connsiteX0" fmla="*/ 0 w 2315684"/>
                <a:gd name="connsiteY0" fmla="*/ 0 h 463136"/>
                <a:gd name="connsiteX1" fmla="*/ 2315684 w 2315684"/>
                <a:gd name="connsiteY1" fmla="*/ 0 h 463136"/>
                <a:gd name="connsiteX2" fmla="*/ 2315684 w 2315684"/>
                <a:gd name="connsiteY2" fmla="*/ 463136 h 463136"/>
                <a:gd name="connsiteX3" fmla="*/ 0 w 2315684"/>
                <a:gd name="connsiteY3" fmla="*/ 463136 h 463136"/>
                <a:gd name="connsiteX4" fmla="*/ 0 w 2315684"/>
                <a:gd name="connsiteY4" fmla="*/ 0 h 463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684" h="463136">
                  <a:moveTo>
                    <a:pt x="0" y="0"/>
                  </a:moveTo>
                  <a:lnTo>
                    <a:pt x="2315684" y="0"/>
                  </a:lnTo>
                  <a:lnTo>
                    <a:pt x="2315684" y="463136"/>
                  </a:lnTo>
                  <a:lnTo>
                    <a:pt x="0" y="463136"/>
                  </a:lnTo>
                  <a:lnTo>
                    <a:pt x="0" y="0"/>
                  </a:lnTo>
                  <a:close/>
                </a:path>
              </a:pathLst>
            </a:custGeom>
            <a:solidFill>
              <a:schemeClr val="accent3">
                <a:lumMod val="60000"/>
                <a:lumOff val="40000"/>
              </a:schemeClr>
            </a:solidFill>
            <a:ln>
              <a:solidFill>
                <a:schemeClr val="accent3">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GB" sz="1500" b="1" kern="1200"/>
                <a:t>Structural and environmental barriers</a:t>
              </a:r>
              <a:endParaRPr lang="en-GB" sz="1500" kern="1200"/>
            </a:p>
          </p:txBody>
        </p:sp>
        <p:sp>
          <p:nvSpPr>
            <p:cNvPr id="20" name="Straight Connector 19">
              <a:extLst>
                <a:ext uri="{FF2B5EF4-FFF2-40B4-BE49-F238E27FC236}">
                  <a16:creationId xmlns:a16="http://schemas.microsoft.com/office/drawing/2014/main" id="{F6741D05-6F57-46C6-9244-0775C876568E}"/>
                </a:ext>
              </a:extLst>
            </p:cNvPr>
            <p:cNvSpPr/>
            <p:nvPr/>
          </p:nvSpPr>
          <p:spPr>
            <a:xfrm>
              <a:off x="8987636" y="1871604"/>
              <a:ext cx="0" cy="4168232"/>
            </a:xfrm>
            <a:prstGeom prst="line">
              <a:avLst/>
            </a:prstGeom>
            <a:ln>
              <a:solidFill>
                <a:schemeClr val="accent2">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ectangle 20" descr="Coins with solid fill">
              <a:extLst>
                <a:ext uri="{FF2B5EF4-FFF2-40B4-BE49-F238E27FC236}">
                  <a16:creationId xmlns:a16="http://schemas.microsoft.com/office/drawing/2014/main" id="{576E28C6-4B86-476A-BF4E-4364BFA1F32D}"/>
                </a:ext>
              </a:extLst>
            </p:cNvPr>
            <p:cNvSpPr/>
            <p:nvPr/>
          </p:nvSpPr>
          <p:spPr>
            <a:xfrm>
              <a:off x="9376006" y="2078439"/>
              <a:ext cx="1647087" cy="1409254"/>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t="-8000" b="-8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Freeform: Shape 21">
              <a:extLst>
                <a:ext uri="{FF2B5EF4-FFF2-40B4-BE49-F238E27FC236}">
                  <a16:creationId xmlns:a16="http://schemas.microsoft.com/office/drawing/2014/main" id="{3CB7D7A7-652A-4E0F-8209-4324579F08C9}"/>
                </a:ext>
              </a:extLst>
            </p:cNvPr>
            <p:cNvSpPr/>
            <p:nvPr/>
          </p:nvSpPr>
          <p:spPr>
            <a:xfrm>
              <a:off x="9103420" y="3660210"/>
              <a:ext cx="2192258" cy="2153586"/>
            </a:xfrm>
            <a:custGeom>
              <a:avLst/>
              <a:gdLst>
                <a:gd name="connsiteX0" fmla="*/ 0 w 2192258"/>
                <a:gd name="connsiteY0" fmla="*/ 0 h 2153586"/>
                <a:gd name="connsiteX1" fmla="*/ 2192258 w 2192258"/>
                <a:gd name="connsiteY1" fmla="*/ 0 h 2153586"/>
                <a:gd name="connsiteX2" fmla="*/ 2192258 w 2192258"/>
                <a:gd name="connsiteY2" fmla="*/ 2153586 h 2153586"/>
                <a:gd name="connsiteX3" fmla="*/ 0 w 2192258"/>
                <a:gd name="connsiteY3" fmla="*/ 2153586 h 2153586"/>
                <a:gd name="connsiteX4" fmla="*/ 0 w 2192258"/>
                <a:gd name="connsiteY4" fmla="*/ 0 h 2153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258" h="2153586">
                  <a:moveTo>
                    <a:pt x="0" y="0"/>
                  </a:moveTo>
                  <a:lnTo>
                    <a:pt x="2192258" y="0"/>
                  </a:lnTo>
                  <a:lnTo>
                    <a:pt x="2192258" y="2153586"/>
                  </a:lnTo>
                  <a:lnTo>
                    <a:pt x="0" y="21535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t" anchorCtr="0">
              <a:noAutofit/>
            </a:bodyPr>
            <a:lstStyle/>
            <a:p>
              <a:pPr marL="0" lvl="0" indent="0" algn="l" defTabSz="711200">
                <a:lnSpc>
                  <a:spcPct val="90000"/>
                </a:lnSpc>
                <a:spcBef>
                  <a:spcPct val="0"/>
                </a:spcBef>
                <a:spcAft>
                  <a:spcPct val="35000"/>
                </a:spcAft>
                <a:buNone/>
              </a:pPr>
              <a:r>
                <a:rPr lang="en-GB" sz="1500"/>
                <a:t>H</a:t>
              </a:r>
              <a:r>
                <a:rPr lang="en-GB" sz="1500" kern="1200"/>
                <a:t>igh cost of leisure facilities could mean people are less inclined to exercise in the colder months, or at all if they also don’t have access to public parks.</a:t>
              </a:r>
            </a:p>
          </p:txBody>
        </p:sp>
        <p:sp>
          <p:nvSpPr>
            <p:cNvPr id="23" name="Freeform: Shape 22">
              <a:extLst>
                <a:ext uri="{FF2B5EF4-FFF2-40B4-BE49-F238E27FC236}">
                  <a16:creationId xmlns:a16="http://schemas.microsoft.com/office/drawing/2014/main" id="{66708184-B365-4E30-9F4A-E72D663C9C7B}"/>
                </a:ext>
              </a:extLst>
            </p:cNvPr>
            <p:cNvSpPr/>
            <p:nvPr/>
          </p:nvSpPr>
          <p:spPr>
            <a:xfrm>
              <a:off x="8987636" y="1408467"/>
              <a:ext cx="2315684" cy="522698"/>
            </a:xfrm>
            <a:custGeom>
              <a:avLst/>
              <a:gdLst>
                <a:gd name="connsiteX0" fmla="*/ 0 w 2315684"/>
                <a:gd name="connsiteY0" fmla="*/ 0 h 463136"/>
                <a:gd name="connsiteX1" fmla="*/ 2315684 w 2315684"/>
                <a:gd name="connsiteY1" fmla="*/ 0 h 463136"/>
                <a:gd name="connsiteX2" fmla="*/ 2315684 w 2315684"/>
                <a:gd name="connsiteY2" fmla="*/ 463136 h 463136"/>
                <a:gd name="connsiteX3" fmla="*/ 0 w 2315684"/>
                <a:gd name="connsiteY3" fmla="*/ 463136 h 463136"/>
                <a:gd name="connsiteX4" fmla="*/ 0 w 2315684"/>
                <a:gd name="connsiteY4" fmla="*/ 0 h 463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684" h="463136">
                  <a:moveTo>
                    <a:pt x="0" y="0"/>
                  </a:moveTo>
                  <a:lnTo>
                    <a:pt x="2315684" y="0"/>
                  </a:lnTo>
                  <a:lnTo>
                    <a:pt x="2315684" y="463136"/>
                  </a:lnTo>
                  <a:lnTo>
                    <a:pt x="0" y="463136"/>
                  </a:lnTo>
                  <a:lnTo>
                    <a:pt x="0" y="0"/>
                  </a:lnTo>
                  <a:close/>
                </a:path>
              </a:pathLst>
            </a:custGeom>
            <a:solidFill>
              <a:schemeClr val="accent2">
                <a:lumMod val="60000"/>
                <a:lumOff val="40000"/>
              </a:schemeClr>
            </a:solidFill>
            <a:ln>
              <a:solidFill>
                <a:schemeClr val="accent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GB" sz="1500" b="1" kern="1200"/>
                <a:t>Affordability and other economic barriers</a:t>
              </a:r>
              <a:endParaRPr lang="en-GB" sz="1500" kern="1200"/>
            </a:p>
          </p:txBody>
        </p:sp>
      </p:grpSp>
    </p:spTree>
    <p:extLst>
      <p:ext uri="{BB962C8B-B14F-4D97-AF65-F5344CB8AC3E}">
        <p14:creationId xmlns:p14="http://schemas.microsoft.com/office/powerpoint/2010/main" val="1759393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6">
            <a:extLst>
              <a:ext uri="{FF2B5EF4-FFF2-40B4-BE49-F238E27FC236}">
                <a16:creationId xmlns:a16="http://schemas.microsoft.com/office/drawing/2014/main" id="{40D7A445-9A34-46CE-9F0B-749D85ECBA0F}"/>
              </a:ext>
            </a:extLst>
          </p:cNvPr>
          <p:cNvGraphicFramePr>
            <a:graphicFrameLocks noGrp="1"/>
          </p:cNvGraphicFramePr>
          <p:nvPr>
            <p:ph sz="half" idx="1"/>
          </p:nvPr>
        </p:nvGraphicFramePr>
        <p:xfrm>
          <a:off x="158614" y="1993580"/>
          <a:ext cx="11874771" cy="4214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C05E655-D75A-48B2-A1C1-02DB10F781B8}"/>
              </a:ext>
            </a:extLst>
          </p:cNvPr>
          <p:cNvSpPr>
            <a:spLocks noGrp="1"/>
          </p:cNvSpPr>
          <p:nvPr>
            <p:ph type="title"/>
          </p:nvPr>
        </p:nvSpPr>
        <p:spPr>
          <a:xfrm>
            <a:off x="360000" y="211145"/>
            <a:ext cx="11444072" cy="1006429"/>
          </a:xfrm>
        </p:spPr>
        <p:txBody>
          <a:bodyPr/>
          <a:lstStyle/>
          <a:p>
            <a:r>
              <a:rPr lang="en-GB" sz="2200">
                <a:ea typeface="Calibri" panose="020F0502020204030204" pitchFamily="34" charset="0"/>
              </a:rPr>
              <a:t>Within the population level barriers, there are particular barriers that prevent our identified groups of inactive adults and less active children from being physically active. </a:t>
            </a:r>
            <a:endParaRPr lang="en-GB" sz="2200"/>
          </a:p>
        </p:txBody>
      </p:sp>
      <p:sp>
        <p:nvSpPr>
          <p:cNvPr id="5" name="Footer Placeholder 4">
            <a:extLst>
              <a:ext uri="{FF2B5EF4-FFF2-40B4-BE49-F238E27FC236}">
                <a16:creationId xmlns:a16="http://schemas.microsoft.com/office/drawing/2014/main" id="{8F576AA6-41C4-4D17-A99A-E9509C29DC8A}"/>
              </a:ext>
            </a:extLst>
          </p:cNvPr>
          <p:cNvSpPr>
            <a:spLocks noGrp="1"/>
          </p:cNvSpPr>
          <p:nvPr>
            <p:ph type="ftr" sz="quarter" idx="11"/>
          </p:nvPr>
        </p:nvSpPr>
        <p:spPr/>
        <p:txBody>
          <a:bodyPr/>
          <a:lstStyle/>
          <a:p>
            <a:r>
              <a:rPr lang="en-GB"/>
              <a:t>OFFICIAL SENSITIVE</a:t>
            </a:r>
          </a:p>
        </p:txBody>
      </p:sp>
      <p:sp>
        <p:nvSpPr>
          <p:cNvPr id="6" name="Slide Number Placeholder 5">
            <a:extLst>
              <a:ext uri="{FF2B5EF4-FFF2-40B4-BE49-F238E27FC236}">
                <a16:creationId xmlns:a16="http://schemas.microsoft.com/office/drawing/2014/main" id="{F14EABFA-F597-4438-99E2-B16DEDA8C6E5}"/>
              </a:ext>
            </a:extLst>
          </p:cNvPr>
          <p:cNvSpPr>
            <a:spLocks noGrp="1"/>
          </p:cNvSpPr>
          <p:nvPr>
            <p:ph type="sldNum" sz="quarter" idx="12"/>
          </p:nvPr>
        </p:nvSpPr>
        <p:spPr/>
        <p:txBody>
          <a:bodyPr/>
          <a:lstStyle/>
          <a:p>
            <a:fld id="{06A44ADC-FBC0-4698-B0EC-1AD4A4060383}" type="slidenum">
              <a:rPr lang="en-GB" smtClean="0"/>
              <a:t>24</a:t>
            </a:fld>
            <a:endParaRPr lang="en-GB"/>
          </a:p>
        </p:txBody>
      </p:sp>
      <p:sp>
        <p:nvSpPr>
          <p:cNvPr id="8" name="TextBox 7">
            <a:extLst>
              <a:ext uri="{FF2B5EF4-FFF2-40B4-BE49-F238E27FC236}">
                <a16:creationId xmlns:a16="http://schemas.microsoft.com/office/drawing/2014/main" id="{FBCAA678-9010-4B21-B456-B417B3E3B8B9}"/>
              </a:ext>
            </a:extLst>
          </p:cNvPr>
          <p:cNvSpPr txBox="1"/>
          <p:nvPr/>
        </p:nvSpPr>
        <p:spPr>
          <a:xfrm rot="16200000">
            <a:off x="343280" y="3549134"/>
            <a:ext cx="1066800" cy="369332"/>
          </a:xfrm>
          <a:prstGeom prst="rect">
            <a:avLst/>
          </a:prstGeom>
          <a:noFill/>
        </p:spPr>
        <p:txBody>
          <a:bodyPr wrap="square" rtlCol="0">
            <a:spAutoFit/>
          </a:bodyPr>
          <a:lstStyle/>
          <a:p>
            <a:r>
              <a:rPr lang="en-GB"/>
              <a:t>Barriers</a:t>
            </a:r>
          </a:p>
        </p:txBody>
      </p:sp>
      <p:sp>
        <p:nvSpPr>
          <p:cNvPr id="10" name="TextBox 9">
            <a:extLst>
              <a:ext uri="{FF2B5EF4-FFF2-40B4-BE49-F238E27FC236}">
                <a16:creationId xmlns:a16="http://schemas.microsoft.com/office/drawing/2014/main" id="{E73FD552-AE23-4BC6-A7D4-611DEB0EFCBA}"/>
              </a:ext>
            </a:extLst>
          </p:cNvPr>
          <p:cNvSpPr txBox="1"/>
          <p:nvPr/>
        </p:nvSpPr>
        <p:spPr>
          <a:xfrm>
            <a:off x="360000" y="1162583"/>
            <a:ext cx="11673386" cy="830997"/>
          </a:xfrm>
          <a:prstGeom prst="rect">
            <a:avLst/>
          </a:prstGeom>
          <a:noFill/>
        </p:spPr>
        <p:txBody>
          <a:bodyPr wrap="square" lIns="91440" tIns="45720" rIns="91440" bIns="45720" anchor="t">
            <a:spAutoFit/>
          </a:bodyPr>
          <a:lstStyle/>
          <a:p>
            <a:r>
              <a:rPr lang="en-GB" sz="1600"/>
              <a:t>Children and adults from more deprived backgrounds and from ethnic minorities face a variety of similar social and cultural barriers, and people with disabilities and long-term health conditions often cite pain and lack of energy as an obstacle. W</a:t>
            </a:r>
            <a:r>
              <a:rPr lang="en-GB" sz="1600">
                <a:ea typeface="Calibri" panose="020F0502020204030204" pitchFamily="34" charset="0"/>
              </a:rPr>
              <a:t>omen and girls face differing barriers at points in their lives such as teenage years, pregnancy, menopause.</a:t>
            </a:r>
            <a:endParaRPr lang="en-GB" sz="1600"/>
          </a:p>
        </p:txBody>
      </p:sp>
      <p:pic>
        <p:nvPicPr>
          <p:cNvPr id="14" name="Picture 13">
            <a:extLst>
              <a:ext uri="{FF2B5EF4-FFF2-40B4-BE49-F238E27FC236}">
                <a16:creationId xmlns:a16="http://schemas.microsoft.com/office/drawing/2014/main" id="{4EFB8082-B2E0-4DA5-9F71-6C4C8B0494D2}"/>
              </a:ext>
            </a:extLst>
          </p:cNvPr>
          <p:cNvPicPr>
            <a:picLocks noChangeAspect="1"/>
          </p:cNvPicPr>
          <p:nvPr/>
        </p:nvPicPr>
        <p:blipFill rotWithShape="1">
          <a:blip r:embed="rId8"/>
          <a:srcRect t="19011"/>
          <a:stretch/>
        </p:blipFill>
        <p:spPr>
          <a:xfrm>
            <a:off x="9969034" y="5034539"/>
            <a:ext cx="1835038" cy="613969"/>
          </a:xfrm>
          <a:prstGeom prst="rect">
            <a:avLst/>
          </a:prstGeom>
        </p:spPr>
      </p:pic>
    </p:spTree>
    <p:extLst>
      <p:ext uri="{BB962C8B-B14F-4D97-AF65-F5344CB8AC3E}">
        <p14:creationId xmlns:p14="http://schemas.microsoft.com/office/powerpoint/2010/main" val="1734695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A0773-CC5D-4764-B790-BCA436DFDE34}"/>
              </a:ext>
            </a:extLst>
          </p:cNvPr>
          <p:cNvSpPr>
            <a:spLocks noGrp="1"/>
          </p:cNvSpPr>
          <p:nvPr>
            <p:ph type="title"/>
          </p:nvPr>
        </p:nvSpPr>
        <p:spPr>
          <a:xfrm>
            <a:off x="360000" y="237165"/>
            <a:ext cx="11446163" cy="844839"/>
          </a:xfrm>
        </p:spPr>
        <p:txBody>
          <a:bodyPr>
            <a:normAutofit/>
          </a:bodyPr>
          <a:lstStyle/>
          <a:p>
            <a:r>
              <a:rPr lang="en-US" sz="2200">
                <a:ea typeface="+mn-lt"/>
                <a:cs typeface="+mn-lt"/>
              </a:rPr>
              <a:t>Eight areas</a:t>
            </a:r>
            <a:r>
              <a:rPr lang="en-US" sz="2200" b="1">
                <a:ea typeface="+mn-lt"/>
                <a:cs typeface="+mn-lt"/>
              </a:rPr>
              <a:t> have been </a:t>
            </a:r>
            <a:r>
              <a:rPr lang="en-GB" sz="2200" b="1">
                <a:ea typeface="+mn-lt"/>
                <a:cs typeface="+mn-lt"/>
              </a:rPr>
              <a:t>shown to be effective internationally when used in combination to make, help and support people to be physically active</a:t>
            </a:r>
            <a:r>
              <a:rPr lang="en-GB" sz="2200" b="0">
                <a:ea typeface="+mn-lt"/>
                <a:cs typeface="+mn-lt"/>
              </a:rPr>
              <a:t>.</a:t>
            </a:r>
            <a:endParaRPr lang="en-GB" sz="2200"/>
          </a:p>
        </p:txBody>
      </p:sp>
      <p:sp>
        <p:nvSpPr>
          <p:cNvPr id="4" name="Footer Placeholder 3">
            <a:extLst>
              <a:ext uri="{FF2B5EF4-FFF2-40B4-BE49-F238E27FC236}">
                <a16:creationId xmlns:a16="http://schemas.microsoft.com/office/drawing/2014/main" id="{220BD210-F2E9-4325-AC25-E98E164D6AE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Arial" panose="020B0604020202020204"/>
                <a:ea typeface="+mn-ea"/>
                <a:cs typeface="+mn-cs"/>
              </a:rPr>
              <a:t>OFFICIAL SENSITIVE</a:t>
            </a:r>
          </a:p>
        </p:txBody>
      </p:sp>
      <p:sp>
        <p:nvSpPr>
          <p:cNvPr id="5" name="Slide Number Placeholder 4">
            <a:extLst>
              <a:ext uri="{FF2B5EF4-FFF2-40B4-BE49-F238E27FC236}">
                <a16:creationId xmlns:a16="http://schemas.microsoft.com/office/drawing/2014/main" id="{3B184D63-D49D-4879-B8FD-144D6E8DD4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graphicFrame>
        <p:nvGraphicFramePr>
          <p:cNvPr id="3" name="Diagram 2">
            <a:extLst>
              <a:ext uri="{FF2B5EF4-FFF2-40B4-BE49-F238E27FC236}">
                <a16:creationId xmlns:a16="http://schemas.microsoft.com/office/drawing/2014/main" id="{2D25CC34-F2D2-4C3D-9754-7751DECA4569}"/>
              </a:ext>
            </a:extLst>
          </p:cNvPr>
          <p:cNvGraphicFramePr/>
          <p:nvPr/>
        </p:nvGraphicFramePr>
        <p:xfrm>
          <a:off x="228569" y="1716146"/>
          <a:ext cx="5900088" cy="45921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90B031CB-1492-4A9A-B7FF-319B363B13F2}"/>
              </a:ext>
            </a:extLst>
          </p:cNvPr>
          <p:cNvGraphicFramePr/>
          <p:nvPr/>
        </p:nvGraphicFramePr>
        <p:xfrm>
          <a:off x="6191249" y="1694375"/>
          <a:ext cx="5804840" cy="45921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Box 9">
            <a:extLst>
              <a:ext uri="{FF2B5EF4-FFF2-40B4-BE49-F238E27FC236}">
                <a16:creationId xmlns:a16="http://schemas.microsoft.com/office/drawing/2014/main" id="{603DE44F-7904-42CF-8297-295F6362721E}"/>
              </a:ext>
            </a:extLst>
          </p:cNvPr>
          <p:cNvSpPr txBox="1"/>
          <p:nvPr/>
        </p:nvSpPr>
        <p:spPr>
          <a:xfrm>
            <a:off x="385837" y="926078"/>
            <a:ext cx="11610252" cy="830997"/>
          </a:xfrm>
          <a:prstGeom prst="rect">
            <a:avLst/>
          </a:prstGeom>
          <a:noFill/>
        </p:spPr>
        <p:txBody>
          <a:bodyPr wrap="square" lIns="91440" tIns="45720" rIns="91440" bIns="45720" anchor="t">
            <a:spAutoFit/>
          </a:bodyPr>
          <a:lstStyle/>
          <a:p>
            <a:r>
              <a:rPr lang="en-GB" sz="1600">
                <a:latin typeface="Arial"/>
                <a:ea typeface="Times New Roman" panose="02020603050405020304" pitchFamily="18" charset="0"/>
                <a:cs typeface="Arial"/>
              </a:rPr>
              <a:t>Due to the differing contexts between countries, a tailored approach is required, following assessment of the existing issues. We have roughly mapped these against population level barriers, but we will do a more detailed assessment of the impact against these barriers as part of Part 2.</a:t>
            </a:r>
            <a:endParaRPr lang="en-GB" sz="1600"/>
          </a:p>
        </p:txBody>
      </p:sp>
      <p:sp>
        <p:nvSpPr>
          <p:cNvPr id="9" name="Rectangle 8" descr="Head with gears with solid fill">
            <a:extLst>
              <a:ext uri="{FF2B5EF4-FFF2-40B4-BE49-F238E27FC236}">
                <a16:creationId xmlns:a16="http://schemas.microsoft.com/office/drawing/2014/main" id="{8FFF871E-9599-4097-A107-22A56C7DB144}"/>
              </a:ext>
            </a:extLst>
          </p:cNvPr>
          <p:cNvSpPr/>
          <p:nvPr/>
        </p:nvSpPr>
        <p:spPr>
          <a:xfrm>
            <a:off x="10225161" y="1806319"/>
            <a:ext cx="326720" cy="295883"/>
          </a:xfrm>
          <a:prstGeom prst="rect">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t="-8000" b="-8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ectangle 10" descr="Cycle with people with solid fill">
            <a:extLst>
              <a:ext uri="{FF2B5EF4-FFF2-40B4-BE49-F238E27FC236}">
                <a16:creationId xmlns:a16="http://schemas.microsoft.com/office/drawing/2014/main" id="{9EFEC585-96EE-430E-8AB8-645E084B27A7}"/>
              </a:ext>
            </a:extLst>
          </p:cNvPr>
          <p:cNvSpPr/>
          <p:nvPr/>
        </p:nvSpPr>
        <p:spPr>
          <a:xfrm>
            <a:off x="9937831" y="5266882"/>
            <a:ext cx="326720" cy="295883"/>
          </a:xfrm>
          <a:prstGeom prst="rect">
            <a:avLst/>
          </a:prstGeom>
          <a: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t="-8000" b="-8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11" descr="Forest scene with solid fill">
            <a:extLst>
              <a:ext uri="{FF2B5EF4-FFF2-40B4-BE49-F238E27FC236}">
                <a16:creationId xmlns:a16="http://schemas.microsoft.com/office/drawing/2014/main" id="{25C93710-4EB9-4DEC-8722-2008916F27B1}"/>
              </a:ext>
            </a:extLst>
          </p:cNvPr>
          <p:cNvSpPr/>
          <p:nvPr/>
        </p:nvSpPr>
        <p:spPr>
          <a:xfrm>
            <a:off x="9945989" y="3122726"/>
            <a:ext cx="326720" cy="295883"/>
          </a:xfrm>
          <a:prstGeom prst="rect">
            <a:avLst/>
          </a:prstGeom>
          <a: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t="-8000" b="-8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ectangle 12" descr="Coins with solid fill">
            <a:extLst>
              <a:ext uri="{FF2B5EF4-FFF2-40B4-BE49-F238E27FC236}">
                <a16:creationId xmlns:a16="http://schemas.microsoft.com/office/drawing/2014/main" id="{42F2A85A-64C3-4FE8-8765-9C7F3E717437}"/>
              </a:ext>
            </a:extLst>
          </p:cNvPr>
          <p:cNvSpPr/>
          <p:nvPr/>
        </p:nvSpPr>
        <p:spPr>
          <a:xfrm>
            <a:off x="9585048" y="3115961"/>
            <a:ext cx="326720" cy="295883"/>
          </a:xfrm>
          <a:prstGeom prst="rect">
            <a:avLst/>
          </a:prstGeom>
          <a: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t="-8000" b="-8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ectangle 13" descr="Head with gears with solid fill">
            <a:extLst>
              <a:ext uri="{FF2B5EF4-FFF2-40B4-BE49-F238E27FC236}">
                <a16:creationId xmlns:a16="http://schemas.microsoft.com/office/drawing/2014/main" id="{3058015D-E2D3-4A34-81FB-0914C8F8330B}"/>
              </a:ext>
            </a:extLst>
          </p:cNvPr>
          <p:cNvSpPr/>
          <p:nvPr/>
        </p:nvSpPr>
        <p:spPr>
          <a:xfrm>
            <a:off x="10263260" y="3122504"/>
            <a:ext cx="326720" cy="295883"/>
          </a:xfrm>
          <a:prstGeom prst="rect">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t="-8000" b="-8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ectangle 14" descr="Head with gears with solid fill">
            <a:extLst>
              <a:ext uri="{FF2B5EF4-FFF2-40B4-BE49-F238E27FC236}">
                <a16:creationId xmlns:a16="http://schemas.microsoft.com/office/drawing/2014/main" id="{DDC4DABE-1A98-41B2-9A44-E254E425E882}"/>
              </a:ext>
            </a:extLst>
          </p:cNvPr>
          <p:cNvSpPr/>
          <p:nvPr/>
        </p:nvSpPr>
        <p:spPr>
          <a:xfrm>
            <a:off x="4310580" y="5310233"/>
            <a:ext cx="326720" cy="295883"/>
          </a:xfrm>
          <a:prstGeom prst="rect">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t="-8000" b="-8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ectangle 15" descr="Forest scene with solid fill">
            <a:extLst>
              <a:ext uri="{FF2B5EF4-FFF2-40B4-BE49-F238E27FC236}">
                <a16:creationId xmlns:a16="http://schemas.microsoft.com/office/drawing/2014/main" id="{57390F25-BE25-4FA1-BBE5-605C624A3427}"/>
              </a:ext>
            </a:extLst>
          </p:cNvPr>
          <p:cNvSpPr/>
          <p:nvPr/>
        </p:nvSpPr>
        <p:spPr>
          <a:xfrm>
            <a:off x="9909549" y="4252982"/>
            <a:ext cx="326720" cy="295883"/>
          </a:xfrm>
          <a:prstGeom prst="rect">
            <a:avLst/>
          </a:prstGeom>
          <a: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t="-8000" b="-8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ectangle 16" descr="Forest scene with solid fill">
            <a:extLst>
              <a:ext uri="{FF2B5EF4-FFF2-40B4-BE49-F238E27FC236}">
                <a16:creationId xmlns:a16="http://schemas.microsoft.com/office/drawing/2014/main" id="{A3413019-4DF4-4B14-9286-EE80144F0610}"/>
              </a:ext>
            </a:extLst>
          </p:cNvPr>
          <p:cNvSpPr/>
          <p:nvPr/>
        </p:nvSpPr>
        <p:spPr>
          <a:xfrm>
            <a:off x="3705421" y="4465444"/>
            <a:ext cx="326720" cy="295883"/>
          </a:xfrm>
          <a:prstGeom prst="rect">
            <a:avLst/>
          </a:prstGeom>
          <a: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t="-8000" b="-8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ectangle 17" descr="Coins with solid fill">
            <a:extLst>
              <a:ext uri="{FF2B5EF4-FFF2-40B4-BE49-F238E27FC236}">
                <a16:creationId xmlns:a16="http://schemas.microsoft.com/office/drawing/2014/main" id="{E578D501-D351-4799-83F2-E461476A7DCA}"/>
              </a:ext>
            </a:extLst>
          </p:cNvPr>
          <p:cNvSpPr/>
          <p:nvPr/>
        </p:nvSpPr>
        <p:spPr>
          <a:xfrm>
            <a:off x="9593951" y="5266882"/>
            <a:ext cx="326720" cy="295883"/>
          </a:xfrm>
          <a:prstGeom prst="rect">
            <a:avLst/>
          </a:prstGeom>
          <a: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t="-8000" b="-8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ectangle 18" descr="Cycle with people with solid fill">
            <a:extLst>
              <a:ext uri="{FF2B5EF4-FFF2-40B4-BE49-F238E27FC236}">
                <a16:creationId xmlns:a16="http://schemas.microsoft.com/office/drawing/2014/main" id="{8D928B43-236E-4C9B-80A3-3AD7228566B7}"/>
              </a:ext>
            </a:extLst>
          </p:cNvPr>
          <p:cNvSpPr/>
          <p:nvPr/>
        </p:nvSpPr>
        <p:spPr>
          <a:xfrm>
            <a:off x="10239909" y="4265392"/>
            <a:ext cx="326720" cy="295883"/>
          </a:xfrm>
          <a:prstGeom prst="rect">
            <a:avLst/>
          </a:prstGeom>
          <a: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t="-8000" b="-8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ectangle 19" descr="Forest scene with solid fill">
            <a:extLst>
              <a:ext uri="{FF2B5EF4-FFF2-40B4-BE49-F238E27FC236}">
                <a16:creationId xmlns:a16="http://schemas.microsoft.com/office/drawing/2014/main" id="{989A3B75-BAC2-40AC-8D52-FDA5D97C7140}"/>
              </a:ext>
            </a:extLst>
          </p:cNvPr>
          <p:cNvSpPr/>
          <p:nvPr/>
        </p:nvSpPr>
        <p:spPr>
          <a:xfrm>
            <a:off x="3816422" y="1805547"/>
            <a:ext cx="326720" cy="295883"/>
          </a:xfrm>
          <a:prstGeom prst="rect">
            <a:avLst/>
          </a:prstGeom>
          <a: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t="-8000" b="-8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ectangle 20" descr="Coins with solid fill">
            <a:extLst>
              <a:ext uri="{FF2B5EF4-FFF2-40B4-BE49-F238E27FC236}">
                <a16:creationId xmlns:a16="http://schemas.microsoft.com/office/drawing/2014/main" id="{C1005027-4F1A-4190-BCC2-39A3A22F2C25}"/>
              </a:ext>
            </a:extLst>
          </p:cNvPr>
          <p:cNvSpPr/>
          <p:nvPr/>
        </p:nvSpPr>
        <p:spPr>
          <a:xfrm>
            <a:off x="3455481" y="1805132"/>
            <a:ext cx="326720" cy="295883"/>
          </a:xfrm>
          <a:prstGeom prst="rect">
            <a:avLst/>
          </a:prstGeom>
          <a: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t="-8000" b="-8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ectangle 21" descr="Head with gears with solid fill">
            <a:extLst>
              <a:ext uri="{FF2B5EF4-FFF2-40B4-BE49-F238E27FC236}">
                <a16:creationId xmlns:a16="http://schemas.microsoft.com/office/drawing/2014/main" id="{CF64EFC5-190E-4F1A-B59C-5F83BB9FF737}"/>
              </a:ext>
            </a:extLst>
          </p:cNvPr>
          <p:cNvSpPr/>
          <p:nvPr/>
        </p:nvSpPr>
        <p:spPr>
          <a:xfrm>
            <a:off x="4340945" y="1816073"/>
            <a:ext cx="326720" cy="295883"/>
          </a:xfrm>
          <a:prstGeom prst="rect">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t="-8000" b="-8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 name="Rectangle 40" descr="Head with gears with solid fill">
            <a:extLst>
              <a:ext uri="{FF2B5EF4-FFF2-40B4-BE49-F238E27FC236}">
                <a16:creationId xmlns:a16="http://schemas.microsoft.com/office/drawing/2014/main" id="{24CEE297-7269-184C-7E2C-E6C56839B6AE}"/>
              </a:ext>
            </a:extLst>
          </p:cNvPr>
          <p:cNvSpPr/>
          <p:nvPr/>
        </p:nvSpPr>
        <p:spPr>
          <a:xfrm>
            <a:off x="10225160" y="5275153"/>
            <a:ext cx="326720" cy="295883"/>
          </a:xfrm>
          <a:prstGeom prst="rect">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t="-8000" b="-8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3" name="Rectangle 42" descr="Cycle with people with solid fill">
            <a:extLst>
              <a:ext uri="{FF2B5EF4-FFF2-40B4-BE49-F238E27FC236}">
                <a16:creationId xmlns:a16="http://schemas.microsoft.com/office/drawing/2014/main" id="{D4545A7F-B181-9692-8188-100DAADE66F3}"/>
              </a:ext>
            </a:extLst>
          </p:cNvPr>
          <p:cNvSpPr/>
          <p:nvPr/>
        </p:nvSpPr>
        <p:spPr>
          <a:xfrm>
            <a:off x="4105706" y="1819756"/>
            <a:ext cx="326720" cy="295883"/>
          </a:xfrm>
          <a:prstGeom prst="rect">
            <a:avLst/>
          </a:prstGeom>
          <a: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t="-8000" b="-8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4" name="Rectangle 43" descr="Coins with solid fill">
            <a:extLst>
              <a:ext uri="{FF2B5EF4-FFF2-40B4-BE49-F238E27FC236}">
                <a16:creationId xmlns:a16="http://schemas.microsoft.com/office/drawing/2014/main" id="{7691511D-1A4E-393F-F350-7A84FA8A3ED1}"/>
              </a:ext>
            </a:extLst>
          </p:cNvPr>
          <p:cNvSpPr/>
          <p:nvPr/>
        </p:nvSpPr>
        <p:spPr>
          <a:xfrm>
            <a:off x="3705421" y="3005754"/>
            <a:ext cx="326720" cy="295883"/>
          </a:xfrm>
          <a:prstGeom prst="rect">
            <a:avLst/>
          </a:prstGeom>
          <a: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t="-8000" b="-8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5" name="Rectangle 44" descr="Forest scene with solid fill">
            <a:extLst>
              <a:ext uri="{FF2B5EF4-FFF2-40B4-BE49-F238E27FC236}">
                <a16:creationId xmlns:a16="http://schemas.microsoft.com/office/drawing/2014/main" id="{91BABAE1-1F6C-E710-CA52-2FD4255F6C40}"/>
              </a:ext>
            </a:extLst>
          </p:cNvPr>
          <p:cNvSpPr/>
          <p:nvPr/>
        </p:nvSpPr>
        <p:spPr>
          <a:xfrm>
            <a:off x="4049251" y="2987753"/>
            <a:ext cx="326720" cy="295883"/>
          </a:xfrm>
          <a:prstGeom prst="rect">
            <a:avLst/>
          </a:prstGeom>
          <a: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t="-8000" b="-8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6" name="Rectangle 45" descr="Head with gears with solid fill">
            <a:extLst>
              <a:ext uri="{FF2B5EF4-FFF2-40B4-BE49-F238E27FC236}">
                <a16:creationId xmlns:a16="http://schemas.microsoft.com/office/drawing/2014/main" id="{8DFB6542-3B6F-442B-54CC-04AF015C3654}"/>
              </a:ext>
            </a:extLst>
          </p:cNvPr>
          <p:cNvSpPr/>
          <p:nvPr/>
        </p:nvSpPr>
        <p:spPr>
          <a:xfrm>
            <a:off x="4353972" y="3005754"/>
            <a:ext cx="326720" cy="295883"/>
          </a:xfrm>
          <a:prstGeom prst="rect">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t="-8000" b="-8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7" name="Rectangle 46" descr="Forest scene with solid fill">
            <a:extLst>
              <a:ext uri="{FF2B5EF4-FFF2-40B4-BE49-F238E27FC236}">
                <a16:creationId xmlns:a16="http://schemas.microsoft.com/office/drawing/2014/main" id="{64C70562-2257-550C-310B-10CD1AB74367}"/>
              </a:ext>
            </a:extLst>
          </p:cNvPr>
          <p:cNvSpPr/>
          <p:nvPr/>
        </p:nvSpPr>
        <p:spPr>
          <a:xfrm>
            <a:off x="4010339" y="5301232"/>
            <a:ext cx="326720" cy="295883"/>
          </a:xfrm>
          <a:prstGeom prst="rect">
            <a:avLst/>
          </a:prstGeom>
          <a: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t="-8000" b="-8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8" name="Rectangle 47" descr="Cycle with people with solid fill">
            <a:extLst>
              <a:ext uri="{FF2B5EF4-FFF2-40B4-BE49-F238E27FC236}">
                <a16:creationId xmlns:a16="http://schemas.microsoft.com/office/drawing/2014/main" id="{E892CD6B-9363-C4BB-7F6D-A5DCEF54F742}"/>
              </a:ext>
            </a:extLst>
          </p:cNvPr>
          <p:cNvSpPr/>
          <p:nvPr/>
        </p:nvSpPr>
        <p:spPr>
          <a:xfrm>
            <a:off x="4027252" y="4456444"/>
            <a:ext cx="326720" cy="295883"/>
          </a:xfrm>
          <a:prstGeom prst="rect">
            <a:avLst/>
          </a:prstGeom>
          <a: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t="-8000" b="-8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9" name="Rectangle 48" descr="Head with gears with solid fill">
            <a:extLst>
              <a:ext uri="{FF2B5EF4-FFF2-40B4-BE49-F238E27FC236}">
                <a16:creationId xmlns:a16="http://schemas.microsoft.com/office/drawing/2014/main" id="{2BC4766F-6E20-1A17-376D-0C55B41CD8F0}"/>
              </a:ext>
            </a:extLst>
          </p:cNvPr>
          <p:cNvSpPr/>
          <p:nvPr/>
        </p:nvSpPr>
        <p:spPr>
          <a:xfrm>
            <a:off x="4314322" y="4474445"/>
            <a:ext cx="326720" cy="295883"/>
          </a:xfrm>
          <a:prstGeom prst="rect">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t="-8000" b="-8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Rectangle 29" descr="Cycle with people with solid fill">
            <a:extLst>
              <a:ext uri="{FF2B5EF4-FFF2-40B4-BE49-F238E27FC236}">
                <a16:creationId xmlns:a16="http://schemas.microsoft.com/office/drawing/2014/main" id="{596A7EB2-4330-40F7-8746-F459CEB9CFD8}"/>
              </a:ext>
            </a:extLst>
          </p:cNvPr>
          <p:cNvSpPr/>
          <p:nvPr/>
        </p:nvSpPr>
        <p:spPr>
          <a:xfrm>
            <a:off x="9267231" y="3105237"/>
            <a:ext cx="326720" cy="295883"/>
          </a:xfrm>
          <a:prstGeom prst="rect">
            <a:avLst/>
          </a:prstGeom>
          <a: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t="-8000" b="-8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580294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6E6E5-C6F5-4607-A9E9-B0F26B81F664}"/>
              </a:ext>
            </a:extLst>
          </p:cNvPr>
          <p:cNvSpPr>
            <a:spLocks noGrp="1"/>
          </p:cNvSpPr>
          <p:nvPr>
            <p:ph type="title"/>
          </p:nvPr>
        </p:nvSpPr>
        <p:spPr>
          <a:xfrm>
            <a:off x="360000" y="272912"/>
            <a:ext cx="11446163" cy="503600"/>
          </a:xfrm>
        </p:spPr>
        <p:txBody>
          <a:bodyPr>
            <a:noAutofit/>
          </a:bodyPr>
          <a:lstStyle/>
          <a:p>
            <a:r>
              <a:rPr lang="en-GB" sz="2200"/>
              <a:t>OHID, OGDs and a range of other agencies provide a range of existing policies to promote and drive up rates of physical activity.</a:t>
            </a:r>
          </a:p>
        </p:txBody>
      </p:sp>
      <p:sp>
        <p:nvSpPr>
          <p:cNvPr id="4" name="Footer Placeholder 3">
            <a:extLst>
              <a:ext uri="{FF2B5EF4-FFF2-40B4-BE49-F238E27FC236}">
                <a16:creationId xmlns:a16="http://schemas.microsoft.com/office/drawing/2014/main" id="{BB18A1D3-C20A-4FAA-BA30-A09FF7044D69}"/>
              </a:ext>
            </a:extLst>
          </p:cNvPr>
          <p:cNvSpPr>
            <a:spLocks noGrp="1"/>
          </p:cNvSpPr>
          <p:nvPr>
            <p:ph type="ftr" sz="quarter" idx="11"/>
          </p:nvPr>
        </p:nvSpPr>
        <p:spPr/>
        <p:txBody>
          <a:bodyPr/>
          <a:lstStyle/>
          <a:p>
            <a:r>
              <a:rPr lang="en-GB"/>
              <a:t>OFFICIAL SENSITIVE</a:t>
            </a:r>
          </a:p>
        </p:txBody>
      </p:sp>
      <p:sp>
        <p:nvSpPr>
          <p:cNvPr id="5" name="Slide Number Placeholder 4">
            <a:extLst>
              <a:ext uri="{FF2B5EF4-FFF2-40B4-BE49-F238E27FC236}">
                <a16:creationId xmlns:a16="http://schemas.microsoft.com/office/drawing/2014/main" id="{1189FC88-B9A9-46F6-8E52-8B51BAEEB1E7}"/>
              </a:ext>
            </a:extLst>
          </p:cNvPr>
          <p:cNvSpPr>
            <a:spLocks noGrp="1"/>
          </p:cNvSpPr>
          <p:nvPr>
            <p:ph type="sldNum" sz="quarter" idx="12"/>
          </p:nvPr>
        </p:nvSpPr>
        <p:spPr/>
        <p:txBody>
          <a:bodyPr/>
          <a:lstStyle/>
          <a:p>
            <a:fld id="{06A44ADC-FBC0-4698-B0EC-1AD4A4060383}" type="slidenum">
              <a:rPr lang="en-GB" smtClean="0"/>
              <a:t>26</a:t>
            </a:fld>
            <a:endParaRPr lang="en-GB"/>
          </a:p>
        </p:txBody>
      </p:sp>
      <p:graphicFrame>
        <p:nvGraphicFramePr>
          <p:cNvPr id="6" name="Content Placeholder 5">
            <a:extLst>
              <a:ext uri="{FF2B5EF4-FFF2-40B4-BE49-F238E27FC236}">
                <a16:creationId xmlns:a16="http://schemas.microsoft.com/office/drawing/2014/main" id="{AADC92F3-AE83-4050-A924-41B9DC41193E}"/>
              </a:ext>
            </a:extLst>
          </p:cNvPr>
          <p:cNvGraphicFramePr>
            <a:graphicFrameLocks noGrp="1"/>
          </p:cNvGraphicFramePr>
          <p:nvPr>
            <p:ph idx="1"/>
          </p:nvPr>
        </p:nvGraphicFramePr>
        <p:xfrm>
          <a:off x="169333" y="745068"/>
          <a:ext cx="5926667" cy="5611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4A8AA114-35BB-46F7-BB35-5615C6AE7FB0}"/>
              </a:ext>
            </a:extLst>
          </p:cNvPr>
          <p:cNvGraphicFramePr/>
          <p:nvPr/>
        </p:nvGraphicFramePr>
        <p:xfrm>
          <a:off x="6296628" y="1007533"/>
          <a:ext cx="5507444" cy="5037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78886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74D6-7F93-45B5-A4F5-2A9BF4CA54F5}"/>
              </a:ext>
            </a:extLst>
          </p:cNvPr>
          <p:cNvSpPr>
            <a:spLocks noGrp="1"/>
          </p:cNvSpPr>
          <p:nvPr>
            <p:ph type="title"/>
          </p:nvPr>
        </p:nvSpPr>
        <p:spPr>
          <a:xfrm>
            <a:off x="357910" y="285571"/>
            <a:ext cx="11448254" cy="844839"/>
          </a:xfrm>
        </p:spPr>
        <p:txBody>
          <a:bodyPr>
            <a:noAutofit/>
          </a:bodyPr>
          <a:lstStyle/>
          <a:p>
            <a:r>
              <a:rPr lang="en-GB" sz="2400">
                <a:ea typeface="Calibri" panose="020F0502020204030204" pitchFamily="34" charset="0"/>
                <a:cs typeface="Times New Roman"/>
              </a:rPr>
              <a:t>Physical activity has important health benefits. However, 12.4m adults are inactive and 2.2m children are less active.</a:t>
            </a:r>
            <a:endParaRPr lang="en-GB" sz="2400"/>
          </a:p>
        </p:txBody>
      </p:sp>
      <p:sp>
        <p:nvSpPr>
          <p:cNvPr id="3" name="Content Placeholder 2">
            <a:extLst>
              <a:ext uri="{FF2B5EF4-FFF2-40B4-BE49-F238E27FC236}">
                <a16:creationId xmlns:a16="http://schemas.microsoft.com/office/drawing/2014/main" id="{5EE26386-1A39-48F5-9D51-1FC47EF71034}"/>
              </a:ext>
            </a:extLst>
          </p:cNvPr>
          <p:cNvSpPr>
            <a:spLocks noGrp="1"/>
          </p:cNvSpPr>
          <p:nvPr>
            <p:ph idx="1"/>
          </p:nvPr>
        </p:nvSpPr>
        <p:spPr>
          <a:xfrm>
            <a:off x="357910" y="1509767"/>
            <a:ext cx="10919691" cy="4467225"/>
          </a:xfrm>
        </p:spPr>
        <p:txBody>
          <a:bodyPr vert="horz" lIns="91440" tIns="45720" rIns="91440" bIns="45720" rtlCol="0" anchor="t">
            <a:normAutofit/>
          </a:bodyPr>
          <a:lstStyle/>
          <a:p>
            <a:pPr marL="342900" indent="-342900">
              <a:lnSpc>
                <a:spcPct val="120000"/>
              </a:lnSpc>
              <a:spcAft>
                <a:spcPts val="600"/>
              </a:spcAft>
              <a:buFont typeface="Arial" panose="020B0604020202020204" pitchFamily="34" charset="0"/>
              <a:buChar char="•"/>
            </a:pPr>
            <a:r>
              <a:rPr lang="en-GB" sz="1800" b="0">
                <a:cs typeface="Arial"/>
              </a:rPr>
              <a:t>Through physical activity, an individual may gain important health benefits, although the type of benefit will change with age. For example, physical activity can reduce the risk of Type 2 diabetes and depression in adults.</a:t>
            </a:r>
            <a:endParaRPr lang="en-GB" sz="1800" b="0"/>
          </a:p>
          <a:p>
            <a:pPr marL="342900" indent="-342900">
              <a:lnSpc>
                <a:spcPct val="120000"/>
              </a:lnSpc>
              <a:spcAft>
                <a:spcPts val="600"/>
              </a:spcAft>
              <a:buFont typeface="Arial" panose="020B0604020202020204" pitchFamily="34" charset="0"/>
              <a:buChar char="•"/>
            </a:pPr>
            <a:r>
              <a:rPr lang="en-GB" sz="1800"/>
              <a:t>The greatest health gains come from improving activity levels for those who are inactive.</a:t>
            </a:r>
            <a:endParaRPr lang="en-GB" sz="1800">
              <a:cs typeface="Arial"/>
            </a:endParaRPr>
          </a:p>
          <a:p>
            <a:pPr marL="342900" indent="-342900">
              <a:lnSpc>
                <a:spcPct val="120000"/>
              </a:lnSpc>
              <a:spcAft>
                <a:spcPts val="600"/>
              </a:spcAft>
              <a:buFont typeface="Arial" panose="020B0604020202020204" pitchFamily="34" charset="0"/>
              <a:buChar char="•"/>
            </a:pPr>
            <a:r>
              <a:rPr lang="en-GB" sz="1800" b="0"/>
              <a:t>England’s physical activity levels are stable, though below the OECD average.</a:t>
            </a:r>
            <a:endParaRPr lang="en-GB" sz="1800" b="0">
              <a:cs typeface="Arial"/>
            </a:endParaRPr>
          </a:p>
          <a:p>
            <a:pPr marL="342900" indent="-342900">
              <a:lnSpc>
                <a:spcPct val="120000"/>
              </a:lnSpc>
              <a:spcAft>
                <a:spcPts val="600"/>
              </a:spcAft>
              <a:buFont typeface="Arial" panose="020B0604020202020204" pitchFamily="34" charset="0"/>
              <a:buChar char="•"/>
            </a:pPr>
            <a:r>
              <a:rPr lang="en-GB" sz="1800" b="0"/>
              <a:t>Physical activity levels for both adults and children decreased slightly with the onset of the Covid pandemic. </a:t>
            </a:r>
            <a:endParaRPr lang="en-GB" sz="1800" b="0">
              <a:cs typeface="Arial"/>
            </a:endParaRPr>
          </a:p>
          <a:p>
            <a:pPr marL="342900" indent="-342900">
              <a:lnSpc>
                <a:spcPct val="120000"/>
              </a:lnSpc>
              <a:spcAft>
                <a:spcPts val="600"/>
              </a:spcAft>
              <a:buFont typeface="Arial" panose="020B0604020202020204" pitchFamily="34" charset="0"/>
              <a:buChar char="•"/>
            </a:pPr>
            <a:r>
              <a:rPr lang="en-GB" sz="1800" b="0"/>
              <a:t>There are multiple barriers preventing people from being more active, but also good evidence that policies and interventions can be effective at tackling some of these.</a:t>
            </a:r>
            <a:endParaRPr lang="en-GB" sz="1800" b="0">
              <a:cs typeface="Arial"/>
            </a:endParaRPr>
          </a:p>
          <a:p>
            <a:pPr marL="342900" indent="-342900">
              <a:lnSpc>
                <a:spcPct val="120000"/>
              </a:lnSpc>
              <a:spcAft>
                <a:spcPts val="600"/>
              </a:spcAft>
              <a:buFont typeface="Arial" panose="020B0604020202020204" pitchFamily="34" charset="0"/>
              <a:buChar char="•"/>
            </a:pPr>
            <a:r>
              <a:rPr lang="en-GB" sz="1800" b="0"/>
              <a:t>Common barriers across the population include individual, social and cultural, structural and environmental, and economic factors. These barriers can drive inactive behaviours.</a:t>
            </a:r>
            <a:endParaRPr lang="en-GB" sz="1800" b="0">
              <a:cs typeface="Arial"/>
            </a:endParaRPr>
          </a:p>
        </p:txBody>
      </p:sp>
      <p:sp>
        <p:nvSpPr>
          <p:cNvPr id="4" name="Footer Placeholder 3">
            <a:extLst>
              <a:ext uri="{FF2B5EF4-FFF2-40B4-BE49-F238E27FC236}">
                <a16:creationId xmlns:a16="http://schemas.microsoft.com/office/drawing/2014/main" id="{D4B2742F-4D6D-4470-9EE4-F30BAB54A9AA}"/>
              </a:ext>
            </a:extLst>
          </p:cNvPr>
          <p:cNvSpPr>
            <a:spLocks noGrp="1"/>
          </p:cNvSpPr>
          <p:nvPr>
            <p:ph type="ftr" sz="quarter" idx="11"/>
          </p:nvPr>
        </p:nvSpPr>
        <p:spPr/>
        <p:txBody>
          <a:bodyPr/>
          <a:lstStyle/>
          <a:p>
            <a:r>
              <a:rPr lang="en-GB"/>
              <a:t>OFFICIAL SENSITIVE</a:t>
            </a:r>
          </a:p>
        </p:txBody>
      </p:sp>
      <p:sp>
        <p:nvSpPr>
          <p:cNvPr id="5" name="Slide Number Placeholder 4">
            <a:extLst>
              <a:ext uri="{FF2B5EF4-FFF2-40B4-BE49-F238E27FC236}">
                <a16:creationId xmlns:a16="http://schemas.microsoft.com/office/drawing/2014/main" id="{FD8D34EC-9C73-4C19-946F-5BE60C8B5022}"/>
              </a:ext>
            </a:extLst>
          </p:cNvPr>
          <p:cNvSpPr>
            <a:spLocks noGrp="1"/>
          </p:cNvSpPr>
          <p:nvPr>
            <p:ph type="sldNum" sz="quarter" idx="12"/>
          </p:nvPr>
        </p:nvSpPr>
        <p:spPr/>
        <p:txBody>
          <a:bodyPr/>
          <a:lstStyle/>
          <a:p>
            <a:fld id="{06A44ADC-FBC0-4698-B0EC-1AD4A4060383}" type="slidenum">
              <a:rPr lang="en-GB" smtClean="0"/>
              <a:t>27</a:t>
            </a:fld>
            <a:endParaRPr lang="en-GB"/>
          </a:p>
        </p:txBody>
      </p:sp>
    </p:spTree>
    <p:extLst>
      <p:ext uri="{BB962C8B-B14F-4D97-AF65-F5344CB8AC3E}">
        <p14:creationId xmlns:p14="http://schemas.microsoft.com/office/powerpoint/2010/main" val="2563852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D06B10-BD09-4AC6-A326-92F1BF574793}"/>
              </a:ext>
            </a:extLst>
          </p:cNvPr>
          <p:cNvSpPr>
            <a:spLocks noGrp="1"/>
          </p:cNvSpPr>
          <p:nvPr>
            <p:ph idx="1"/>
          </p:nvPr>
        </p:nvSpPr>
        <p:spPr>
          <a:xfrm>
            <a:off x="360218" y="1204913"/>
            <a:ext cx="11446163" cy="4524865"/>
          </a:xfrm>
        </p:spPr>
        <p:txBody>
          <a:bodyPr>
            <a:noAutofit/>
          </a:bodyPr>
          <a:lstStyle/>
          <a:p>
            <a:pPr>
              <a:lnSpc>
                <a:spcPct val="110000"/>
              </a:lnSpc>
            </a:pPr>
            <a:r>
              <a:rPr lang="en-GB" sz="1800" b="0"/>
              <a:t>We know that the greatest health gains come from improving activity levels for those who have the lowest levels of activity. Therefore, our focus should be on policies that are targeted at this group. </a:t>
            </a:r>
          </a:p>
          <a:p>
            <a:r>
              <a:rPr lang="en-GB" sz="1800"/>
              <a:t>We will use our next meeting with you to provide a more detailed review and analysis of the barriers and required policies. </a:t>
            </a:r>
            <a:r>
              <a:rPr lang="en-GB" sz="1800" b="0"/>
              <a:t>This will include consideration of the following questions:</a:t>
            </a:r>
          </a:p>
          <a:p>
            <a:pPr marL="342900" indent="-342900">
              <a:buFont typeface="Arial" panose="020B0604020202020204" pitchFamily="34" charset="0"/>
              <a:buChar char="•"/>
            </a:pPr>
            <a:r>
              <a:rPr lang="en-GB" sz="1800" b="0"/>
              <a:t>Which barriers are the primary blockers for the 12.4m adults who are inactive and 2.2m children who are less active?</a:t>
            </a:r>
          </a:p>
          <a:p>
            <a:pPr marL="342900" indent="-342900">
              <a:buFont typeface="Arial" panose="020B0604020202020204" pitchFamily="34" charset="0"/>
              <a:buChar char="•"/>
            </a:pPr>
            <a:r>
              <a:rPr lang="en-GB" sz="1800" b="0"/>
              <a:t>To what extent are these barriers behavioural or environmental?</a:t>
            </a:r>
          </a:p>
          <a:p>
            <a:pPr marL="342900" indent="-342900">
              <a:buFont typeface="Arial" panose="020B0604020202020204" pitchFamily="34" charset="0"/>
              <a:buChar char="•"/>
            </a:pPr>
            <a:r>
              <a:rPr lang="en-GB" sz="1800" b="0"/>
              <a:t>Which interventions (if any) successfully address and overcome these barriers?</a:t>
            </a:r>
          </a:p>
          <a:p>
            <a:pPr marL="342900" indent="-342900">
              <a:buFont typeface="Arial" panose="020B0604020202020204" pitchFamily="34" charset="0"/>
              <a:buChar char="•"/>
            </a:pPr>
            <a:r>
              <a:rPr lang="en-GB" sz="1800" b="0"/>
              <a:t>What is the level of impact of relevant current policies on addressing these barriers for this group?</a:t>
            </a:r>
          </a:p>
          <a:p>
            <a:pPr marL="342900" indent="-342900">
              <a:buFont typeface="Arial" panose="020B0604020202020204" pitchFamily="34" charset="0"/>
              <a:buChar char="•"/>
            </a:pPr>
            <a:r>
              <a:rPr lang="en-GB" sz="1800" b="0"/>
              <a:t>Are the eight internationally evidenced areas for intervention sufficient to address these barriers?</a:t>
            </a:r>
          </a:p>
          <a:p>
            <a:pPr marL="342900" indent="-342900">
              <a:buFont typeface="Arial" panose="020B0604020202020204" pitchFamily="34" charset="0"/>
              <a:buChar char="•"/>
            </a:pPr>
            <a:r>
              <a:rPr lang="en-GB" sz="1800" b="0"/>
              <a:t>What levers for change are required and who owns them?</a:t>
            </a:r>
          </a:p>
          <a:p>
            <a:pPr marL="342900" indent="-342900">
              <a:buFont typeface="Arial" panose="020B0604020202020204" pitchFamily="34" charset="0"/>
              <a:buChar char="•"/>
            </a:pPr>
            <a:r>
              <a:rPr lang="en-GB" sz="1800" b="0"/>
              <a:t>Where are there gaps / policy opportunities for the future?</a:t>
            </a:r>
          </a:p>
          <a:p>
            <a:pPr marL="342900" indent="-342900">
              <a:buFont typeface="Arial" panose="020B0604020202020204" pitchFamily="34" charset="0"/>
              <a:buChar char="•"/>
            </a:pPr>
            <a:r>
              <a:rPr lang="en-GB" sz="1800" b="0">
                <a:cs typeface="Arial"/>
              </a:rPr>
              <a:t>What is the role of OHID in reducing levels of physical inactivity?</a:t>
            </a:r>
          </a:p>
        </p:txBody>
      </p:sp>
      <p:sp>
        <p:nvSpPr>
          <p:cNvPr id="4" name="Footer Placeholder 3">
            <a:extLst>
              <a:ext uri="{FF2B5EF4-FFF2-40B4-BE49-F238E27FC236}">
                <a16:creationId xmlns:a16="http://schemas.microsoft.com/office/drawing/2014/main" id="{D4637BA8-1B2D-4D96-8B84-7A4294118F26}"/>
              </a:ext>
            </a:extLst>
          </p:cNvPr>
          <p:cNvSpPr>
            <a:spLocks noGrp="1"/>
          </p:cNvSpPr>
          <p:nvPr>
            <p:ph type="ftr" sz="quarter" idx="11"/>
          </p:nvPr>
        </p:nvSpPr>
        <p:spPr/>
        <p:txBody>
          <a:bodyPr/>
          <a:lstStyle/>
          <a:p>
            <a:r>
              <a:rPr lang="en-GB"/>
              <a:t>OFFICIAL SENSITIVE</a:t>
            </a:r>
          </a:p>
        </p:txBody>
      </p:sp>
      <p:sp>
        <p:nvSpPr>
          <p:cNvPr id="5" name="Slide Number Placeholder 4">
            <a:extLst>
              <a:ext uri="{FF2B5EF4-FFF2-40B4-BE49-F238E27FC236}">
                <a16:creationId xmlns:a16="http://schemas.microsoft.com/office/drawing/2014/main" id="{C841A782-B0B5-427E-B9E3-8F95FF6A0AFC}"/>
              </a:ext>
            </a:extLst>
          </p:cNvPr>
          <p:cNvSpPr>
            <a:spLocks noGrp="1"/>
          </p:cNvSpPr>
          <p:nvPr>
            <p:ph type="sldNum" sz="quarter" idx="12"/>
          </p:nvPr>
        </p:nvSpPr>
        <p:spPr/>
        <p:txBody>
          <a:bodyPr/>
          <a:lstStyle/>
          <a:p>
            <a:fld id="{06A44ADC-FBC0-4698-B0EC-1AD4A4060383}" type="slidenum">
              <a:rPr lang="en-GB" smtClean="0"/>
              <a:t>28</a:t>
            </a:fld>
            <a:endParaRPr lang="en-GB"/>
          </a:p>
        </p:txBody>
      </p:sp>
      <p:sp>
        <p:nvSpPr>
          <p:cNvPr id="6" name="Title 1">
            <a:extLst>
              <a:ext uri="{FF2B5EF4-FFF2-40B4-BE49-F238E27FC236}">
                <a16:creationId xmlns:a16="http://schemas.microsoft.com/office/drawing/2014/main" id="{15D5B5F3-45A1-45C2-AB9A-DC64E50C99D9}"/>
              </a:ext>
            </a:extLst>
          </p:cNvPr>
          <p:cNvSpPr>
            <a:spLocks noGrp="1"/>
          </p:cNvSpPr>
          <p:nvPr>
            <p:ph type="title"/>
          </p:nvPr>
        </p:nvSpPr>
        <p:spPr>
          <a:xfrm>
            <a:off x="360363" y="360363"/>
            <a:ext cx="11445875" cy="844550"/>
          </a:xfrm>
        </p:spPr>
        <p:txBody>
          <a:bodyPr>
            <a:noAutofit/>
          </a:bodyPr>
          <a:lstStyle/>
          <a:p>
            <a:r>
              <a:rPr lang="en-GB" sz="2400">
                <a:ea typeface="Calibri" panose="020F0502020204030204" pitchFamily="34" charset="0"/>
                <a:cs typeface="Times New Roman"/>
              </a:rPr>
              <a:t>Population levels of physical</a:t>
            </a:r>
            <a:r>
              <a:rPr lang="en-GB" sz="2400">
                <a:effectLst/>
                <a:ea typeface="Calibri" panose="020F0502020204030204" pitchFamily="34" charset="0"/>
                <a:cs typeface="Times New Roman"/>
              </a:rPr>
              <a:t> activity </a:t>
            </a:r>
            <a:r>
              <a:rPr lang="en-GB" sz="2400">
                <a:ea typeface="Calibri" panose="020F0502020204030204" pitchFamily="34" charset="0"/>
                <a:cs typeface="Times New Roman"/>
              </a:rPr>
              <a:t>suggest</a:t>
            </a:r>
            <a:r>
              <a:rPr lang="en-GB" sz="2400">
                <a:effectLst/>
                <a:ea typeface="Calibri" panose="020F0502020204030204" pitchFamily="34" charset="0"/>
                <a:cs typeface="Times New Roman"/>
              </a:rPr>
              <a:t> that the Government’s current suite of policies is </a:t>
            </a:r>
            <a:r>
              <a:rPr lang="en-GB" sz="2400" u="sng">
                <a:effectLst/>
                <a:ea typeface="Calibri" panose="020F0502020204030204" pitchFamily="34" charset="0"/>
                <a:cs typeface="Times New Roman"/>
              </a:rPr>
              <a:t>maintaining</a:t>
            </a:r>
            <a:r>
              <a:rPr lang="en-GB" sz="2400">
                <a:effectLst/>
                <a:ea typeface="Calibri" panose="020F0502020204030204" pitchFamily="34" charset="0"/>
                <a:cs typeface="Times New Roman"/>
              </a:rPr>
              <a:t> rather than </a:t>
            </a:r>
            <a:r>
              <a:rPr lang="en-GB" sz="2400" u="sng">
                <a:effectLst/>
                <a:ea typeface="Calibri" panose="020F0502020204030204" pitchFamily="34" charset="0"/>
                <a:cs typeface="Times New Roman"/>
              </a:rPr>
              <a:t>increasing</a:t>
            </a:r>
            <a:r>
              <a:rPr lang="en-GB" sz="2400">
                <a:effectLst/>
                <a:ea typeface="Calibri" panose="020F0502020204030204" pitchFamily="34" charset="0"/>
                <a:cs typeface="Times New Roman"/>
              </a:rPr>
              <a:t> physical activity.</a:t>
            </a:r>
            <a:r>
              <a:rPr lang="en-GB" sz="2400">
                <a:ea typeface="Calibri" panose="020F0502020204030204" pitchFamily="34" charset="0"/>
                <a:cs typeface="Times New Roman"/>
              </a:rPr>
              <a:t> </a:t>
            </a:r>
            <a:endParaRPr lang="en-GB" sz="2400"/>
          </a:p>
        </p:txBody>
      </p:sp>
    </p:spTree>
    <p:extLst>
      <p:ext uri="{BB962C8B-B14F-4D97-AF65-F5344CB8AC3E}">
        <p14:creationId xmlns:p14="http://schemas.microsoft.com/office/powerpoint/2010/main" val="2544738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9E973-2042-6347-38D2-849CEED68476}"/>
              </a:ext>
            </a:extLst>
          </p:cNvPr>
          <p:cNvSpPr>
            <a:spLocks noGrp="1"/>
          </p:cNvSpPr>
          <p:nvPr>
            <p:ph type="title"/>
          </p:nvPr>
        </p:nvSpPr>
        <p:spPr/>
        <p:txBody>
          <a:bodyPr/>
          <a:lstStyle/>
          <a:p>
            <a:r>
              <a:rPr lang="en-GB"/>
              <a:t>Part Two</a:t>
            </a:r>
          </a:p>
        </p:txBody>
      </p:sp>
      <p:sp>
        <p:nvSpPr>
          <p:cNvPr id="4" name="TextBox 3">
            <a:extLst>
              <a:ext uri="{FF2B5EF4-FFF2-40B4-BE49-F238E27FC236}">
                <a16:creationId xmlns:a16="http://schemas.microsoft.com/office/drawing/2014/main" id="{A31E0877-52AF-482C-C719-7963AFEF2F40}"/>
              </a:ext>
            </a:extLst>
          </p:cNvPr>
          <p:cNvSpPr txBox="1"/>
          <p:nvPr/>
        </p:nvSpPr>
        <p:spPr>
          <a:xfrm>
            <a:off x="831850" y="3679878"/>
            <a:ext cx="6495068" cy="369332"/>
          </a:xfrm>
          <a:prstGeom prst="rect">
            <a:avLst/>
          </a:prstGeom>
          <a:noFill/>
        </p:spPr>
        <p:txBody>
          <a:bodyPr wrap="square" rtlCol="0">
            <a:spAutoFit/>
          </a:bodyPr>
          <a:lstStyle/>
          <a:p>
            <a:r>
              <a:rPr lang="en-GB"/>
              <a:t>A focus on the evidence for policy effectiveness and impact</a:t>
            </a:r>
          </a:p>
        </p:txBody>
      </p:sp>
    </p:spTree>
    <p:extLst>
      <p:ext uri="{BB962C8B-B14F-4D97-AF65-F5344CB8AC3E}">
        <p14:creationId xmlns:p14="http://schemas.microsoft.com/office/powerpoint/2010/main" val="3496640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9E973-2042-6347-38D2-849CEED68476}"/>
              </a:ext>
            </a:extLst>
          </p:cNvPr>
          <p:cNvSpPr>
            <a:spLocks noGrp="1"/>
          </p:cNvSpPr>
          <p:nvPr>
            <p:ph type="title"/>
          </p:nvPr>
        </p:nvSpPr>
        <p:spPr/>
        <p:txBody>
          <a:bodyPr/>
          <a:lstStyle/>
          <a:p>
            <a:r>
              <a:rPr lang="en-GB"/>
              <a:t>Part One</a:t>
            </a:r>
          </a:p>
        </p:txBody>
      </p:sp>
      <p:sp>
        <p:nvSpPr>
          <p:cNvPr id="3" name="Text Placeholder 2">
            <a:extLst>
              <a:ext uri="{FF2B5EF4-FFF2-40B4-BE49-F238E27FC236}">
                <a16:creationId xmlns:a16="http://schemas.microsoft.com/office/drawing/2014/main" id="{4CA5139E-7BE7-CD64-B4FC-78ACFF48BE24}"/>
              </a:ext>
            </a:extLst>
          </p:cNvPr>
          <p:cNvSpPr>
            <a:spLocks noGrp="1"/>
          </p:cNvSpPr>
          <p:nvPr>
            <p:ph type="body" idx="1"/>
          </p:nvPr>
        </p:nvSpPr>
        <p:spPr/>
        <p:txBody>
          <a:bodyPr/>
          <a:lstStyle/>
          <a:p>
            <a:r>
              <a:rPr lang="en-GB" b="0"/>
              <a:t>The case for addressing physical inactivity and state of the nation</a:t>
            </a:r>
          </a:p>
        </p:txBody>
      </p:sp>
    </p:spTree>
    <p:extLst>
      <p:ext uri="{BB962C8B-B14F-4D97-AF65-F5344CB8AC3E}">
        <p14:creationId xmlns:p14="http://schemas.microsoft.com/office/powerpoint/2010/main" val="1631276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8A80D-2DE5-4A3A-963F-ABE196FA3552}"/>
              </a:ext>
            </a:extLst>
          </p:cNvPr>
          <p:cNvSpPr>
            <a:spLocks noGrp="1"/>
          </p:cNvSpPr>
          <p:nvPr>
            <p:ph type="title"/>
          </p:nvPr>
        </p:nvSpPr>
        <p:spPr>
          <a:xfrm>
            <a:off x="831850" y="2587192"/>
            <a:ext cx="10515600" cy="590931"/>
          </a:xfrm>
        </p:spPr>
        <p:txBody>
          <a:bodyPr/>
          <a:lstStyle/>
          <a:p>
            <a:r>
              <a:rPr lang="en-GB"/>
              <a:t>Initial analysis of drivers of inactivity.</a:t>
            </a:r>
          </a:p>
        </p:txBody>
      </p:sp>
    </p:spTree>
    <p:extLst>
      <p:ext uri="{BB962C8B-B14F-4D97-AF65-F5344CB8AC3E}">
        <p14:creationId xmlns:p14="http://schemas.microsoft.com/office/powerpoint/2010/main" val="2667378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05824DD9-1BC7-438C-97B2-5727C3D6EF32}"/>
              </a:ext>
            </a:extLst>
          </p:cNvPr>
          <p:cNvSpPr>
            <a:spLocks noGrp="1"/>
          </p:cNvSpPr>
          <p:nvPr>
            <p:ph type="ftr" sz="quarter" idx="11"/>
          </p:nvPr>
        </p:nvSpPr>
        <p:spPr>
          <a:xfrm>
            <a:off x="4445000" y="6356350"/>
            <a:ext cx="6380018" cy="365125"/>
          </a:xfrm>
        </p:spPr>
        <p:txBody>
          <a:bodyPr/>
          <a:lstStyle/>
          <a:p>
            <a:r>
              <a:rPr lang="en-GB"/>
              <a:t>OFFICIAL SENSITIVE</a:t>
            </a:r>
          </a:p>
        </p:txBody>
      </p:sp>
      <p:sp>
        <p:nvSpPr>
          <p:cNvPr id="6" name="Slide Number Placeholder 4">
            <a:extLst>
              <a:ext uri="{FF2B5EF4-FFF2-40B4-BE49-F238E27FC236}">
                <a16:creationId xmlns:a16="http://schemas.microsoft.com/office/drawing/2014/main" id="{9992001D-8D0C-4EBE-8639-99EAD95B005C}"/>
              </a:ext>
            </a:extLst>
          </p:cNvPr>
          <p:cNvSpPr>
            <a:spLocks noGrp="1"/>
          </p:cNvSpPr>
          <p:nvPr>
            <p:ph type="sldNum" sz="quarter" idx="12"/>
          </p:nvPr>
        </p:nvSpPr>
        <p:spPr>
          <a:xfrm>
            <a:off x="11044381" y="6356350"/>
            <a:ext cx="759691" cy="365125"/>
          </a:xfrm>
        </p:spPr>
        <p:txBody>
          <a:bodyPr/>
          <a:lstStyle/>
          <a:p>
            <a:fld id="{06A44ADC-FBC0-4698-B0EC-1AD4A4060383}" type="slidenum">
              <a:rPr lang="en-GB" smtClean="0"/>
              <a:t>31</a:t>
            </a:fld>
            <a:endParaRPr lang="en-GB"/>
          </a:p>
        </p:txBody>
      </p:sp>
      <p:sp>
        <p:nvSpPr>
          <p:cNvPr id="7" name="Title 1">
            <a:extLst>
              <a:ext uri="{FF2B5EF4-FFF2-40B4-BE49-F238E27FC236}">
                <a16:creationId xmlns:a16="http://schemas.microsoft.com/office/drawing/2014/main" id="{ACE6A707-C0F3-464E-94CC-3061E9F67076}"/>
              </a:ext>
            </a:extLst>
          </p:cNvPr>
          <p:cNvSpPr txBox="1">
            <a:spLocks/>
          </p:cNvSpPr>
          <p:nvPr/>
        </p:nvSpPr>
        <p:spPr>
          <a:xfrm>
            <a:off x="358675" y="308098"/>
            <a:ext cx="11446163" cy="84483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lang="en-GB" sz="3200" b="1" kern="1200" dirty="0">
                <a:solidFill>
                  <a:schemeClr val="tx1"/>
                </a:solidFill>
                <a:latin typeface="+mj-lt"/>
                <a:ea typeface="+mj-ea"/>
                <a:cs typeface="+mj-cs"/>
              </a:defRPr>
            </a:lvl1pPr>
          </a:lstStyle>
          <a:p>
            <a:r>
              <a:rPr lang="en-GB" sz="2200">
                <a:effectLst/>
                <a:latin typeface="Arial"/>
                <a:ea typeface="Calibri" panose="020F0502020204030204" pitchFamily="34" charset="0"/>
                <a:cs typeface="Arial"/>
              </a:rPr>
              <a:t>Societal changes over the years have highly affected physical activity </a:t>
            </a:r>
            <a:r>
              <a:rPr lang="en-GB" sz="2200">
                <a:latin typeface="Arial"/>
                <a:ea typeface="Calibri" panose="020F0502020204030204" pitchFamily="34" charset="0"/>
                <a:cs typeface="Arial"/>
              </a:rPr>
              <a:t>trends</a:t>
            </a:r>
            <a:r>
              <a:rPr lang="en-GB" sz="2200">
                <a:effectLst/>
                <a:latin typeface="Arial"/>
                <a:ea typeface="Calibri" panose="020F0502020204030204" pitchFamily="34" charset="0"/>
                <a:cs typeface="Arial"/>
              </a:rPr>
              <a:t>.</a:t>
            </a:r>
            <a:endParaRPr lang="en-GB" sz="2200">
              <a:highlight>
                <a:srgbClr val="FFFF00"/>
              </a:highlight>
              <a:latin typeface="Arial"/>
              <a:cs typeface="Arial"/>
            </a:endParaRPr>
          </a:p>
        </p:txBody>
      </p:sp>
      <p:sp>
        <p:nvSpPr>
          <p:cNvPr id="9" name="TextBox 8">
            <a:extLst>
              <a:ext uri="{FF2B5EF4-FFF2-40B4-BE49-F238E27FC236}">
                <a16:creationId xmlns:a16="http://schemas.microsoft.com/office/drawing/2014/main" id="{4414C381-D919-4269-B8B2-401D27C73DCA}"/>
              </a:ext>
            </a:extLst>
          </p:cNvPr>
          <p:cNvSpPr txBox="1"/>
          <p:nvPr/>
        </p:nvSpPr>
        <p:spPr>
          <a:xfrm>
            <a:off x="6886368" y="2054017"/>
            <a:ext cx="4975971" cy="33855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endParaRPr lang="en-GB" sz="1600"/>
          </a:p>
        </p:txBody>
      </p:sp>
      <p:sp>
        <p:nvSpPr>
          <p:cNvPr id="10" name="TextBox 9">
            <a:extLst>
              <a:ext uri="{FF2B5EF4-FFF2-40B4-BE49-F238E27FC236}">
                <a16:creationId xmlns:a16="http://schemas.microsoft.com/office/drawing/2014/main" id="{74C624C0-2432-460D-A8D4-93BD03DED2B9}"/>
              </a:ext>
            </a:extLst>
          </p:cNvPr>
          <p:cNvSpPr txBox="1"/>
          <p:nvPr/>
        </p:nvSpPr>
        <p:spPr>
          <a:xfrm>
            <a:off x="818595" y="5864905"/>
            <a:ext cx="11672175" cy="646331"/>
          </a:xfrm>
          <a:prstGeom prst="rect">
            <a:avLst/>
          </a:prstGeom>
          <a:noFill/>
        </p:spPr>
        <p:txBody>
          <a:bodyPr wrap="square" rtlCol="0">
            <a:spAutoFit/>
          </a:bodyPr>
          <a:lstStyle/>
          <a:p>
            <a:r>
              <a:rPr lang="en-GB" sz="1200" i="1">
                <a:solidFill>
                  <a:schemeClr val="bg1">
                    <a:lumMod val="50000"/>
                  </a:schemeClr>
                </a:solidFill>
                <a:latin typeface="Arial" panose="020B0604020202020204" pitchFamily="34" charset="0"/>
              </a:rPr>
              <a:t>Majority of information is from: OHID (2022), Physical activity: applying all our health.</a:t>
            </a:r>
          </a:p>
          <a:p>
            <a:r>
              <a:rPr lang="en-GB" sz="1200" i="1">
                <a:solidFill>
                  <a:schemeClr val="bg1">
                    <a:lumMod val="50000"/>
                  </a:schemeClr>
                </a:solidFill>
                <a:latin typeface="Arial" panose="020B0604020202020204" pitchFamily="34" charset="0"/>
              </a:rPr>
              <a:t>	 	      Public Health England (2016). Health matters: getting every adult active every day</a:t>
            </a:r>
            <a:endParaRPr lang="en-GB" sz="1200">
              <a:solidFill>
                <a:schemeClr val="bg1">
                  <a:lumMod val="50000"/>
                </a:schemeClr>
              </a:solidFill>
            </a:endParaRPr>
          </a:p>
          <a:p>
            <a:endParaRPr lang="en-GB" sz="1200" b="0" i="1" u="none" strike="noStrike">
              <a:solidFill>
                <a:srgbClr val="7F7F7F"/>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C03E6331-F11E-4506-9336-7DD66D764AE5}"/>
              </a:ext>
            </a:extLst>
          </p:cNvPr>
          <p:cNvSpPr/>
          <p:nvPr/>
        </p:nvSpPr>
        <p:spPr>
          <a:xfrm>
            <a:off x="6467000" y="1454871"/>
            <a:ext cx="5381158" cy="3510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D7CC1B0-5AAA-45C7-B67A-810AC0732DD6}"/>
              </a:ext>
            </a:extLst>
          </p:cNvPr>
          <p:cNvSpPr txBox="1"/>
          <p:nvPr/>
        </p:nvSpPr>
        <p:spPr>
          <a:xfrm>
            <a:off x="462337" y="848137"/>
            <a:ext cx="11341735" cy="1569660"/>
          </a:xfrm>
          <a:prstGeom prst="rect">
            <a:avLst/>
          </a:prstGeom>
          <a:noFill/>
        </p:spPr>
        <p:txBody>
          <a:bodyPr wrap="square" rtlCol="0">
            <a:spAutoFit/>
          </a:bodyPr>
          <a:lstStyle/>
          <a:p>
            <a:pPr algn="ctr"/>
            <a:r>
              <a:rPr lang="en-GB" sz="1600" b="1"/>
              <a:t>“People in the UK are around 20% less active now than in the 1960’s.” (OHID, 2022)</a:t>
            </a:r>
          </a:p>
          <a:p>
            <a:endParaRPr lang="en-GB" sz="1600"/>
          </a:p>
          <a:p>
            <a:r>
              <a:rPr lang="en-GB" sz="1600"/>
              <a:t>This is mainly due to societal changes having designed physical activity out of our lives and we now need to make a conscious decision to build physical activity into our daily lives.</a:t>
            </a:r>
          </a:p>
          <a:p>
            <a:endParaRPr lang="en-GB" sz="1600"/>
          </a:p>
          <a:p>
            <a:r>
              <a:rPr lang="en-GB" sz="1600"/>
              <a:t>Societal changes that have been found to impact physical activity levels include:</a:t>
            </a:r>
          </a:p>
        </p:txBody>
      </p:sp>
      <p:grpSp>
        <p:nvGrpSpPr>
          <p:cNvPr id="4" name="Group 3">
            <a:extLst>
              <a:ext uri="{FF2B5EF4-FFF2-40B4-BE49-F238E27FC236}">
                <a16:creationId xmlns:a16="http://schemas.microsoft.com/office/drawing/2014/main" id="{26BA5273-577B-4981-BDE3-40DDFD43CA3D}"/>
              </a:ext>
            </a:extLst>
          </p:cNvPr>
          <p:cNvGrpSpPr/>
          <p:nvPr/>
        </p:nvGrpSpPr>
        <p:grpSpPr>
          <a:xfrm>
            <a:off x="611414" y="2365273"/>
            <a:ext cx="11236743" cy="3737993"/>
            <a:chOff x="611414" y="2410768"/>
            <a:chExt cx="11236743" cy="3737993"/>
          </a:xfrm>
        </p:grpSpPr>
        <p:graphicFrame>
          <p:nvGraphicFramePr>
            <p:cNvPr id="3" name="Diagram 2">
              <a:extLst>
                <a:ext uri="{FF2B5EF4-FFF2-40B4-BE49-F238E27FC236}">
                  <a16:creationId xmlns:a16="http://schemas.microsoft.com/office/drawing/2014/main" id="{81DC9D9E-EBAA-4AA4-BBFE-FDB581BA516F}"/>
                </a:ext>
              </a:extLst>
            </p:cNvPr>
            <p:cNvGraphicFramePr/>
            <p:nvPr/>
          </p:nvGraphicFramePr>
          <p:xfrm>
            <a:off x="611414" y="2410768"/>
            <a:ext cx="11236743" cy="3737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Graphic 11" descr="Renovation (House With Sparkles) with solid fill">
              <a:extLst>
                <a:ext uri="{FF2B5EF4-FFF2-40B4-BE49-F238E27FC236}">
                  <a16:creationId xmlns:a16="http://schemas.microsoft.com/office/drawing/2014/main" id="{97742A7B-1828-4479-8295-A65FAA41BBE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95697" y="3964941"/>
              <a:ext cx="612000" cy="612000"/>
            </a:xfrm>
            <a:prstGeom prst="rect">
              <a:avLst/>
            </a:prstGeom>
          </p:spPr>
        </p:pic>
        <p:pic>
          <p:nvPicPr>
            <p:cNvPr id="13" name="Graphic 12" descr="Car with solid fill">
              <a:extLst>
                <a:ext uri="{FF2B5EF4-FFF2-40B4-BE49-F238E27FC236}">
                  <a16:creationId xmlns:a16="http://schemas.microsoft.com/office/drawing/2014/main" id="{31CDAB52-12C8-472D-B7C7-20D9C81CBFB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818595" y="5101382"/>
              <a:ext cx="612000" cy="612000"/>
            </a:xfrm>
            <a:prstGeom prst="rect">
              <a:avLst/>
            </a:prstGeom>
          </p:spPr>
        </p:pic>
        <p:pic>
          <p:nvPicPr>
            <p:cNvPr id="14" name="Graphic 13" descr="Office Chair with solid fill">
              <a:extLst>
                <a:ext uri="{FF2B5EF4-FFF2-40B4-BE49-F238E27FC236}">
                  <a16:creationId xmlns:a16="http://schemas.microsoft.com/office/drawing/2014/main" id="{1189AC25-1228-40EF-B2DC-08491307FDF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818595" y="2841589"/>
              <a:ext cx="612000" cy="612000"/>
            </a:xfrm>
            <a:prstGeom prst="rect">
              <a:avLst/>
            </a:prstGeom>
          </p:spPr>
        </p:pic>
      </p:grpSp>
    </p:spTree>
    <p:extLst>
      <p:ext uri="{BB962C8B-B14F-4D97-AF65-F5344CB8AC3E}">
        <p14:creationId xmlns:p14="http://schemas.microsoft.com/office/powerpoint/2010/main" val="411954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7AB-94AA-4E27-ABD1-0F4F0A80DDFE}"/>
              </a:ext>
            </a:extLst>
          </p:cNvPr>
          <p:cNvSpPr>
            <a:spLocks noGrp="1"/>
          </p:cNvSpPr>
          <p:nvPr>
            <p:ph type="title"/>
          </p:nvPr>
        </p:nvSpPr>
        <p:spPr>
          <a:xfrm>
            <a:off x="831850" y="2587192"/>
            <a:ext cx="10515600" cy="1089529"/>
          </a:xfrm>
        </p:spPr>
        <p:txBody>
          <a:bodyPr/>
          <a:lstStyle/>
          <a:p>
            <a:r>
              <a:rPr lang="en-GB"/>
              <a:t>What does the evidence tell us are the most effective ways to reduce inactivity levels?</a:t>
            </a:r>
          </a:p>
        </p:txBody>
      </p:sp>
    </p:spTree>
    <p:extLst>
      <p:ext uri="{BB962C8B-B14F-4D97-AF65-F5344CB8AC3E}">
        <p14:creationId xmlns:p14="http://schemas.microsoft.com/office/powerpoint/2010/main" val="3950728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5919E-F8C3-4AC8-98F7-64680FB9BAD5}"/>
              </a:ext>
            </a:extLst>
          </p:cNvPr>
          <p:cNvSpPr>
            <a:spLocks noGrp="1"/>
          </p:cNvSpPr>
          <p:nvPr>
            <p:ph type="title"/>
          </p:nvPr>
        </p:nvSpPr>
        <p:spPr>
          <a:xfrm>
            <a:off x="360000" y="360000"/>
            <a:ext cx="11444072" cy="800219"/>
          </a:xfrm>
        </p:spPr>
        <p:txBody>
          <a:bodyPr/>
          <a:lstStyle/>
          <a:p>
            <a:pPr lvl="0">
              <a:lnSpc>
                <a:spcPct val="100000"/>
              </a:lnSpc>
              <a:spcAft>
                <a:spcPts val="800"/>
              </a:spcAft>
            </a:pPr>
            <a:r>
              <a:rPr lang="en-GB" sz="2300">
                <a:effectLst/>
                <a:latin typeface="Arial" panose="020B0604020202020204" pitchFamily="34" charset="0"/>
                <a:ea typeface="Calibri" panose="020F0502020204030204" pitchFamily="34" charset="0"/>
                <a:cs typeface="Times New Roman" panose="02020603050405020304" pitchFamily="18" charset="0"/>
              </a:rPr>
              <a:t>Frameworks have been developed and deployed by governments and international bodies to set out the evidence for action to improve activity rates. </a:t>
            </a:r>
            <a:endParaRPr lang="en-GB" sz="23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Content Placeholder 4">
            <a:extLst>
              <a:ext uri="{FF2B5EF4-FFF2-40B4-BE49-F238E27FC236}">
                <a16:creationId xmlns:a16="http://schemas.microsoft.com/office/drawing/2014/main" id="{14BF13C2-E4A9-4A5B-9282-65BF0C1B0D9C}"/>
              </a:ext>
            </a:extLst>
          </p:cNvPr>
          <p:cNvGraphicFramePr>
            <a:graphicFrameLocks noGrp="1"/>
          </p:cNvGraphicFramePr>
          <p:nvPr>
            <p:ph sz="half" idx="1"/>
            <p:extLst>
              <p:ext uri="{D42A27DB-BD31-4B8C-83A1-F6EECF244321}">
                <p14:modId xmlns:p14="http://schemas.microsoft.com/office/powerpoint/2010/main" val="3697274405"/>
              </p:ext>
            </p:extLst>
          </p:nvPr>
        </p:nvGraphicFramePr>
        <p:xfrm>
          <a:off x="139337" y="2020389"/>
          <a:ext cx="11869783" cy="4084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B1A04A68-DE1C-4034-B87D-B2F8981FE9DF}"/>
              </a:ext>
            </a:extLst>
          </p:cNvPr>
          <p:cNvSpPr txBox="1"/>
          <p:nvPr/>
        </p:nvSpPr>
        <p:spPr>
          <a:xfrm>
            <a:off x="360000" y="1178184"/>
            <a:ext cx="11472000" cy="646331"/>
          </a:xfrm>
          <a:prstGeom prst="rect">
            <a:avLst/>
          </a:prstGeom>
          <a:noFill/>
        </p:spPr>
        <p:txBody>
          <a:bodyPr wrap="square">
            <a:spAutoFit/>
          </a:bodyPr>
          <a:lstStyle/>
          <a:p>
            <a:r>
              <a:rPr lang="en-GB" sz="1800">
                <a:effectLst/>
                <a:latin typeface="Arial" panose="020B0604020202020204" pitchFamily="34" charset="0"/>
                <a:ea typeface="Calibri" panose="020F0502020204030204" pitchFamily="34" charset="0"/>
                <a:cs typeface="Times New Roman" panose="02020603050405020304" pitchFamily="18" charset="0"/>
              </a:rPr>
              <a:t>This started in 2014 with the Everybody Active, Every Day framework, with others developed reflecting this original approach across the world.</a:t>
            </a:r>
            <a:endParaRPr lang="en-GB"/>
          </a:p>
        </p:txBody>
      </p:sp>
      <p:pic>
        <p:nvPicPr>
          <p:cNvPr id="7" name="Picture 6">
            <a:extLst>
              <a:ext uri="{FF2B5EF4-FFF2-40B4-BE49-F238E27FC236}">
                <a16:creationId xmlns:a16="http://schemas.microsoft.com/office/drawing/2014/main" id="{651482C0-4C0A-48B7-9CEB-196FE55E9605}"/>
              </a:ext>
            </a:extLst>
          </p:cNvPr>
          <p:cNvPicPr>
            <a:picLocks noChangeAspect="1"/>
          </p:cNvPicPr>
          <p:nvPr/>
        </p:nvPicPr>
        <p:blipFill rotWithShape="1">
          <a:blip r:embed="rId7"/>
          <a:srcRect l="2591" r="8794"/>
          <a:stretch/>
        </p:blipFill>
        <p:spPr>
          <a:xfrm>
            <a:off x="281619" y="2242252"/>
            <a:ext cx="1669098" cy="1554397"/>
          </a:xfrm>
          <a:prstGeom prst="rect">
            <a:avLst/>
          </a:prstGeom>
        </p:spPr>
      </p:pic>
      <p:pic>
        <p:nvPicPr>
          <p:cNvPr id="8" name="Picture 12" descr="Text&#10;&#10;Description automatically generated">
            <a:extLst>
              <a:ext uri="{FF2B5EF4-FFF2-40B4-BE49-F238E27FC236}">
                <a16:creationId xmlns:a16="http://schemas.microsoft.com/office/drawing/2014/main" id="{4BF293ED-A7FB-477E-A059-8FA086989AAE}"/>
              </a:ext>
            </a:extLst>
          </p:cNvPr>
          <p:cNvPicPr>
            <a:picLocks noChangeAspect="1"/>
          </p:cNvPicPr>
          <p:nvPr/>
        </p:nvPicPr>
        <p:blipFill rotWithShape="1">
          <a:blip r:embed="rId8"/>
          <a:srcRect r="6795"/>
          <a:stretch/>
        </p:blipFill>
        <p:spPr>
          <a:xfrm>
            <a:off x="2136548" y="2592485"/>
            <a:ext cx="1939062" cy="745274"/>
          </a:xfrm>
          <a:prstGeom prst="rect">
            <a:avLst/>
          </a:prstGeom>
        </p:spPr>
      </p:pic>
      <p:pic>
        <p:nvPicPr>
          <p:cNvPr id="9" name="Picture 8" descr="Graphical user interface, text&#10;&#10;Description automatically generated">
            <a:extLst>
              <a:ext uri="{FF2B5EF4-FFF2-40B4-BE49-F238E27FC236}">
                <a16:creationId xmlns:a16="http://schemas.microsoft.com/office/drawing/2014/main" id="{4FB43061-E34B-40FD-979D-87503B32F1E7}"/>
              </a:ext>
            </a:extLst>
          </p:cNvPr>
          <p:cNvPicPr>
            <a:picLocks noChangeAspect="1"/>
          </p:cNvPicPr>
          <p:nvPr/>
        </p:nvPicPr>
        <p:blipFill rotWithShape="1">
          <a:blip r:embed="rId9"/>
          <a:srcRect l="1" r="3539"/>
          <a:stretch/>
        </p:blipFill>
        <p:spPr>
          <a:xfrm>
            <a:off x="4117745" y="2575067"/>
            <a:ext cx="1939062" cy="826731"/>
          </a:xfrm>
          <a:prstGeom prst="rect">
            <a:avLst/>
          </a:prstGeom>
        </p:spPr>
      </p:pic>
      <p:pic>
        <p:nvPicPr>
          <p:cNvPr id="10" name="Picture 9">
            <a:extLst>
              <a:ext uri="{FF2B5EF4-FFF2-40B4-BE49-F238E27FC236}">
                <a16:creationId xmlns:a16="http://schemas.microsoft.com/office/drawing/2014/main" id="{01E147A5-8B4C-40C6-82AA-142A8D97FA6B}"/>
              </a:ext>
            </a:extLst>
          </p:cNvPr>
          <p:cNvPicPr>
            <a:picLocks noChangeAspect="1"/>
          </p:cNvPicPr>
          <p:nvPr/>
        </p:nvPicPr>
        <p:blipFill rotWithShape="1">
          <a:blip r:embed="rId10"/>
          <a:srcRect l="4959" t="25461" r="6346" b="14318"/>
          <a:stretch/>
        </p:blipFill>
        <p:spPr>
          <a:xfrm>
            <a:off x="6181675" y="2163871"/>
            <a:ext cx="1783862" cy="1719760"/>
          </a:xfrm>
          <a:prstGeom prst="rect">
            <a:avLst/>
          </a:prstGeom>
        </p:spPr>
      </p:pic>
      <p:pic>
        <p:nvPicPr>
          <p:cNvPr id="11" name="Picture 6">
            <a:extLst>
              <a:ext uri="{FF2B5EF4-FFF2-40B4-BE49-F238E27FC236}">
                <a16:creationId xmlns:a16="http://schemas.microsoft.com/office/drawing/2014/main" id="{FFAAB430-5E0E-4E3F-A934-388299BCDAFF}"/>
              </a:ext>
            </a:extLst>
          </p:cNvPr>
          <p:cNvPicPr>
            <a:picLocks noChangeAspect="1"/>
          </p:cNvPicPr>
          <p:nvPr/>
        </p:nvPicPr>
        <p:blipFill>
          <a:blip r:embed="rId11"/>
          <a:stretch>
            <a:fillRect/>
          </a:stretch>
        </p:blipFill>
        <p:spPr>
          <a:xfrm>
            <a:off x="8090405" y="2575067"/>
            <a:ext cx="1946224" cy="804591"/>
          </a:xfrm>
          <a:prstGeom prst="rect">
            <a:avLst/>
          </a:prstGeom>
        </p:spPr>
      </p:pic>
      <p:pic>
        <p:nvPicPr>
          <p:cNvPr id="12" name="Picture 6" descr="Text&#10;&#10;Description automatically generated">
            <a:extLst>
              <a:ext uri="{FF2B5EF4-FFF2-40B4-BE49-F238E27FC236}">
                <a16:creationId xmlns:a16="http://schemas.microsoft.com/office/drawing/2014/main" id="{805445AF-97DA-4DE3-83F9-DDE9208B4AB5}"/>
              </a:ext>
            </a:extLst>
          </p:cNvPr>
          <p:cNvPicPr>
            <a:picLocks noChangeAspect="1"/>
          </p:cNvPicPr>
          <p:nvPr/>
        </p:nvPicPr>
        <p:blipFill rotWithShape="1">
          <a:blip r:embed="rId12"/>
          <a:srcRect t="4389"/>
          <a:stretch/>
        </p:blipFill>
        <p:spPr>
          <a:xfrm>
            <a:off x="10289046" y="2113494"/>
            <a:ext cx="1523729" cy="1574754"/>
          </a:xfrm>
          <a:prstGeom prst="rect">
            <a:avLst/>
          </a:prstGeom>
        </p:spPr>
      </p:pic>
    </p:spTree>
    <p:extLst>
      <p:ext uri="{BB962C8B-B14F-4D97-AF65-F5344CB8AC3E}">
        <p14:creationId xmlns:p14="http://schemas.microsoft.com/office/powerpoint/2010/main" val="2507805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490B5-3F29-4B17-804B-B297E2228C2C}"/>
              </a:ext>
            </a:extLst>
          </p:cNvPr>
          <p:cNvSpPr>
            <a:spLocks noGrp="1"/>
          </p:cNvSpPr>
          <p:nvPr>
            <p:ph type="title"/>
          </p:nvPr>
        </p:nvSpPr>
        <p:spPr>
          <a:xfrm>
            <a:off x="360000" y="360000"/>
            <a:ext cx="11446163" cy="1214157"/>
          </a:xfrm>
        </p:spPr>
        <p:txBody>
          <a:bodyPr>
            <a:normAutofit/>
          </a:bodyPr>
          <a:lstStyle/>
          <a:p>
            <a:r>
              <a:rPr lang="en-GB" sz="2200">
                <a:effectLst/>
                <a:latin typeface="Arial" panose="020B0604020202020204" pitchFamily="34" charset="0"/>
                <a:ea typeface="Calibri" panose="020F0502020204030204" pitchFamily="34" charset="0"/>
                <a:cs typeface="Times New Roman" panose="02020603050405020304" pitchFamily="18" charset="0"/>
              </a:rPr>
              <a:t>The evidence shows that there are choices for intervention across the range of domains, which represent internationally recognised best practice for improving rates of activity across population groups.</a:t>
            </a:r>
            <a:endParaRPr lang="en-GB" sz="2200"/>
          </a:p>
        </p:txBody>
      </p:sp>
      <p:graphicFrame>
        <p:nvGraphicFramePr>
          <p:cNvPr id="4" name="Content Placeholder 3">
            <a:extLst>
              <a:ext uri="{FF2B5EF4-FFF2-40B4-BE49-F238E27FC236}">
                <a16:creationId xmlns:a16="http://schemas.microsoft.com/office/drawing/2014/main" id="{A674E683-08BA-41C6-95D0-75275D070CE0}"/>
              </a:ext>
            </a:extLst>
          </p:cNvPr>
          <p:cNvGraphicFramePr>
            <a:graphicFrameLocks noGrp="1"/>
          </p:cNvGraphicFramePr>
          <p:nvPr>
            <p:ph idx="1"/>
            <p:extLst>
              <p:ext uri="{D42A27DB-BD31-4B8C-83A1-F6EECF244321}">
                <p14:modId xmlns:p14="http://schemas.microsoft.com/office/powerpoint/2010/main" val="3348988565"/>
              </p:ext>
            </p:extLst>
          </p:nvPr>
        </p:nvGraphicFramePr>
        <p:xfrm>
          <a:off x="411672" y="1397236"/>
          <a:ext cx="11420327" cy="5053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Group with solid fill">
            <a:extLst>
              <a:ext uri="{FF2B5EF4-FFF2-40B4-BE49-F238E27FC236}">
                <a16:creationId xmlns:a16="http://schemas.microsoft.com/office/drawing/2014/main" id="{A13ABB8C-6CF4-4B09-996C-E0826362294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028871" y="3270829"/>
            <a:ext cx="652983" cy="652983"/>
          </a:xfrm>
          <a:prstGeom prst="rect">
            <a:avLst/>
          </a:prstGeom>
        </p:spPr>
      </p:pic>
      <p:pic>
        <p:nvPicPr>
          <p:cNvPr id="6" name="Graphic 5" descr="Schoolhouse with solid fill">
            <a:extLst>
              <a:ext uri="{FF2B5EF4-FFF2-40B4-BE49-F238E27FC236}">
                <a16:creationId xmlns:a16="http://schemas.microsoft.com/office/drawing/2014/main" id="{E11478C6-6504-4EC6-850A-6334C61A990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628817" y="3367521"/>
            <a:ext cx="469642" cy="459597"/>
          </a:xfrm>
          <a:prstGeom prst="rect">
            <a:avLst/>
          </a:prstGeom>
        </p:spPr>
      </p:pic>
      <p:pic>
        <p:nvPicPr>
          <p:cNvPr id="7" name="Graphic 6" descr="Medical with solid fill">
            <a:extLst>
              <a:ext uri="{FF2B5EF4-FFF2-40B4-BE49-F238E27FC236}">
                <a16:creationId xmlns:a16="http://schemas.microsoft.com/office/drawing/2014/main" id="{32B0942D-465E-48C5-AFEE-44744D650EF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535144" y="3302522"/>
            <a:ext cx="459597" cy="459597"/>
          </a:xfrm>
          <a:prstGeom prst="rect">
            <a:avLst/>
          </a:prstGeom>
        </p:spPr>
      </p:pic>
      <p:pic>
        <p:nvPicPr>
          <p:cNvPr id="8" name="Graphic 7" descr="Shoe footprints with solid fill">
            <a:extLst>
              <a:ext uri="{FF2B5EF4-FFF2-40B4-BE49-F238E27FC236}">
                <a16:creationId xmlns:a16="http://schemas.microsoft.com/office/drawing/2014/main" id="{707478BB-2291-4421-BF61-4BA7778C56C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07058" y="3197901"/>
            <a:ext cx="531408" cy="531408"/>
          </a:xfrm>
          <a:prstGeom prst="rect">
            <a:avLst/>
          </a:prstGeom>
        </p:spPr>
      </p:pic>
      <p:pic>
        <p:nvPicPr>
          <p:cNvPr id="9" name="Graphic 8" descr="Megaphone with solid fill">
            <a:extLst>
              <a:ext uri="{FF2B5EF4-FFF2-40B4-BE49-F238E27FC236}">
                <a16:creationId xmlns:a16="http://schemas.microsoft.com/office/drawing/2014/main" id="{7EB19CB1-DFA9-4D13-8F81-AA87B0AB4E0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519477" y="5170795"/>
            <a:ext cx="493387" cy="493387"/>
          </a:xfrm>
          <a:prstGeom prst="rect">
            <a:avLst/>
          </a:prstGeom>
        </p:spPr>
      </p:pic>
      <p:pic>
        <p:nvPicPr>
          <p:cNvPr id="11" name="Graphic 10" descr="Architecture with solid fill">
            <a:extLst>
              <a:ext uri="{FF2B5EF4-FFF2-40B4-BE49-F238E27FC236}">
                <a16:creationId xmlns:a16="http://schemas.microsoft.com/office/drawing/2014/main" id="{F2382B27-DB28-465E-BF0A-67552C9EB02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594969" y="5273498"/>
            <a:ext cx="399772" cy="399772"/>
          </a:xfrm>
          <a:prstGeom prst="rect">
            <a:avLst/>
          </a:prstGeom>
        </p:spPr>
      </p:pic>
      <p:pic>
        <p:nvPicPr>
          <p:cNvPr id="13" name="Graphic 12" descr="Briefcase with solid fill">
            <a:extLst>
              <a:ext uri="{FF2B5EF4-FFF2-40B4-BE49-F238E27FC236}">
                <a16:creationId xmlns:a16="http://schemas.microsoft.com/office/drawing/2014/main" id="{6789C36D-13BE-4104-B288-36ECAA20BDF5}"/>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582180" y="5311313"/>
            <a:ext cx="318271" cy="318271"/>
          </a:xfrm>
          <a:prstGeom prst="rect">
            <a:avLst/>
          </a:prstGeom>
        </p:spPr>
      </p:pic>
      <p:pic>
        <p:nvPicPr>
          <p:cNvPr id="12" name="Graphic 11" descr="Whistle outline">
            <a:extLst>
              <a:ext uri="{FF2B5EF4-FFF2-40B4-BE49-F238E27FC236}">
                <a16:creationId xmlns:a16="http://schemas.microsoft.com/office/drawing/2014/main" id="{1CBA4EA0-E082-4D75-8611-F03A7E3D9A04}"/>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1338612" y="5250063"/>
            <a:ext cx="493387" cy="493387"/>
          </a:xfrm>
          <a:prstGeom prst="rect">
            <a:avLst/>
          </a:prstGeom>
        </p:spPr>
      </p:pic>
    </p:spTree>
    <p:extLst>
      <p:ext uri="{BB962C8B-B14F-4D97-AF65-F5344CB8AC3E}">
        <p14:creationId xmlns:p14="http://schemas.microsoft.com/office/powerpoint/2010/main" val="3589258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6E6E5-C6F5-4607-A9E9-B0F26B81F664}"/>
              </a:ext>
            </a:extLst>
          </p:cNvPr>
          <p:cNvSpPr>
            <a:spLocks noGrp="1"/>
          </p:cNvSpPr>
          <p:nvPr>
            <p:ph type="title"/>
          </p:nvPr>
        </p:nvSpPr>
        <p:spPr>
          <a:xfrm>
            <a:off x="360000" y="203643"/>
            <a:ext cx="11446163" cy="503600"/>
          </a:xfrm>
        </p:spPr>
        <p:txBody>
          <a:bodyPr>
            <a:noAutofit/>
          </a:bodyPr>
          <a:lstStyle/>
          <a:p>
            <a:r>
              <a:rPr lang="en-GB" sz="2200"/>
              <a:t>Within England currently, we are undertaking policy action across all of these domains. These are being delivered by OHID, OGDs and other partners.</a:t>
            </a:r>
          </a:p>
        </p:txBody>
      </p:sp>
      <p:sp>
        <p:nvSpPr>
          <p:cNvPr id="4" name="Footer Placeholder 3">
            <a:extLst>
              <a:ext uri="{FF2B5EF4-FFF2-40B4-BE49-F238E27FC236}">
                <a16:creationId xmlns:a16="http://schemas.microsoft.com/office/drawing/2014/main" id="{BB18A1D3-C20A-4FAA-BA30-A09FF7044D69}"/>
              </a:ext>
            </a:extLst>
          </p:cNvPr>
          <p:cNvSpPr>
            <a:spLocks noGrp="1"/>
          </p:cNvSpPr>
          <p:nvPr>
            <p:ph type="ftr" sz="quarter" idx="11"/>
          </p:nvPr>
        </p:nvSpPr>
        <p:spPr/>
        <p:txBody>
          <a:bodyPr/>
          <a:lstStyle/>
          <a:p>
            <a:r>
              <a:rPr lang="en-GB"/>
              <a:t>OFFICIAL SENSITIVE</a:t>
            </a:r>
          </a:p>
        </p:txBody>
      </p:sp>
      <p:sp>
        <p:nvSpPr>
          <p:cNvPr id="5" name="Slide Number Placeholder 4">
            <a:extLst>
              <a:ext uri="{FF2B5EF4-FFF2-40B4-BE49-F238E27FC236}">
                <a16:creationId xmlns:a16="http://schemas.microsoft.com/office/drawing/2014/main" id="{1189FC88-B9A9-46F6-8E52-8B51BAEEB1E7}"/>
              </a:ext>
            </a:extLst>
          </p:cNvPr>
          <p:cNvSpPr>
            <a:spLocks noGrp="1"/>
          </p:cNvSpPr>
          <p:nvPr>
            <p:ph type="sldNum" sz="quarter" idx="12"/>
          </p:nvPr>
        </p:nvSpPr>
        <p:spPr/>
        <p:txBody>
          <a:bodyPr/>
          <a:lstStyle/>
          <a:p>
            <a:fld id="{06A44ADC-FBC0-4698-B0EC-1AD4A4060383}" type="slidenum">
              <a:rPr lang="en-GB" smtClean="0"/>
              <a:t>35</a:t>
            </a:fld>
            <a:endParaRPr lang="en-GB"/>
          </a:p>
        </p:txBody>
      </p:sp>
      <p:graphicFrame>
        <p:nvGraphicFramePr>
          <p:cNvPr id="6" name="Content Placeholder 5">
            <a:extLst>
              <a:ext uri="{FF2B5EF4-FFF2-40B4-BE49-F238E27FC236}">
                <a16:creationId xmlns:a16="http://schemas.microsoft.com/office/drawing/2014/main" id="{AADC92F3-AE83-4050-A924-41B9DC41193E}"/>
              </a:ext>
            </a:extLst>
          </p:cNvPr>
          <p:cNvGraphicFramePr>
            <a:graphicFrameLocks noGrp="1"/>
          </p:cNvGraphicFramePr>
          <p:nvPr>
            <p:ph idx="1"/>
            <p:extLst>
              <p:ext uri="{D42A27DB-BD31-4B8C-83A1-F6EECF244321}">
                <p14:modId xmlns:p14="http://schemas.microsoft.com/office/powerpoint/2010/main" val="684070817"/>
              </p:ext>
            </p:extLst>
          </p:nvPr>
        </p:nvGraphicFramePr>
        <p:xfrm>
          <a:off x="169333" y="745068"/>
          <a:ext cx="5926667" cy="5611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4A8AA114-35BB-46F7-BB35-5615C6AE7FB0}"/>
              </a:ext>
            </a:extLst>
          </p:cNvPr>
          <p:cNvGraphicFramePr/>
          <p:nvPr>
            <p:extLst>
              <p:ext uri="{D42A27DB-BD31-4B8C-83A1-F6EECF244321}">
                <p14:modId xmlns:p14="http://schemas.microsoft.com/office/powerpoint/2010/main" val="1428514452"/>
              </p:ext>
            </p:extLst>
          </p:nvPr>
        </p:nvGraphicFramePr>
        <p:xfrm>
          <a:off x="6296628" y="1007533"/>
          <a:ext cx="5507444" cy="5037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96965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a:extLst>
              <a:ext uri="{FF2B5EF4-FFF2-40B4-BE49-F238E27FC236}">
                <a16:creationId xmlns:a16="http://schemas.microsoft.com/office/drawing/2014/main" id="{015AA388-002E-4C62-90DC-48822CF386BB}"/>
              </a:ext>
            </a:extLst>
          </p:cNvPr>
          <p:cNvGraphicFramePr/>
          <p:nvPr>
            <p:extLst>
              <p:ext uri="{D42A27DB-BD31-4B8C-83A1-F6EECF244321}">
                <p14:modId xmlns:p14="http://schemas.microsoft.com/office/powerpoint/2010/main" val="4057477482"/>
              </p:ext>
            </p:extLst>
          </p:nvPr>
        </p:nvGraphicFramePr>
        <p:xfrm>
          <a:off x="583267" y="1347537"/>
          <a:ext cx="11317694" cy="4795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FE1E8B81-5B1A-4F42-832E-44DBEE982597}"/>
              </a:ext>
            </a:extLst>
          </p:cNvPr>
          <p:cNvSpPr>
            <a:spLocks noGrp="1"/>
          </p:cNvSpPr>
          <p:nvPr>
            <p:ph type="title"/>
          </p:nvPr>
        </p:nvSpPr>
        <p:spPr>
          <a:xfrm>
            <a:off x="478465" y="360000"/>
            <a:ext cx="11327698" cy="844839"/>
          </a:xfrm>
        </p:spPr>
        <p:txBody>
          <a:bodyPr>
            <a:normAutofit fontScale="90000"/>
          </a:bodyPr>
          <a:lstStyle/>
          <a:p>
            <a:r>
              <a:rPr lang="en-GB" sz="2400"/>
              <a:t>Based on our review of the evidence bases and our specific objective of targeting adults that are inactive and children that are less active, four areas emerge as priorities.</a:t>
            </a:r>
            <a:endParaRPr lang="en-GB"/>
          </a:p>
        </p:txBody>
      </p:sp>
      <p:pic>
        <p:nvPicPr>
          <p:cNvPr id="16" name="Graphic 15" descr="Group with solid fill">
            <a:extLst>
              <a:ext uri="{FF2B5EF4-FFF2-40B4-BE49-F238E27FC236}">
                <a16:creationId xmlns:a16="http://schemas.microsoft.com/office/drawing/2014/main" id="{B87CD0D8-68C8-4B6B-8013-21C78792D12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12823" y="5510463"/>
            <a:ext cx="741387" cy="755303"/>
          </a:xfrm>
          <a:prstGeom prst="rect">
            <a:avLst/>
          </a:prstGeom>
        </p:spPr>
      </p:pic>
      <p:pic>
        <p:nvPicPr>
          <p:cNvPr id="17" name="Graphic 16" descr="Schoolhouse with solid fill">
            <a:extLst>
              <a:ext uri="{FF2B5EF4-FFF2-40B4-BE49-F238E27FC236}">
                <a16:creationId xmlns:a16="http://schemas.microsoft.com/office/drawing/2014/main" id="{399F8763-9605-4080-B959-808C6FC82A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127100" y="2939143"/>
            <a:ext cx="665817" cy="678314"/>
          </a:xfrm>
          <a:prstGeom prst="rect">
            <a:avLst/>
          </a:prstGeom>
        </p:spPr>
      </p:pic>
      <p:pic>
        <p:nvPicPr>
          <p:cNvPr id="18" name="Graphic 17" descr="Medical with solid fill">
            <a:extLst>
              <a:ext uri="{FF2B5EF4-FFF2-40B4-BE49-F238E27FC236}">
                <a16:creationId xmlns:a16="http://schemas.microsoft.com/office/drawing/2014/main" id="{7022EC5E-552B-4DDC-9644-35F2C70C547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332391" y="3050861"/>
            <a:ext cx="521819" cy="531614"/>
          </a:xfrm>
          <a:prstGeom prst="rect">
            <a:avLst/>
          </a:prstGeom>
        </p:spPr>
      </p:pic>
      <p:pic>
        <p:nvPicPr>
          <p:cNvPr id="19" name="Graphic 18" descr="Shoe footprints with solid fill">
            <a:extLst>
              <a:ext uri="{FF2B5EF4-FFF2-40B4-BE49-F238E27FC236}">
                <a16:creationId xmlns:a16="http://schemas.microsoft.com/office/drawing/2014/main" id="{B7E226EF-0813-464D-A1D0-7AAE3CCA9C8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189564" y="5510463"/>
            <a:ext cx="603353" cy="614678"/>
          </a:xfrm>
          <a:prstGeom prst="rect">
            <a:avLst/>
          </a:prstGeom>
        </p:spPr>
      </p:pic>
    </p:spTree>
    <p:extLst>
      <p:ext uri="{BB962C8B-B14F-4D97-AF65-F5344CB8AC3E}">
        <p14:creationId xmlns:p14="http://schemas.microsoft.com/office/powerpoint/2010/main" val="3045574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2E8DF-1DA4-41BE-B903-29D3A1C5E505}"/>
              </a:ext>
            </a:extLst>
          </p:cNvPr>
          <p:cNvSpPr>
            <a:spLocks noGrp="1"/>
          </p:cNvSpPr>
          <p:nvPr>
            <p:ph type="title"/>
          </p:nvPr>
        </p:nvSpPr>
        <p:spPr>
          <a:xfrm>
            <a:off x="1477925" y="342684"/>
            <a:ext cx="10196623" cy="1006429"/>
          </a:xfrm>
        </p:spPr>
        <p:txBody>
          <a:bodyPr/>
          <a:lstStyle/>
          <a:p>
            <a:r>
              <a:rPr lang="en-GB" sz="2200">
                <a:ea typeface="+mn-lt"/>
                <a:cs typeface="+mn-lt"/>
              </a:rPr>
              <a:t>Physical activity is critical for children’s development, mental and physical health and improving attainment, so </a:t>
            </a:r>
            <a:r>
              <a:rPr lang="en-GB" sz="2200" u="sng">
                <a:ea typeface="+mn-lt"/>
                <a:cs typeface="+mn-lt"/>
              </a:rPr>
              <a:t>s</a:t>
            </a:r>
            <a:r>
              <a:rPr lang="en-GB" sz="2200" u="sng"/>
              <a:t>chool-based programmes</a:t>
            </a:r>
            <a:r>
              <a:rPr lang="en-GB" sz="2200"/>
              <a:t> are important interventions to increase activity rates.</a:t>
            </a:r>
          </a:p>
        </p:txBody>
      </p:sp>
      <p:pic>
        <p:nvPicPr>
          <p:cNvPr id="13" name="Graphic 12" descr="Schoolhouse with solid fill">
            <a:extLst>
              <a:ext uri="{FF2B5EF4-FFF2-40B4-BE49-F238E27FC236}">
                <a16:creationId xmlns:a16="http://schemas.microsoft.com/office/drawing/2014/main" id="{9E0BF22B-1E8E-40A5-9FDF-D646C4D4D0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452" y="548602"/>
            <a:ext cx="914400" cy="914400"/>
          </a:xfrm>
          <a:prstGeom prst="rect">
            <a:avLst/>
          </a:prstGeom>
        </p:spPr>
      </p:pic>
      <p:sp>
        <p:nvSpPr>
          <p:cNvPr id="8" name="TextBox 7">
            <a:extLst>
              <a:ext uri="{FF2B5EF4-FFF2-40B4-BE49-F238E27FC236}">
                <a16:creationId xmlns:a16="http://schemas.microsoft.com/office/drawing/2014/main" id="{F7D5BFDB-F06D-40BB-9795-6E0299AE2EBC}"/>
              </a:ext>
            </a:extLst>
          </p:cNvPr>
          <p:cNvSpPr txBox="1"/>
          <p:nvPr/>
        </p:nvSpPr>
        <p:spPr>
          <a:xfrm>
            <a:off x="517452" y="1646289"/>
            <a:ext cx="11234283" cy="3785652"/>
          </a:xfrm>
          <a:prstGeom prst="rect">
            <a:avLst/>
          </a:prstGeom>
          <a:noFill/>
        </p:spPr>
        <p:txBody>
          <a:bodyPr wrap="square" lIns="91440" tIns="45720" rIns="91440" bIns="45720" anchor="t">
            <a:spAutoFit/>
          </a:bodyPr>
          <a:lstStyle/>
          <a:p>
            <a:r>
              <a:rPr lang="en-GB" sz="1600" b="0">
                <a:ea typeface="+mn-lt"/>
                <a:cs typeface="+mn-lt"/>
              </a:rPr>
              <a:t>In children, </a:t>
            </a:r>
            <a:r>
              <a:rPr lang="en-GB" sz="1600" b="0">
                <a:ea typeface="+mn-lt"/>
                <a:cs typeface="+mn-lt"/>
                <a:hlinkClick r:id="rId5"/>
              </a:rPr>
              <a:t>physical activity </a:t>
            </a:r>
            <a:r>
              <a:rPr lang="en-GB" sz="1600" b="0">
                <a:ea typeface="+mn-lt"/>
                <a:cs typeface="+mn-lt"/>
              </a:rPr>
              <a:t>is critical for motor development, cognitive improvement, psychosocial and cardio-respiratory health, reducing body fat and helping to increase academic achievement. </a:t>
            </a:r>
            <a:r>
              <a:rPr lang="en-GB" sz="1600">
                <a:ea typeface="+mn-lt"/>
                <a:cs typeface="+mn-lt"/>
              </a:rPr>
              <a:t>This is essential for healthy development of muscles, bones and cognition.</a:t>
            </a:r>
            <a:endParaRPr lang="en-GB" sz="1600"/>
          </a:p>
          <a:p>
            <a:endParaRPr lang="en-GB" sz="1600" b="0">
              <a:ea typeface="+mn-lt"/>
              <a:cs typeface="+mn-lt"/>
            </a:endParaRPr>
          </a:p>
          <a:p>
            <a:r>
              <a:rPr lang="en-GB" sz="1600" b="0">
                <a:ea typeface="+mn-lt"/>
                <a:cs typeface="+mn-lt"/>
              </a:rPr>
              <a:t>Evidence suggests that there is an association between being physically active and academic performance, learning and attention. However, this is complex: it is not a linear association in that the more physically active a young person is the better their academic performance; other factors of course play a part. We do know that being physically active helps to promote physical and emotional health and wellbeing. Children and young people who are physically active are more likely to continue the habit into adult life.</a:t>
            </a:r>
            <a:r>
              <a:rPr lang="en-GB" sz="1600">
                <a:ea typeface="+mn-lt"/>
                <a:cs typeface="+mn-lt"/>
              </a:rPr>
              <a:t> </a:t>
            </a:r>
          </a:p>
          <a:p>
            <a:endParaRPr lang="en-GB" sz="1600">
              <a:ea typeface="+mn-lt"/>
              <a:cs typeface="+mn-lt"/>
            </a:endParaRPr>
          </a:p>
          <a:p>
            <a:r>
              <a:rPr lang="en-GB" sz="1600" b="0">
                <a:ea typeface="+mn-lt"/>
                <a:cs typeface="+mn-lt"/>
              </a:rPr>
              <a:t>Ofsted found 55% of parents agreed that their children’s school had helped make their child make healthier choices about physical activity. Further, schools were found to impact on physical activity levels outside of school, with 56% of pupils reporting they did activities at home because of what they learned in school.</a:t>
            </a:r>
            <a:r>
              <a:rPr lang="en-GB" sz="1600">
                <a:ea typeface="+mn-lt"/>
                <a:cs typeface="+mn-lt"/>
              </a:rPr>
              <a:t>  </a:t>
            </a:r>
            <a:endParaRPr lang="en-GB" sz="1600" b="0">
              <a:ea typeface="+mn-lt"/>
              <a:cs typeface="+mn-lt"/>
            </a:endParaRPr>
          </a:p>
          <a:p>
            <a:endParaRPr lang="en-GB" sz="1600">
              <a:ea typeface="+mn-lt"/>
              <a:cs typeface="+mn-lt"/>
            </a:endParaRPr>
          </a:p>
          <a:p>
            <a:r>
              <a:rPr lang="en-GB" sz="1600">
                <a:ea typeface="+mn-lt"/>
                <a:cs typeface="+mn-lt"/>
              </a:rPr>
              <a:t>National and international guidance recommends whole-school approaches to physical activity.</a:t>
            </a:r>
            <a:endParaRPr lang="en-GB" sz="1600"/>
          </a:p>
        </p:txBody>
      </p:sp>
    </p:spTree>
    <p:extLst>
      <p:ext uri="{BB962C8B-B14F-4D97-AF65-F5344CB8AC3E}">
        <p14:creationId xmlns:p14="http://schemas.microsoft.com/office/powerpoint/2010/main" val="1241862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07995-27B7-46BE-A8E2-3647A8D45E20}"/>
              </a:ext>
            </a:extLst>
          </p:cNvPr>
          <p:cNvSpPr>
            <a:spLocks noGrp="1"/>
          </p:cNvSpPr>
          <p:nvPr>
            <p:ph type="title"/>
          </p:nvPr>
        </p:nvSpPr>
        <p:spPr>
          <a:xfrm>
            <a:off x="360000" y="360000"/>
            <a:ext cx="11444072" cy="397032"/>
          </a:xfrm>
        </p:spPr>
        <p:txBody>
          <a:bodyPr/>
          <a:lstStyle/>
          <a:p>
            <a:r>
              <a:rPr lang="en-GB" sz="2200"/>
              <a:t>Domestic and international examples of effective school-based interventions.</a:t>
            </a:r>
            <a:endParaRPr lang="en-GB"/>
          </a:p>
        </p:txBody>
      </p:sp>
      <p:sp>
        <p:nvSpPr>
          <p:cNvPr id="5" name="Content Placeholder 2">
            <a:extLst>
              <a:ext uri="{FF2B5EF4-FFF2-40B4-BE49-F238E27FC236}">
                <a16:creationId xmlns:a16="http://schemas.microsoft.com/office/drawing/2014/main" id="{149ED5C4-82F8-4560-87C1-BE9AACF0E61A}"/>
              </a:ext>
            </a:extLst>
          </p:cNvPr>
          <p:cNvSpPr txBox="1">
            <a:spLocks/>
          </p:cNvSpPr>
          <p:nvPr/>
        </p:nvSpPr>
        <p:spPr>
          <a:xfrm>
            <a:off x="360000" y="969811"/>
            <a:ext cx="5580000" cy="4920626"/>
          </a:xfrm>
          <a:prstGeom prst="rect">
            <a:avLst/>
          </a:prstGeom>
          <a:solidFill>
            <a:schemeClr val="accent1"/>
          </a:solidFill>
        </p:spPr>
        <p:txBody>
          <a:bodyPr vert="horz" lIns="91440" tIns="45720" rIns="91440" bIns="45720" rtlCol="0" anchor="t">
            <a:noAutofit/>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lang="en-US" sz="2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lang="en-US" sz="1600" kern="1200">
                <a:solidFill>
                  <a:schemeClr val="tx1"/>
                </a:solidFill>
                <a:latin typeface="+mn-lt"/>
                <a:ea typeface="+mn-ea"/>
                <a:cs typeface="+mn-cs"/>
              </a:defRPr>
            </a:lvl3pPr>
            <a:lvl4pPr marL="0" indent="-228600" algn="l" defTabSz="914400" rtl="0" eaLnBrk="1" latinLnBrk="0" hangingPunct="1">
              <a:lnSpc>
                <a:spcPct val="90000"/>
              </a:lnSpc>
              <a:spcBef>
                <a:spcPts val="500"/>
              </a:spcBef>
              <a:buFont typeface="Arial" panose="020B0604020202020204" pitchFamily="34" charset="0"/>
              <a:buChar char="•"/>
              <a:defRPr lang="en-US" sz="1600" kern="1200">
                <a:solidFill>
                  <a:schemeClr val="tx1"/>
                </a:solidFill>
                <a:latin typeface="+mn-lt"/>
                <a:ea typeface="+mn-ea"/>
                <a:cs typeface="+mn-cs"/>
              </a:defRPr>
            </a:lvl4pPr>
            <a:lvl5pPr marL="460800" indent="-228600" algn="l" defTabSz="914400" rtl="0" eaLnBrk="1" latinLnBrk="0" hangingPunct="1">
              <a:lnSpc>
                <a:spcPct val="90000"/>
              </a:lnSpc>
              <a:spcBef>
                <a:spcPts val="500"/>
              </a:spcBef>
              <a:buFont typeface="Arial" panose="020B0604020202020204" pitchFamily="34" charset="0"/>
              <a:buChar char="•"/>
              <a:defRPr lang="en-GB"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pPr>
            <a:r>
              <a:rPr lang="en-GB" sz="1450" u="sng">
                <a:solidFill>
                  <a:schemeClr val="bg1"/>
                </a:solidFill>
                <a:ea typeface="+mn-lt"/>
                <a:cs typeface="+mn-lt"/>
                <a:hlinkClick r:id="rId3">
                  <a:extLst>
                    <a:ext uri="{A12FA001-AC4F-418D-AE19-62706E023703}">
                      <ahyp:hlinkClr xmlns:ahyp="http://schemas.microsoft.com/office/drawing/2018/hyperlinkcolor" val="tx"/>
                    </a:ext>
                  </a:extLst>
                </a:hlinkClick>
              </a:rPr>
              <a:t>Daily Mile</a:t>
            </a:r>
            <a:r>
              <a:rPr lang="en-GB" sz="1450" u="sng">
                <a:solidFill>
                  <a:schemeClr val="bg1"/>
                </a:solidFill>
                <a:ea typeface="+mn-lt"/>
                <a:cs typeface="+mn-lt"/>
              </a:rPr>
              <a:t>, across the UK</a:t>
            </a:r>
            <a:endParaRPr lang="en-US" sz="1450" b="0">
              <a:solidFill>
                <a:schemeClr val="bg1"/>
              </a:solidFill>
              <a:ea typeface="+mn-lt"/>
              <a:cs typeface="+mn-lt"/>
            </a:endParaRPr>
          </a:p>
          <a:p>
            <a:pPr>
              <a:lnSpc>
                <a:spcPct val="100000"/>
              </a:lnSpc>
              <a:spcAft>
                <a:spcPts val="600"/>
              </a:spcAft>
            </a:pPr>
            <a:r>
              <a:rPr lang="en-GB" sz="1450" b="0">
                <a:solidFill>
                  <a:schemeClr val="bg1"/>
                </a:solidFill>
                <a:ea typeface="+mn-lt"/>
                <a:cs typeface="+mn-lt"/>
              </a:rPr>
              <a:t>The programme is delivered in primary schools and encourages all children </a:t>
            </a:r>
            <a:r>
              <a:rPr lang="en-GB" sz="1450">
                <a:solidFill>
                  <a:schemeClr val="bg1"/>
                </a:solidFill>
                <a:ea typeface="+mn-lt"/>
                <a:cs typeface="+mn-lt"/>
              </a:rPr>
              <a:t>to run or jog at their own pace outside for 15 minutes each day</a:t>
            </a:r>
            <a:r>
              <a:rPr lang="en-GB" sz="1450" b="0">
                <a:solidFill>
                  <a:schemeClr val="bg1"/>
                </a:solidFill>
                <a:ea typeface="+mn-lt"/>
                <a:cs typeface="+mn-lt"/>
              </a:rPr>
              <a:t>. The programme is free to schools and does not require any specialist equipment, uniforms or teacher training.</a:t>
            </a:r>
          </a:p>
          <a:p>
            <a:pPr>
              <a:lnSpc>
                <a:spcPct val="100000"/>
              </a:lnSpc>
              <a:spcAft>
                <a:spcPts val="600"/>
              </a:spcAft>
            </a:pPr>
            <a:r>
              <a:rPr lang="en-GB" sz="1450">
                <a:solidFill>
                  <a:schemeClr val="bg1"/>
                </a:solidFill>
                <a:ea typeface="+mn-lt"/>
                <a:cs typeface="+mn-lt"/>
              </a:rPr>
              <a:t>Target group: </a:t>
            </a:r>
            <a:r>
              <a:rPr lang="en-GB" sz="1450" b="0">
                <a:solidFill>
                  <a:schemeClr val="bg1"/>
                </a:solidFill>
                <a:ea typeface="+mn-lt"/>
                <a:cs typeface="+mn-lt"/>
              </a:rPr>
              <a:t>school children, aged 3-12</a:t>
            </a:r>
            <a:endParaRPr lang="en-US" sz="1450" b="0">
              <a:solidFill>
                <a:schemeClr val="bg1"/>
              </a:solidFill>
              <a:ea typeface="+mn-lt"/>
              <a:cs typeface="+mn-lt"/>
            </a:endParaRPr>
          </a:p>
          <a:p>
            <a:pPr>
              <a:lnSpc>
                <a:spcPct val="100000"/>
              </a:lnSpc>
              <a:spcAft>
                <a:spcPts val="600"/>
              </a:spcAft>
            </a:pPr>
            <a:r>
              <a:rPr lang="en-GB" sz="1450">
                <a:solidFill>
                  <a:schemeClr val="bg1"/>
                </a:solidFill>
                <a:ea typeface="+mn-lt"/>
                <a:cs typeface="+mn-lt"/>
              </a:rPr>
              <a:t>Impact:</a:t>
            </a:r>
            <a:r>
              <a:rPr lang="en-GB" sz="1450" b="0">
                <a:solidFill>
                  <a:schemeClr val="bg1"/>
                </a:solidFill>
                <a:ea typeface="+mn-lt"/>
                <a:cs typeface="+mn-lt"/>
              </a:rPr>
              <a:t> </a:t>
            </a:r>
            <a:r>
              <a:rPr lang="en-GB" sz="1450" b="0">
                <a:solidFill>
                  <a:schemeClr val="bg1"/>
                </a:solidFill>
                <a:ea typeface="+mn-lt"/>
                <a:cs typeface="+mn-lt"/>
                <a:hlinkClick r:id="rId4">
                  <a:extLst>
                    <a:ext uri="{A12FA001-AC4F-418D-AE19-62706E023703}">
                      <ahyp:hlinkClr xmlns:ahyp="http://schemas.microsoft.com/office/drawing/2018/hyperlinkcolor" val="tx"/>
                    </a:ext>
                  </a:extLst>
                </a:hlinkClick>
              </a:rPr>
              <a:t>evidence</a:t>
            </a:r>
            <a:r>
              <a:rPr lang="en-GB" sz="1450" b="0">
                <a:solidFill>
                  <a:schemeClr val="bg1"/>
                </a:solidFill>
                <a:ea typeface="+mn-lt"/>
                <a:cs typeface="+mn-lt"/>
              </a:rPr>
              <a:t> suggests the Daily Mile </a:t>
            </a:r>
            <a:r>
              <a:rPr lang="en-GB" sz="1450">
                <a:solidFill>
                  <a:schemeClr val="bg1"/>
                </a:solidFill>
                <a:ea typeface="+mn-lt"/>
                <a:cs typeface="+mn-lt"/>
              </a:rPr>
              <a:t>increases levels of physical activity in children</a:t>
            </a:r>
            <a:r>
              <a:rPr lang="en-GB" sz="1450" b="0">
                <a:solidFill>
                  <a:schemeClr val="bg1"/>
                </a:solidFill>
                <a:ea typeface="+mn-lt"/>
                <a:cs typeface="+mn-lt"/>
              </a:rPr>
              <a:t>, and can lead to improvements in social, mental and emotional health. It is reaching over </a:t>
            </a:r>
            <a:r>
              <a:rPr lang="en-GB" sz="1450" b="0">
                <a:solidFill>
                  <a:schemeClr val="bg1"/>
                </a:solidFill>
                <a:ea typeface="+mn-lt"/>
                <a:cs typeface="+mn-lt"/>
                <a:hlinkClick r:id="rId5">
                  <a:extLst>
                    <a:ext uri="{A12FA001-AC4F-418D-AE19-62706E023703}">
                      <ahyp:hlinkClr xmlns:ahyp="http://schemas.microsoft.com/office/drawing/2018/hyperlinkcolor" val="tx"/>
                    </a:ext>
                  </a:extLst>
                </a:hlinkClick>
              </a:rPr>
              <a:t>one million children</a:t>
            </a:r>
            <a:r>
              <a:rPr lang="en-GB" sz="1450" b="0">
                <a:solidFill>
                  <a:schemeClr val="bg1"/>
                </a:solidFill>
                <a:ea typeface="+mn-lt"/>
                <a:cs typeface="+mn-lt"/>
              </a:rPr>
              <a:t>, particularly in urban and deprived areas of England</a:t>
            </a:r>
            <a:endParaRPr lang="en-US" sz="1450" b="0">
              <a:solidFill>
                <a:schemeClr val="bg1"/>
              </a:solidFill>
              <a:ea typeface="+mn-lt"/>
              <a:cs typeface="+mn-lt"/>
            </a:endParaRPr>
          </a:p>
          <a:p>
            <a:pPr>
              <a:lnSpc>
                <a:spcPct val="100000"/>
              </a:lnSpc>
              <a:spcAft>
                <a:spcPts val="600"/>
              </a:spcAft>
            </a:pPr>
            <a:r>
              <a:rPr lang="en-GB" sz="1450" b="0">
                <a:solidFill>
                  <a:schemeClr val="bg1"/>
                </a:solidFill>
                <a:ea typeface="+mn-lt"/>
                <a:cs typeface="+mn-lt"/>
              </a:rPr>
              <a:t>On average 50% of children aged 4-7 are able to run one mile, 25% more than a mile and 25% less than a mile.</a:t>
            </a:r>
            <a:r>
              <a:rPr lang="en-US" sz="1450" b="0">
                <a:solidFill>
                  <a:schemeClr val="bg1"/>
                </a:solidFill>
                <a:ea typeface="+mn-lt"/>
                <a:cs typeface="+mn-lt"/>
              </a:rPr>
              <a:t> </a:t>
            </a:r>
            <a:r>
              <a:rPr lang="en-GB" sz="1450" b="0">
                <a:solidFill>
                  <a:schemeClr val="bg1"/>
                </a:solidFill>
                <a:ea typeface="+mn-lt"/>
                <a:cs typeface="+mn-lt"/>
              </a:rPr>
              <a:t>For children aged 8-12, 50% can run one mile, 40% more than a mile and 10% less than a mile.</a:t>
            </a:r>
          </a:p>
          <a:p>
            <a:pPr>
              <a:lnSpc>
                <a:spcPct val="100000"/>
              </a:lnSpc>
              <a:spcAft>
                <a:spcPts val="600"/>
              </a:spcAft>
            </a:pPr>
            <a:r>
              <a:rPr lang="en-GB" sz="1450" b="0">
                <a:solidFill>
                  <a:schemeClr val="bg1"/>
                </a:solidFill>
                <a:ea typeface="+mn-lt"/>
                <a:cs typeface="+mn-lt"/>
              </a:rPr>
              <a:t>Additional research (iMprOVE </a:t>
            </a:r>
            <a:r>
              <a:rPr lang="en-GB" sz="1450" b="0">
                <a:solidFill>
                  <a:schemeClr val="bg1"/>
                </a:solidFill>
                <a:ea typeface="+mn-lt"/>
                <a:cs typeface="+mn-lt"/>
                <a:hlinkClick r:id="rId6">
                  <a:extLst>
                    <a:ext uri="{A12FA001-AC4F-418D-AE19-62706E023703}">
                      <ahyp:hlinkClr xmlns:ahyp="http://schemas.microsoft.com/office/drawing/2018/hyperlinkcolor" val="tx"/>
                    </a:ext>
                  </a:extLst>
                </a:hlinkClick>
              </a:rPr>
              <a:t>study</a:t>
            </a:r>
            <a:r>
              <a:rPr lang="en-GB" sz="1450" b="0">
                <a:solidFill>
                  <a:schemeClr val="bg1"/>
                </a:solidFill>
                <a:ea typeface="+mn-lt"/>
                <a:cs typeface="+mn-lt"/>
              </a:rPr>
              <a:t>) is underway to</a:t>
            </a:r>
            <a:r>
              <a:rPr lang="en-GB" sz="1450" b="0" i="0">
                <a:solidFill>
                  <a:schemeClr val="bg1"/>
                </a:solidFill>
                <a:effectLst/>
              </a:rPr>
              <a:t> examine the impact of school-based physical activity initiatives on children’s health and wellbeing across primary school life where primary schools take place in active mile initiatives.</a:t>
            </a:r>
            <a:endParaRPr lang="en-US" sz="1450" b="0">
              <a:solidFill>
                <a:schemeClr val="bg1"/>
              </a:solidFill>
              <a:ea typeface="+mn-lt"/>
              <a:cs typeface="+mn-lt"/>
            </a:endParaRPr>
          </a:p>
          <a:p>
            <a:pPr>
              <a:lnSpc>
                <a:spcPct val="100000"/>
              </a:lnSpc>
              <a:spcAft>
                <a:spcPts val="600"/>
              </a:spcAft>
            </a:pPr>
            <a:endParaRPr lang="en-GB" sz="1600">
              <a:solidFill>
                <a:schemeClr val="bg1"/>
              </a:solidFill>
              <a:cs typeface="Arial"/>
            </a:endParaRPr>
          </a:p>
        </p:txBody>
      </p:sp>
      <p:sp>
        <p:nvSpPr>
          <p:cNvPr id="6" name="Content Placeholder 3">
            <a:extLst>
              <a:ext uri="{FF2B5EF4-FFF2-40B4-BE49-F238E27FC236}">
                <a16:creationId xmlns:a16="http://schemas.microsoft.com/office/drawing/2014/main" id="{113D4E8A-98FB-4DEC-B156-731B7B7CDF32}"/>
              </a:ext>
            </a:extLst>
          </p:cNvPr>
          <p:cNvSpPr txBox="1">
            <a:spLocks/>
          </p:cNvSpPr>
          <p:nvPr/>
        </p:nvSpPr>
        <p:spPr>
          <a:xfrm>
            <a:off x="6192910" y="969812"/>
            <a:ext cx="5580000" cy="4920625"/>
          </a:xfrm>
          <a:prstGeom prst="rect">
            <a:avLst/>
          </a:prstGeom>
          <a:solidFill>
            <a:schemeClr val="accent4"/>
          </a:solidFill>
        </p:spPr>
        <p:txBody>
          <a:bodyPr vert="horz" lIns="91440" tIns="45720" rIns="91440" bIns="45720" rtlCol="0">
            <a:normAutofit/>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lang="en-US" sz="2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lang="en-US" sz="1600" kern="1200">
                <a:solidFill>
                  <a:schemeClr val="tx1"/>
                </a:solidFill>
                <a:latin typeface="+mn-lt"/>
                <a:ea typeface="+mn-ea"/>
                <a:cs typeface="+mn-cs"/>
              </a:defRPr>
            </a:lvl3pPr>
            <a:lvl4pPr marL="0" indent="-228600" algn="l" defTabSz="914400" rtl="0" eaLnBrk="1" latinLnBrk="0" hangingPunct="1">
              <a:lnSpc>
                <a:spcPct val="90000"/>
              </a:lnSpc>
              <a:spcBef>
                <a:spcPts val="500"/>
              </a:spcBef>
              <a:buFont typeface="Arial" panose="020B0604020202020204" pitchFamily="34" charset="0"/>
              <a:buChar char="•"/>
              <a:defRPr lang="en-US" sz="1600" kern="1200">
                <a:solidFill>
                  <a:schemeClr val="tx1"/>
                </a:solidFill>
                <a:latin typeface="+mn-lt"/>
                <a:ea typeface="+mn-ea"/>
                <a:cs typeface="+mn-cs"/>
              </a:defRPr>
            </a:lvl4pPr>
            <a:lvl5pPr marL="460800" indent="-228600" algn="l" defTabSz="914400" rtl="0" eaLnBrk="1" latinLnBrk="0" hangingPunct="1">
              <a:lnSpc>
                <a:spcPct val="90000"/>
              </a:lnSpc>
              <a:spcBef>
                <a:spcPts val="500"/>
              </a:spcBef>
              <a:buFont typeface="Arial" panose="020B0604020202020204" pitchFamily="34" charset="0"/>
              <a:buChar char="•"/>
              <a:defRPr lang="en-GB"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Aft>
                <a:spcPts val="600"/>
              </a:spcAft>
            </a:pPr>
            <a:r>
              <a:rPr lang="en-GB" sz="2000" u="sng">
                <a:solidFill>
                  <a:schemeClr val="bg1"/>
                </a:solidFill>
              </a:rPr>
              <a:t>Finnish Schools on the Move, Finland</a:t>
            </a:r>
          </a:p>
          <a:p>
            <a:pPr>
              <a:lnSpc>
                <a:spcPct val="110000"/>
              </a:lnSpc>
              <a:spcAft>
                <a:spcPts val="600"/>
              </a:spcAft>
            </a:pPr>
            <a:r>
              <a:rPr lang="en-GB" sz="2000" b="0">
                <a:solidFill>
                  <a:schemeClr val="bg1"/>
                </a:solidFill>
              </a:rPr>
              <a:t>Started in 2010, it aims to increase physical activity during the school day (including during lessons and breaks), promote active travel to and from school, and enable participation in a leisure activity after school. </a:t>
            </a:r>
          </a:p>
          <a:p>
            <a:pPr>
              <a:lnSpc>
                <a:spcPct val="110000"/>
              </a:lnSpc>
              <a:spcAft>
                <a:spcPts val="600"/>
              </a:spcAft>
            </a:pPr>
            <a:r>
              <a:rPr lang="en-GB" sz="2000">
                <a:solidFill>
                  <a:schemeClr val="bg1"/>
                </a:solidFill>
              </a:rPr>
              <a:t>Target group: </a:t>
            </a:r>
            <a:r>
              <a:rPr lang="en-GB" sz="2000" b="0">
                <a:solidFill>
                  <a:schemeClr val="bg1"/>
                </a:solidFill>
              </a:rPr>
              <a:t>all children at school</a:t>
            </a:r>
          </a:p>
          <a:p>
            <a:pPr>
              <a:lnSpc>
                <a:spcPct val="110000"/>
              </a:lnSpc>
              <a:spcAft>
                <a:spcPts val="600"/>
              </a:spcAft>
            </a:pPr>
            <a:r>
              <a:rPr lang="en-GB" sz="2000">
                <a:solidFill>
                  <a:schemeClr val="bg1"/>
                </a:solidFill>
              </a:rPr>
              <a:t>Impact: </a:t>
            </a:r>
            <a:r>
              <a:rPr lang="en-GB" sz="2000" b="0">
                <a:solidFill>
                  <a:schemeClr val="bg1"/>
                </a:solidFill>
              </a:rPr>
              <a:t>the programme is now used in over 90% of Finnish comprehensive schools. In participating schools, </a:t>
            </a:r>
            <a:r>
              <a:rPr lang="en-GB" sz="2000">
                <a:solidFill>
                  <a:schemeClr val="bg1"/>
                </a:solidFill>
              </a:rPr>
              <a:t>77% of students took part in physical activities during the school day</a:t>
            </a:r>
            <a:r>
              <a:rPr lang="en-GB" sz="2000" b="0">
                <a:solidFill>
                  <a:schemeClr val="bg1"/>
                </a:solidFill>
              </a:rPr>
              <a:t>.</a:t>
            </a:r>
          </a:p>
        </p:txBody>
      </p:sp>
    </p:spTree>
    <p:extLst>
      <p:ext uri="{BB962C8B-B14F-4D97-AF65-F5344CB8AC3E}">
        <p14:creationId xmlns:p14="http://schemas.microsoft.com/office/powerpoint/2010/main" val="8819901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2E8DF-1DA4-41BE-B903-29D3A1C5E505}"/>
              </a:ext>
            </a:extLst>
          </p:cNvPr>
          <p:cNvSpPr>
            <a:spLocks noGrp="1"/>
          </p:cNvSpPr>
          <p:nvPr>
            <p:ph type="title"/>
          </p:nvPr>
        </p:nvSpPr>
        <p:spPr>
          <a:xfrm>
            <a:off x="1114912" y="287198"/>
            <a:ext cx="10881593" cy="1006429"/>
          </a:xfrm>
        </p:spPr>
        <p:txBody>
          <a:bodyPr/>
          <a:lstStyle/>
          <a:p>
            <a:r>
              <a:rPr lang="en-GB" sz="2200" u="sng"/>
              <a:t>Healthcare settings</a:t>
            </a:r>
            <a:r>
              <a:rPr lang="en-GB" sz="2200"/>
              <a:t> are particularly good for reaching inactive people with a disability or long-term health condition who are already in touch with the healthcare system.</a:t>
            </a:r>
          </a:p>
        </p:txBody>
      </p:sp>
      <p:pic>
        <p:nvPicPr>
          <p:cNvPr id="13" name="Graphic 12" descr="Medical with solid fill">
            <a:extLst>
              <a:ext uri="{FF2B5EF4-FFF2-40B4-BE49-F238E27FC236}">
                <a16:creationId xmlns:a16="http://schemas.microsoft.com/office/drawing/2014/main" id="{737D95BD-8D68-47C0-8809-7C12B01C4E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000" y="333696"/>
            <a:ext cx="778865" cy="778865"/>
          </a:xfrm>
          <a:prstGeom prst="rect">
            <a:avLst/>
          </a:prstGeom>
        </p:spPr>
      </p:pic>
      <p:sp>
        <p:nvSpPr>
          <p:cNvPr id="8" name="TextBox 7">
            <a:extLst>
              <a:ext uri="{FF2B5EF4-FFF2-40B4-BE49-F238E27FC236}">
                <a16:creationId xmlns:a16="http://schemas.microsoft.com/office/drawing/2014/main" id="{391DE4E7-2F03-4A2F-AAC5-77E108ADA4F3}"/>
              </a:ext>
            </a:extLst>
          </p:cNvPr>
          <p:cNvSpPr txBox="1"/>
          <p:nvPr/>
        </p:nvSpPr>
        <p:spPr>
          <a:xfrm>
            <a:off x="360000" y="1293627"/>
            <a:ext cx="11441475" cy="5309146"/>
          </a:xfrm>
          <a:prstGeom prst="rect">
            <a:avLst/>
          </a:prstGeom>
          <a:noFill/>
        </p:spPr>
        <p:txBody>
          <a:bodyPr wrap="square" lIns="91440" tIns="45720" rIns="91440" bIns="45720" anchor="t">
            <a:spAutoFit/>
          </a:bodyPr>
          <a:lstStyle/>
          <a:p>
            <a:pPr>
              <a:spcAft>
                <a:spcPts val="600"/>
              </a:spcAft>
            </a:pPr>
            <a:r>
              <a:rPr lang="en-GB" b="1">
                <a:cs typeface="Arial"/>
                <a:hlinkClick r:id="rId5"/>
              </a:rPr>
              <a:t>1 in 4 people</a:t>
            </a:r>
            <a:r>
              <a:rPr lang="en-GB" b="1">
                <a:cs typeface="Arial"/>
              </a:rPr>
              <a:t>, if advised by their healthcare professional (HCP), would take part in more physical activity, exercise or sport. An HCP will see on average 500,000 patients within their career</a:t>
            </a:r>
            <a:r>
              <a:rPr lang="en-GB">
                <a:cs typeface="Arial"/>
              </a:rPr>
              <a:t>. </a:t>
            </a:r>
            <a:endParaRPr lang="en-GB">
              <a:ea typeface="+mn-lt"/>
              <a:cs typeface="+mn-lt"/>
            </a:endParaRPr>
          </a:p>
          <a:p>
            <a:pPr>
              <a:spcAft>
                <a:spcPts val="600"/>
              </a:spcAft>
            </a:pPr>
            <a:endParaRPr lang="en-GB">
              <a:cs typeface="Arial"/>
            </a:endParaRPr>
          </a:p>
          <a:p>
            <a:pPr>
              <a:spcAft>
                <a:spcPts val="600"/>
              </a:spcAft>
            </a:pPr>
            <a:r>
              <a:rPr lang="en-GB">
                <a:cs typeface="Arial"/>
              </a:rPr>
              <a:t>Consultations with patients around current physical activity levels can provide </a:t>
            </a:r>
            <a:r>
              <a:rPr lang="en-GB" b="1">
                <a:cs typeface="Arial"/>
              </a:rPr>
              <a:t>opportunities to increase activity levels and reduce sedentary behaviour </a:t>
            </a:r>
            <a:r>
              <a:rPr lang="en-GB">
                <a:cs typeface="Arial"/>
              </a:rPr>
              <a:t>which can prevent and manage health conditions including CVD, type 2 diabetes, stroke and mental health illnesses. Opportunities can include recommendations for minimum </a:t>
            </a:r>
            <a:r>
              <a:rPr lang="en-GB" b="1">
                <a:cs typeface="Arial"/>
              </a:rPr>
              <a:t>weekly amounts of physical activity, referrals to exercise schemes, or personalised counselling</a:t>
            </a:r>
            <a:r>
              <a:rPr lang="en-GB">
                <a:cs typeface="Arial"/>
              </a:rPr>
              <a:t>. </a:t>
            </a:r>
            <a:r>
              <a:rPr lang="en-GB">
                <a:solidFill>
                  <a:srgbClr val="000000"/>
                </a:solidFill>
              </a:rPr>
              <a:t>Physical activity is cited in over 41 pieces </a:t>
            </a:r>
            <a:r>
              <a:rPr lang="en-GB"/>
              <a:t>of </a:t>
            </a:r>
            <a:r>
              <a:rPr lang="en-GB">
                <a:hlinkClick r:id="rId6"/>
              </a:rPr>
              <a:t>NICE guidance</a:t>
            </a:r>
            <a:r>
              <a:rPr lang="en-GB"/>
              <a:t>, </a:t>
            </a:r>
            <a:r>
              <a:rPr lang="en-GB">
                <a:solidFill>
                  <a:srgbClr val="000000"/>
                </a:solidFill>
              </a:rPr>
              <a:t>pathways and quality standards, including </a:t>
            </a:r>
            <a:r>
              <a:rPr lang="en-GB"/>
              <a:t>NICE guidance on brief interventions for </a:t>
            </a:r>
            <a:r>
              <a:rPr lang="en-GB">
                <a:hlinkClick r:id="rId7"/>
              </a:rPr>
              <a:t>physical activity for adults in primary care</a:t>
            </a:r>
            <a:r>
              <a:rPr lang="en-GB"/>
              <a:t>. </a:t>
            </a:r>
          </a:p>
          <a:p>
            <a:pPr>
              <a:spcAft>
                <a:spcPts val="600"/>
              </a:spcAft>
            </a:pPr>
            <a:endParaRPr lang="en-GB" b="1">
              <a:solidFill>
                <a:srgbClr val="000000"/>
              </a:solidFill>
            </a:endParaRPr>
          </a:p>
          <a:p>
            <a:pPr>
              <a:spcAft>
                <a:spcPts val="600"/>
              </a:spcAft>
            </a:pPr>
            <a:r>
              <a:rPr lang="en-GB" b="1">
                <a:solidFill>
                  <a:srgbClr val="000000"/>
                </a:solidFill>
              </a:rPr>
              <a:t>Primary care has been identified as a key focal point for delivering </a:t>
            </a:r>
            <a:r>
              <a:rPr lang="en-GB" b="1"/>
              <a:t>brief intervention signposting </a:t>
            </a:r>
            <a:r>
              <a:rPr lang="en-GB" b="1">
                <a:solidFill>
                  <a:srgbClr val="000000"/>
                </a:solidFill>
              </a:rPr>
              <a:t>to physical activity</a:t>
            </a:r>
            <a:r>
              <a:rPr lang="en-GB">
                <a:solidFill>
                  <a:srgbClr val="000000"/>
                </a:solidFill>
              </a:rPr>
              <a:t>. </a:t>
            </a:r>
            <a:r>
              <a:rPr lang="en-GB" b="0" i="0" strike="noStrike">
                <a:effectLst/>
              </a:rPr>
              <a:t>A </a:t>
            </a:r>
            <a:r>
              <a:rPr lang="en-GB" b="0" i="0" strike="noStrike">
                <a:effectLst/>
                <a:hlinkClick r:id="rId8"/>
              </a:rPr>
              <a:t>cross-sectional survey of GPs</a:t>
            </a:r>
            <a:r>
              <a:rPr lang="en-GB" b="0" i="0" strike="noStrike">
                <a:effectLst/>
              </a:rPr>
              <a:t> in 2022 </a:t>
            </a:r>
            <a:r>
              <a:rPr lang="en-GB" b="0" i="0">
                <a:solidFill>
                  <a:srgbClr val="000000"/>
                </a:solidFill>
                <a:effectLst/>
              </a:rPr>
              <a:t>showed that most GPs who responded believed that physical activity was important. However only 35.7% reported being at least ‘somewhat familiar’ with current physical activity guidance and </a:t>
            </a:r>
            <a:r>
              <a:rPr lang="en-GB">
                <a:solidFill>
                  <a:srgbClr val="000000"/>
                </a:solidFill>
              </a:rPr>
              <a:t>as </a:t>
            </a:r>
            <a:r>
              <a:rPr lang="en-GB" b="0" i="0">
                <a:solidFill>
                  <a:srgbClr val="000000"/>
                </a:solidFill>
                <a:effectLst/>
              </a:rPr>
              <a:t>many as 26.5% of respondents had not heard of the </a:t>
            </a:r>
            <a:r>
              <a:rPr lang="en-GB" b="0" i="0">
                <a:solidFill>
                  <a:srgbClr val="000000"/>
                </a:solidFill>
                <a:effectLst/>
                <a:hlinkClick r:id="rId9"/>
              </a:rPr>
              <a:t>UK CMOs’ physical activity guidelines</a:t>
            </a:r>
            <a:r>
              <a:rPr lang="en-GB" b="0" i="0">
                <a:solidFill>
                  <a:srgbClr val="000000"/>
                </a:solidFill>
                <a:effectLst/>
              </a:rPr>
              <a:t>. </a:t>
            </a:r>
            <a:r>
              <a:rPr lang="en-GB" b="1" i="0">
                <a:solidFill>
                  <a:srgbClr val="000000"/>
                </a:solidFill>
                <a:effectLst/>
              </a:rPr>
              <a:t>It is estimated that physical activity generates savings of more than £450 million per year by preventing 30 million additional </a:t>
            </a:r>
            <a:r>
              <a:rPr lang="en-GB" b="1" i="0" u="sng">
                <a:solidFill>
                  <a:srgbClr val="0563C1"/>
                </a:solidFill>
                <a:effectLst/>
              </a:rPr>
              <a:t>GP visits</a:t>
            </a:r>
            <a:r>
              <a:rPr lang="en-GB" b="1"/>
              <a:t>.</a:t>
            </a:r>
            <a:endParaRPr lang="en-GB" b="1">
              <a:cs typeface="Arial"/>
            </a:endParaRPr>
          </a:p>
          <a:p>
            <a:endParaRPr lang="en-GB" b="1">
              <a:cs typeface="Arial"/>
            </a:endParaRPr>
          </a:p>
          <a:p>
            <a:pPr>
              <a:spcAft>
                <a:spcPts val="600"/>
              </a:spcAft>
            </a:pPr>
            <a:endParaRPr lang="en-GB" sz="800" b="0">
              <a:cs typeface="Arial"/>
            </a:endParaRPr>
          </a:p>
        </p:txBody>
      </p:sp>
    </p:spTree>
    <p:extLst>
      <p:ext uri="{BB962C8B-B14F-4D97-AF65-F5344CB8AC3E}">
        <p14:creationId xmlns:p14="http://schemas.microsoft.com/office/powerpoint/2010/main" val="2699808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1F91D-8CF2-4DA9-8090-767E05CC3085}"/>
              </a:ext>
            </a:extLst>
          </p:cNvPr>
          <p:cNvSpPr>
            <a:spLocks noGrp="1"/>
          </p:cNvSpPr>
          <p:nvPr>
            <p:ph type="title"/>
          </p:nvPr>
        </p:nvSpPr>
        <p:spPr>
          <a:xfrm>
            <a:off x="360000" y="314280"/>
            <a:ext cx="11446163" cy="844839"/>
          </a:xfrm>
        </p:spPr>
        <p:txBody>
          <a:bodyPr>
            <a:normAutofit/>
          </a:bodyPr>
          <a:lstStyle/>
          <a:p>
            <a:r>
              <a:rPr lang="en-GB" sz="2200"/>
              <a:t>Physical activity is defined as body movement that expends energy and raises the heart rate.</a:t>
            </a:r>
          </a:p>
        </p:txBody>
      </p:sp>
      <p:sp>
        <p:nvSpPr>
          <p:cNvPr id="4" name="Footer Placeholder 3">
            <a:extLst>
              <a:ext uri="{FF2B5EF4-FFF2-40B4-BE49-F238E27FC236}">
                <a16:creationId xmlns:a16="http://schemas.microsoft.com/office/drawing/2014/main" id="{613DE66D-8B9F-463A-A624-AB445B863785}"/>
              </a:ext>
            </a:extLst>
          </p:cNvPr>
          <p:cNvSpPr>
            <a:spLocks noGrp="1"/>
          </p:cNvSpPr>
          <p:nvPr>
            <p:ph type="ftr" sz="quarter" idx="11"/>
          </p:nvPr>
        </p:nvSpPr>
        <p:spPr/>
        <p:txBody>
          <a:bodyPr/>
          <a:lstStyle/>
          <a:p>
            <a:r>
              <a:rPr lang="en-GB"/>
              <a:t>OFFICIAL SENSITIVE</a:t>
            </a:r>
          </a:p>
        </p:txBody>
      </p:sp>
      <p:sp>
        <p:nvSpPr>
          <p:cNvPr id="5" name="Slide Number Placeholder 4">
            <a:extLst>
              <a:ext uri="{FF2B5EF4-FFF2-40B4-BE49-F238E27FC236}">
                <a16:creationId xmlns:a16="http://schemas.microsoft.com/office/drawing/2014/main" id="{98F6BB1D-CA64-40B7-90EF-B2F7C9626779}"/>
              </a:ext>
            </a:extLst>
          </p:cNvPr>
          <p:cNvSpPr>
            <a:spLocks noGrp="1"/>
          </p:cNvSpPr>
          <p:nvPr>
            <p:ph type="sldNum" sz="quarter" idx="12"/>
          </p:nvPr>
        </p:nvSpPr>
        <p:spPr/>
        <p:txBody>
          <a:bodyPr/>
          <a:lstStyle/>
          <a:p>
            <a:fld id="{06A44ADC-FBC0-4698-B0EC-1AD4A4060383}" type="slidenum">
              <a:rPr lang="en-GB" smtClean="0"/>
              <a:t>4</a:t>
            </a:fld>
            <a:endParaRPr lang="en-GB"/>
          </a:p>
        </p:txBody>
      </p:sp>
      <p:sp>
        <p:nvSpPr>
          <p:cNvPr id="6" name="TextBox 5">
            <a:extLst>
              <a:ext uri="{FF2B5EF4-FFF2-40B4-BE49-F238E27FC236}">
                <a16:creationId xmlns:a16="http://schemas.microsoft.com/office/drawing/2014/main" id="{5974AC54-C494-EA42-94ED-B638E2A39E34}"/>
              </a:ext>
            </a:extLst>
          </p:cNvPr>
          <p:cNvSpPr txBox="1"/>
          <p:nvPr/>
        </p:nvSpPr>
        <p:spPr>
          <a:xfrm>
            <a:off x="1412618" y="4747433"/>
            <a:ext cx="110642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US" b="1">
                <a:solidFill>
                  <a:schemeClr val="accent1"/>
                </a:solidFill>
              </a:rPr>
              <a:t>Sport</a:t>
            </a:r>
            <a:r>
              <a:rPr lang="en-US"/>
              <a:t>: includes swimming, rowing, fitness training, climbing, parkour, tennis, </a:t>
            </a:r>
            <a:r>
              <a:rPr lang="en-US" err="1"/>
              <a:t>organised</a:t>
            </a:r>
            <a:r>
              <a:rPr lang="en-US"/>
              <a:t> sports </a:t>
            </a:r>
            <a:endParaRPr lang="en-US">
              <a:cs typeface="Arial"/>
            </a:endParaRPr>
          </a:p>
        </p:txBody>
      </p:sp>
      <p:pic>
        <p:nvPicPr>
          <p:cNvPr id="9" name="Picture 8">
            <a:extLst>
              <a:ext uri="{FF2B5EF4-FFF2-40B4-BE49-F238E27FC236}">
                <a16:creationId xmlns:a16="http://schemas.microsoft.com/office/drawing/2014/main" id="{E21A77B1-C670-417A-8631-D52AFC6784A4}"/>
              </a:ext>
            </a:extLst>
          </p:cNvPr>
          <p:cNvPicPr>
            <a:picLocks noChangeAspect="1"/>
          </p:cNvPicPr>
          <p:nvPr/>
        </p:nvPicPr>
        <p:blipFill rotWithShape="1">
          <a:blip r:embed="rId3"/>
          <a:srcRect l="1441" t="36279" r="84141" b="39225"/>
          <a:stretch/>
        </p:blipFill>
        <p:spPr>
          <a:xfrm>
            <a:off x="695480" y="2298473"/>
            <a:ext cx="573181" cy="608658"/>
          </a:xfrm>
          <a:prstGeom prst="rect">
            <a:avLst/>
          </a:prstGeom>
        </p:spPr>
      </p:pic>
      <p:pic>
        <p:nvPicPr>
          <p:cNvPr id="11" name="Graphic 10" descr="Stopwatch 50% with solid fill">
            <a:extLst>
              <a:ext uri="{FF2B5EF4-FFF2-40B4-BE49-F238E27FC236}">
                <a16:creationId xmlns:a16="http://schemas.microsoft.com/office/drawing/2014/main" id="{1E155026-0492-4563-A3F2-7B914D497D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5480" y="1473102"/>
            <a:ext cx="646331" cy="646331"/>
          </a:xfrm>
          <a:prstGeom prst="rect">
            <a:avLst/>
          </a:prstGeom>
        </p:spPr>
      </p:pic>
      <p:pic>
        <p:nvPicPr>
          <p:cNvPr id="13" name="Graphic 12" descr="Walk with solid fill">
            <a:extLst>
              <a:ext uri="{FF2B5EF4-FFF2-40B4-BE49-F238E27FC236}">
                <a16:creationId xmlns:a16="http://schemas.microsoft.com/office/drawing/2014/main" id="{4F85F307-38E2-43B3-8A1E-57D44C525C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4799" y="3097865"/>
            <a:ext cx="608658" cy="608658"/>
          </a:xfrm>
          <a:prstGeom prst="rect">
            <a:avLst/>
          </a:prstGeom>
        </p:spPr>
      </p:pic>
      <p:pic>
        <p:nvPicPr>
          <p:cNvPr id="15" name="Graphic 14" descr="Yoga with solid fill">
            <a:extLst>
              <a:ext uri="{FF2B5EF4-FFF2-40B4-BE49-F238E27FC236}">
                <a16:creationId xmlns:a16="http://schemas.microsoft.com/office/drawing/2014/main" id="{B3DDA69C-ABBF-4B52-A17D-E9A9AF2073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1863" y="3891488"/>
            <a:ext cx="642275" cy="642275"/>
          </a:xfrm>
          <a:prstGeom prst="rect">
            <a:avLst/>
          </a:prstGeom>
        </p:spPr>
      </p:pic>
      <p:pic>
        <p:nvPicPr>
          <p:cNvPr id="17" name="Graphic 16" descr="Soccer with solid fill">
            <a:extLst>
              <a:ext uri="{FF2B5EF4-FFF2-40B4-BE49-F238E27FC236}">
                <a16:creationId xmlns:a16="http://schemas.microsoft.com/office/drawing/2014/main" id="{A79A89F8-EEE6-4474-B22A-A0D83F13F96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863" y="4702934"/>
            <a:ext cx="608658" cy="608658"/>
          </a:xfrm>
          <a:prstGeom prst="rect">
            <a:avLst/>
          </a:prstGeom>
        </p:spPr>
      </p:pic>
      <p:sp>
        <p:nvSpPr>
          <p:cNvPr id="19" name="TextBox 18">
            <a:extLst>
              <a:ext uri="{FF2B5EF4-FFF2-40B4-BE49-F238E27FC236}">
                <a16:creationId xmlns:a16="http://schemas.microsoft.com/office/drawing/2014/main" id="{F000046B-B03E-430D-9789-53FF1326AD73}"/>
              </a:ext>
            </a:extLst>
          </p:cNvPr>
          <p:cNvSpPr txBox="1"/>
          <p:nvPr/>
        </p:nvSpPr>
        <p:spPr>
          <a:xfrm>
            <a:off x="1406836" y="1466878"/>
            <a:ext cx="8975050" cy="646331"/>
          </a:xfrm>
          <a:prstGeom prst="rect">
            <a:avLst/>
          </a:prstGeom>
          <a:noFill/>
        </p:spPr>
        <p:txBody>
          <a:bodyPr wrap="square" rtlCol="0">
            <a:spAutoFit/>
          </a:bodyPr>
          <a:lstStyle/>
          <a:p>
            <a:r>
              <a:rPr lang="en-US" b="1">
                <a:solidFill>
                  <a:schemeClr val="accent1"/>
                </a:solidFill>
              </a:rPr>
              <a:t>Inactivity</a:t>
            </a:r>
            <a:r>
              <a:rPr lang="en-US"/>
              <a:t>: less than 30 minutes physical activity a week (for adults); ‘less active’ is the term used for children, meaning less than 30 minutes of activity a day</a:t>
            </a:r>
          </a:p>
        </p:txBody>
      </p:sp>
      <p:sp>
        <p:nvSpPr>
          <p:cNvPr id="20" name="TextBox 19">
            <a:extLst>
              <a:ext uri="{FF2B5EF4-FFF2-40B4-BE49-F238E27FC236}">
                <a16:creationId xmlns:a16="http://schemas.microsoft.com/office/drawing/2014/main" id="{D13B5ADE-A08E-4CEC-BCCF-062294803427}"/>
              </a:ext>
            </a:extLst>
          </p:cNvPr>
          <p:cNvSpPr txBox="1"/>
          <p:nvPr/>
        </p:nvSpPr>
        <p:spPr>
          <a:xfrm>
            <a:off x="1406836" y="2371900"/>
            <a:ext cx="9290971" cy="369332"/>
          </a:xfrm>
          <a:prstGeom prst="rect">
            <a:avLst/>
          </a:prstGeom>
          <a:noFill/>
        </p:spPr>
        <p:txBody>
          <a:bodyPr wrap="square" rtlCol="0">
            <a:spAutoFit/>
          </a:bodyPr>
          <a:lstStyle/>
          <a:p>
            <a:pPr>
              <a:spcAft>
                <a:spcPts val="1200"/>
              </a:spcAft>
            </a:pPr>
            <a:r>
              <a:rPr lang="en-US" b="1">
                <a:solidFill>
                  <a:schemeClr val="accent1"/>
                </a:solidFill>
              </a:rPr>
              <a:t>Sedentary</a:t>
            </a:r>
            <a:r>
              <a:rPr lang="en-US"/>
              <a:t>: time spent in low energy postures, e.g. sitting or lying </a:t>
            </a:r>
          </a:p>
        </p:txBody>
      </p:sp>
      <p:sp>
        <p:nvSpPr>
          <p:cNvPr id="21" name="TextBox 20">
            <a:extLst>
              <a:ext uri="{FF2B5EF4-FFF2-40B4-BE49-F238E27FC236}">
                <a16:creationId xmlns:a16="http://schemas.microsoft.com/office/drawing/2014/main" id="{132C22B7-F8F0-4C93-8DB8-040BD69EE179}"/>
              </a:ext>
            </a:extLst>
          </p:cNvPr>
          <p:cNvSpPr txBox="1"/>
          <p:nvPr/>
        </p:nvSpPr>
        <p:spPr>
          <a:xfrm>
            <a:off x="1401568" y="3072804"/>
            <a:ext cx="9301506" cy="646331"/>
          </a:xfrm>
          <a:prstGeom prst="rect">
            <a:avLst/>
          </a:prstGeom>
          <a:noFill/>
        </p:spPr>
        <p:txBody>
          <a:bodyPr wrap="square" rtlCol="0">
            <a:spAutoFit/>
          </a:bodyPr>
          <a:lstStyle/>
          <a:p>
            <a:pPr>
              <a:spcAft>
                <a:spcPts val="1200"/>
              </a:spcAft>
            </a:pPr>
            <a:r>
              <a:rPr lang="en-US" b="1">
                <a:solidFill>
                  <a:schemeClr val="accent1"/>
                </a:solidFill>
              </a:rPr>
              <a:t>Everyday activity</a:t>
            </a:r>
            <a:r>
              <a:rPr lang="en-US"/>
              <a:t>: includes cycling, walking, heavy housework, active or manual work, active travel</a:t>
            </a:r>
          </a:p>
        </p:txBody>
      </p:sp>
      <p:sp>
        <p:nvSpPr>
          <p:cNvPr id="22" name="TextBox 21">
            <a:extLst>
              <a:ext uri="{FF2B5EF4-FFF2-40B4-BE49-F238E27FC236}">
                <a16:creationId xmlns:a16="http://schemas.microsoft.com/office/drawing/2014/main" id="{8C8DB27B-35A2-4CA8-9012-96C4588DEF66}"/>
              </a:ext>
            </a:extLst>
          </p:cNvPr>
          <p:cNvSpPr txBox="1"/>
          <p:nvPr/>
        </p:nvSpPr>
        <p:spPr>
          <a:xfrm>
            <a:off x="1412618" y="4020541"/>
            <a:ext cx="9340925" cy="369332"/>
          </a:xfrm>
          <a:prstGeom prst="rect">
            <a:avLst/>
          </a:prstGeom>
          <a:noFill/>
        </p:spPr>
        <p:txBody>
          <a:bodyPr wrap="square" rtlCol="0">
            <a:spAutoFit/>
          </a:bodyPr>
          <a:lstStyle/>
          <a:p>
            <a:pPr>
              <a:spcAft>
                <a:spcPts val="1200"/>
              </a:spcAft>
            </a:pPr>
            <a:r>
              <a:rPr lang="en-US" b="1">
                <a:solidFill>
                  <a:schemeClr val="accent1"/>
                </a:solidFill>
              </a:rPr>
              <a:t>Active recreation</a:t>
            </a:r>
            <a:r>
              <a:rPr lang="en-US"/>
              <a:t>: includes dance, yoga, active play, recreational walking or cycling </a:t>
            </a:r>
          </a:p>
        </p:txBody>
      </p:sp>
      <p:sp>
        <p:nvSpPr>
          <p:cNvPr id="18" name="TextBox 17">
            <a:extLst>
              <a:ext uri="{FF2B5EF4-FFF2-40B4-BE49-F238E27FC236}">
                <a16:creationId xmlns:a16="http://schemas.microsoft.com/office/drawing/2014/main" id="{3D8F8257-38EB-4F47-B126-BE831FE2328C}"/>
              </a:ext>
            </a:extLst>
          </p:cNvPr>
          <p:cNvSpPr txBox="1"/>
          <p:nvPr/>
        </p:nvSpPr>
        <p:spPr>
          <a:xfrm>
            <a:off x="1401568" y="5452342"/>
            <a:ext cx="10697866" cy="646331"/>
          </a:xfrm>
          <a:prstGeom prst="rect">
            <a:avLst/>
          </a:prstGeom>
          <a:noFill/>
        </p:spPr>
        <p:txBody>
          <a:bodyPr wrap="square">
            <a:spAutoFit/>
          </a:bodyPr>
          <a:lstStyle/>
          <a:p>
            <a:pPr>
              <a:spcAft>
                <a:spcPts val="600"/>
              </a:spcAft>
            </a:pPr>
            <a:r>
              <a:rPr lang="en-US" b="1">
                <a:solidFill>
                  <a:schemeClr val="accent1"/>
                </a:solidFill>
                <a:cs typeface="Arial"/>
              </a:rPr>
              <a:t>Strengthening</a:t>
            </a:r>
            <a:r>
              <a:rPr lang="en-US" b="1">
                <a:solidFill>
                  <a:schemeClr val="accent1"/>
                </a:solidFill>
                <a:ea typeface="+mn-lt"/>
                <a:cs typeface="+mn-lt"/>
              </a:rPr>
              <a:t> activity</a:t>
            </a:r>
            <a:r>
              <a:rPr lang="en-US">
                <a:ea typeface="+mn-lt"/>
                <a:cs typeface="+mn-lt"/>
              </a:rPr>
              <a:t>: to develop muscle strength and build healthy bones in children; in adults and older adults helps to maintain strength and delay the natural decline in muscle mass and bone density</a:t>
            </a:r>
          </a:p>
        </p:txBody>
      </p:sp>
      <p:pic>
        <p:nvPicPr>
          <p:cNvPr id="12" name="Graphic 11" descr="Body builder with solid fill">
            <a:extLst>
              <a:ext uri="{FF2B5EF4-FFF2-40B4-BE49-F238E27FC236}">
                <a16:creationId xmlns:a16="http://schemas.microsoft.com/office/drawing/2014/main" id="{CFDA0E2E-C2BD-4EC8-B965-B18D82EB42D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47126" y="5452342"/>
            <a:ext cx="646331" cy="646331"/>
          </a:xfrm>
          <a:prstGeom prst="rect">
            <a:avLst/>
          </a:prstGeom>
        </p:spPr>
      </p:pic>
    </p:spTree>
    <p:extLst>
      <p:ext uri="{BB962C8B-B14F-4D97-AF65-F5344CB8AC3E}">
        <p14:creationId xmlns:p14="http://schemas.microsoft.com/office/powerpoint/2010/main" val="29009837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1EC3013-F223-4F20-9496-552E14AC34C8}"/>
              </a:ext>
            </a:extLst>
          </p:cNvPr>
          <p:cNvSpPr txBox="1">
            <a:spLocks/>
          </p:cNvSpPr>
          <p:nvPr/>
        </p:nvSpPr>
        <p:spPr>
          <a:xfrm>
            <a:off x="360000" y="1084105"/>
            <a:ext cx="5414890" cy="4919262"/>
          </a:xfrm>
          <a:prstGeom prst="rect">
            <a:avLst/>
          </a:prstGeom>
          <a:solidFill>
            <a:schemeClr val="accent1"/>
          </a:solidFill>
        </p:spPr>
        <p:txBody>
          <a:bodyPr vert="horz" lIns="91440" tIns="45720" rIns="91440" bIns="45720" rtlCol="0">
            <a:noAutofit/>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lang="en-US" sz="2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lang="en-US" sz="1600" kern="1200">
                <a:solidFill>
                  <a:schemeClr val="tx1"/>
                </a:solidFill>
                <a:latin typeface="+mn-lt"/>
                <a:ea typeface="+mn-ea"/>
                <a:cs typeface="+mn-cs"/>
              </a:defRPr>
            </a:lvl3pPr>
            <a:lvl4pPr marL="0" indent="-228600" algn="l" defTabSz="914400" rtl="0" eaLnBrk="1" latinLnBrk="0" hangingPunct="1">
              <a:lnSpc>
                <a:spcPct val="90000"/>
              </a:lnSpc>
              <a:spcBef>
                <a:spcPts val="500"/>
              </a:spcBef>
              <a:buFont typeface="Arial" panose="020B0604020202020204" pitchFamily="34" charset="0"/>
              <a:buChar char="•"/>
              <a:defRPr lang="en-US" sz="1600" kern="1200">
                <a:solidFill>
                  <a:schemeClr val="tx1"/>
                </a:solidFill>
                <a:latin typeface="+mn-lt"/>
                <a:ea typeface="+mn-ea"/>
                <a:cs typeface="+mn-cs"/>
              </a:defRPr>
            </a:lvl4pPr>
            <a:lvl5pPr marL="460800" indent="-228600" algn="l" defTabSz="914400" rtl="0" eaLnBrk="1" latinLnBrk="0" hangingPunct="1">
              <a:lnSpc>
                <a:spcPct val="90000"/>
              </a:lnSpc>
              <a:spcBef>
                <a:spcPts val="500"/>
              </a:spcBef>
              <a:buFont typeface="Arial" panose="020B0604020202020204" pitchFamily="34" charset="0"/>
              <a:buChar char="•"/>
              <a:defRPr lang="en-GB"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lnSpc>
                <a:spcPct val="100000"/>
              </a:lnSpc>
              <a:spcAft>
                <a:spcPts val="600"/>
              </a:spcAft>
            </a:pPr>
            <a:r>
              <a:rPr lang="en-GB" sz="1800" b="1" i="0" u="sng" strike="noStrike" noProof="0">
                <a:solidFill>
                  <a:schemeClr val="bg1"/>
                </a:solidFill>
              </a:rPr>
              <a:t>Moving Healthcare Professionals Programme</a:t>
            </a:r>
            <a:r>
              <a:rPr lang="en-GB" sz="1800" b="1" u="sng">
                <a:solidFill>
                  <a:schemeClr val="bg1"/>
                </a:solidFill>
              </a:rPr>
              <a:t>, UK-wide</a:t>
            </a:r>
            <a:r>
              <a:rPr lang="en-GB" sz="1800" i="0" u="none" strike="noStrike" noProof="0">
                <a:solidFill>
                  <a:schemeClr val="bg1"/>
                </a:solidFill>
              </a:rPr>
              <a:t> </a:t>
            </a:r>
          </a:p>
          <a:p>
            <a:pPr algn="l" rtl="0" fontAlgn="base">
              <a:lnSpc>
                <a:spcPct val="100000"/>
              </a:lnSpc>
              <a:spcAft>
                <a:spcPts val="600"/>
              </a:spcAft>
            </a:pPr>
            <a:r>
              <a:rPr lang="en-GB" sz="1800" b="0">
                <a:solidFill>
                  <a:schemeClr val="bg1"/>
                </a:solidFill>
                <a:cs typeface="Times New Roman" panose="02020603050405020304" pitchFamily="18" charset="0"/>
              </a:rPr>
              <a:t>This national programme aims to </a:t>
            </a:r>
            <a:r>
              <a:rPr lang="en-GB" sz="1800">
                <a:solidFill>
                  <a:schemeClr val="bg1"/>
                </a:solidFill>
                <a:cs typeface="Times New Roman" panose="02020603050405020304" pitchFamily="18" charset="0"/>
              </a:rPr>
              <a:t>embed physical activity into clinical care </a:t>
            </a:r>
            <a:r>
              <a:rPr lang="en-GB" sz="1800" b="0">
                <a:solidFill>
                  <a:schemeClr val="bg1"/>
                </a:solidFill>
                <a:cs typeface="Times New Roman" panose="02020603050405020304" pitchFamily="18" charset="0"/>
              </a:rPr>
              <a:t>for the prevention and management </a:t>
            </a:r>
            <a:r>
              <a:rPr lang="en-GB" sz="1800">
                <a:solidFill>
                  <a:schemeClr val="bg1"/>
                </a:solidFill>
                <a:cs typeface="Times New Roman" panose="02020603050405020304" pitchFamily="18" charset="0"/>
              </a:rPr>
              <a:t>of long-term conditions</a:t>
            </a:r>
            <a:r>
              <a:rPr lang="en-GB" sz="1800" b="0">
                <a:solidFill>
                  <a:schemeClr val="bg1"/>
                </a:solidFill>
                <a:cs typeface="Times New Roman" panose="02020603050405020304" pitchFamily="18" charset="0"/>
              </a:rPr>
              <a:t>.</a:t>
            </a:r>
          </a:p>
          <a:p>
            <a:pPr algn="l" rtl="0" fontAlgn="base">
              <a:lnSpc>
                <a:spcPct val="100000"/>
              </a:lnSpc>
              <a:spcAft>
                <a:spcPts val="600"/>
              </a:spcAft>
            </a:pPr>
            <a:r>
              <a:rPr lang="en-GB" sz="1800" i="0" u="none" strike="noStrike" noProof="0">
                <a:solidFill>
                  <a:schemeClr val="bg1"/>
                </a:solidFill>
                <a:cs typeface="Times New Roman" panose="02020603050405020304" pitchFamily="18" charset="0"/>
              </a:rPr>
              <a:t>Target </a:t>
            </a:r>
            <a:r>
              <a:rPr lang="en-GB" sz="1800" i="0" u="none" strike="noStrike" noProof="0" err="1">
                <a:solidFill>
                  <a:schemeClr val="bg1"/>
                </a:solidFill>
                <a:cs typeface="Times New Roman" panose="02020603050405020304" pitchFamily="18" charset="0"/>
              </a:rPr>
              <a:t>grou</a:t>
            </a:r>
            <a:r>
              <a:rPr lang="en-GB" sz="1800">
                <a:solidFill>
                  <a:schemeClr val="bg1"/>
                </a:solidFill>
                <a:cs typeface="Times New Roman" panose="02020603050405020304" pitchFamily="18" charset="0"/>
              </a:rPr>
              <a:t>p:</a:t>
            </a:r>
            <a:r>
              <a:rPr lang="en-GB" sz="1800" b="0">
                <a:solidFill>
                  <a:schemeClr val="bg1"/>
                </a:solidFill>
                <a:cs typeface="Times New Roman" panose="02020603050405020304" pitchFamily="18" charset="0"/>
              </a:rPr>
              <a:t> population-wide but especially pertinent for </a:t>
            </a:r>
            <a:r>
              <a:rPr lang="en-GB" sz="1800">
                <a:solidFill>
                  <a:schemeClr val="bg1"/>
                </a:solidFill>
                <a:cs typeface="Times New Roman" panose="02020603050405020304" pitchFamily="18" charset="0"/>
              </a:rPr>
              <a:t>those with long-term conditions </a:t>
            </a:r>
            <a:r>
              <a:rPr lang="en-GB" sz="1800" b="0">
                <a:solidFill>
                  <a:schemeClr val="bg1"/>
                </a:solidFill>
                <a:cs typeface="Times New Roman" panose="02020603050405020304" pitchFamily="18" charset="0"/>
              </a:rPr>
              <a:t>who regularly interact with HCPs</a:t>
            </a:r>
          </a:p>
          <a:p>
            <a:pPr algn="l" rtl="0" fontAlgn="base">
              <a:lnSpc>
                <a:spcPct val="100000"/>
              </a:lnSpc>
              <a:spcAft>
                <a:spcPts val="600"/>
              </a:spcAft>
            </a:pPr>
            <a:r>
              <a:rPr lang="en-GB" sz="1800" i="0" strike="noStrike" noProof="0">
                <a:solidFill>
                  <a:srgbClr val="FFFBEB"/>
                </a:solidFill>
                <a:cs typeface="Times New Roman" panose="02020603050405020304" pitchFamily="18" charset="0"/>
              </a:rPr>
              <a:t>Impact: </a:t>
            </a:r>
            <a:r>
              <a:rPr lang="en-GB" sz="1800" b="0">
                <a:solidFill>
                  <a:srgbClr val="FFFBEB"/>
                </a:solidFill>
                <a:cs typeface="Times New Roman" panose="02020603050405020304" pitchFamily="18" charset="0"/>
              </a:rPr>
              <a:t>t</a:t>
            </a:r>
            <a:r>
              <a:rPr lang="en-GB" sz="1800" b="0" i="0" strike="noStrike" noProof="0">
                <a:solidFill>
                  <a:srgbClr val="FFFBEB"/>
                </a:solidFill>
              </a:rPr>
              <a:t>he </a:t>
            </a:r>
            <a:r>
              <a:rPr lang="en-GB" sz="1800" b="0" i="0" u="none" strike="noStrike" noProof="0">
                <a:solidFill>
                  <a:schemeClr val="bg1"/>
                </a:solidFill>
              </a:rPr>
              <a:t>programme </a:t>
            </a:r>
            <a:r>
              <a:rPr lang="en-GB" sz="1800" b="0">
                <a:solidFill>
                  <a:schemeClr val="bg1"/>
                </a:solidFill>
              </a:rPr>
              <a:t>reached approximately 157,400 professionals, and following training, many reported improvements in their knowledge, skills and confidence to promote physical activity to patients. </a:t>
            </a:r>
            <a:r>
              <a:rPr lang="en-GB" sz="1800">
                <a:solidFill>
                  <a:schemeClr val="bg1"/>
                </a:solidFill>
              </a:rPr>
              <a:t>HCPs engaged in the programme are more routinely discussing physical activity with patients.</a:t>
            </a:r>
          </a:p>
        </p:txBody>
      </p:sp>
      <p:sp>
        <p:nvSpPr>
          <p:cNvPr id="6" name="Content Placeholder 3">
            <a:extLst>
              <a:ext uri="{FF2B5EF4-FFF2-40B4-BE49-F238E27FC236}">
                <a16:creationId xmlns:a16="http://schemas.microsoft.com/office/drawing/2014/main" id="{98350BA9-C1B5-4827-9481-DCCFFE87BA9E}"/>
              </a:ext>
            </a:extLst>
          </p:cNvPr>
          <p:cNvSpPr txBox="1">
            <a:spLocks/>
          </p:cNvSpPr>
          <p:nvPr/>
        </p:nvSpPr>
        <p:spPr>
          <a:xfrm>
            <a:off x="6192910" y="1084105"/>
            <a:ext cx="5414890" cy="4919262"/>
          </a:xfrm>
          <a:prstGeom prst="rect">
            <a:avLst/>
          </a:prstGeom>
          <a:solidFill>
            <a:schemeClr val="accent4"/>
          </a:solidFill>
        </p:spPr>
        <p:txBody>
          <a:bodyPr vert="horz" lIns="91440" tIns="45720" rIns="91440" bIns="45720" rtlCol="0">
            <a:noAutofit/>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lang="en-US" sz="2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lang="en-US" sz="1600" kern="1200">
                <a:solidFill>
                  <a:schemeClr val="tx1"/>
                </a:solidFill>
                <a:latin typeface="+mn-lt"/>
                <a:ea typeface="+mn-ea"/>
                <a:cs typeface="+mn-cs"/>
              </a:defRPr>
            </a:lvl3pPr>
            <a:lvl4pPr marL="0" indent="-228600" algn="l" defTabSz="914400" rtl="0" eaLnBrk="1" latinLnBrk="0" hangingPunct="1">
              <a:lnSpc>
                <a:spcPct val="90000"/>
              </a:lnSpc>
              <a:spcBef>
                <a:spcPts val="500"/>
              </a:spcBef>
              <a:buFont typeface="Arial" panose="020B0604020202020204" pitchFamily="34" charset="0"/>
              <a:buChar char="•"/>
              <a:defRPr lang="en-US" sz="1600" kern="1200">
                <a:solidFill>
                  <a:schemeClr val="tx1"/>
                </a:solidFill>
                <a:latin typeface="+mn-lt"/>
                <a:ea typeface="+mn-ea"/>
                <a:cs typeface="+mn-cs"/>
              </a:defRPr>
            </a:lvl4pPr>
            <a:lvl5pPr marL="460800" indent="-228600" algn="l" defTabSz="914400" rtl="0" eaLnBrk="1" latinLnBrk="0" hangingPunct="1">
              <a:lnSpc>
                <a:spcPct val="90000"/>
              </a:lnSpc>
              <a:spcBef>
                <a:spcPts val="500"/>
              </a:spcBef>
              <a:buFont typeface="Arial" panose="020B0604020202020204" pitchFamily="34" charset="0"/>
              <a:buChar char="•"/>
              <a:defRPr lang="en-GB"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spcAft>
                <a:spcPts val="600"/>
              </a:spcAft>
            </a:pPr>
            <a:r>
              <a:rPr lang="en-GB" sz="1600" i="0" u="sng">
                <a:solidFill>
                  <a:schemeClr val="bg1"/>
                </a:solidFill>
                <a:effectLst/>
              </a:rPr>
              <a:t>Physical Activity on Prescription, Sweden</a:t>
            </a:r>
          </a:p>
          <a:p>
            <a:pPr algn="l">
              <a:lnSpc>
                <a:spcPct val="100000"/>
              </a:lnSpc>
              <a:spcAft>
                <a:spcPts val="600"/>
              </a:spcAft>
            </a:pPr>
            <a:r>
              <a:rPr lang="en-GB" sz="1600" b="0">
                <a:solidFill>
                  <a:schemeClr val="bg1"/>
                </a:solidFill>
              </a:rPr>
              <a:t>E</a:t>
            </a:r>
            <a:r>
              <a:rPr lang="en-GB" sz="1600" b="0" i="0">
                <a:solidFill>
                  <a:schemeClr val="bg1"/>
                </a:solidFill>
                <a:effectLst/>
              </a:rPr>
              <a:t>stablished in the early 2000s, this programme was selected as a best practice example by the European Commission. Patients receive written individualised prescriptions from an HCP for everyday physical activities, as well as for aerobic fitness, strength and flexibility training. The prescription also specifies duration, frequency and intensity of the exercise. There is a formal follow-up procedure, the results of which go into the patient’s medical record. </a:t>
            </a:r>
            <a:r>
              <a:rPr lang="en-GB" sz="1600">
                <a:solidFill>
                  <a:schemeClr val="bg1"/>
                </a:solidFill>
              </a:rPr>
              <a:t>T</a:t>
            </a:r>
            <a:r>
              <a:rPr lang="en-GB" sz="1600" i="0">
                <a:solidFill>
                  <a:schemeClr val="bg1"/>
                </a:solidFill>
                <a:effectLst/>
              </a:rPr>
              <a:t>he aim of the scheme is to help patients integrate physical activity into their daily lives. </a:t>
            </a:r>
          </a:p>
          <a:p>
            <a:pPr algn="l">
              <a:lnSpc>
                <a:spcPct val="100000"/>
              </a:lnSpc>
              <a:spcAft>
                <a:spcPts val="600"/>
              </a:spcAft>
            </a:pPr>
            <a:r>
              <a:rPr lang="en-GB" sz="1600">
                <a:solidFill>
                  <a:schemeClr val="bg1"/>
                </a:solidFill>
              </a:rPr>
              <a:t>Target group: </a:t>
            </a:r>
            <a:r>
              <a:rPr lang="en-GB" sz="1600" b="0" i="0">
                <a:solidFill>
                  <a:schemeClr val="bg1"/>
                </a:solidFill>
                <a:effectLst/>
              </a:rPr>
              <a:t>patients at risk of developing non-communicable diseases</a:t>
            </a:r>
            <a:endParaRPr lang="en-GB" sz="1600" b="0">
              <a:solidFill>
                <a:schemeClr val="bg1"/>
              </a:solidFill>
            </a:endParaRPr>
          </a:p>
          <a:p>
            <a:pPr algn="l">
              <a:lnSpc>
                <a:spcPct val="100000"/>
              </a:lnSpc>
              <a:spcAft>
                <a:spcPts val="600"/>
              </a:spcAft>
            </a:pPr>
            <a:r>
              <a:rPr lang="en-GB" sz="1600" i="0">
                <a:solidFill>
                  <a:schemeClr val="bg1"/>
                </a:solidFill>
                <a:effectLst/>
              </a:rPr>
              <a:t>Impact:</a:t>
            </a:r>
            <a:r>
              <a:rPr lang="en-GB" sz="1600" b="0" i="0">
                <a:solidFill>
                  <a:schemeClr val="bg1"/>
                </a:solidFill>
                <a:effectLst/>
              </a:rPr>
              <a:t> an evaluation found that the programme </a:t>
            </a:r>
            <a:r>
              <a:rPr lang="en-GB" sz="1600" i="0">
                <a:solidFill>
                  <a:schemeClr val="bg1"/>
                </a:solidFill>
                <a:effectLst/>
              </a:rPr>
              <a:t>significantly contributed to increases in self‐reported moderate physical activity levels at least once a week</a:t>
            </a:r>
            <a:r>
              <a:rPr lang="en-GB" sz="1600" b="0" i="0">
                <a:solidFill>
                  <a:schemeClr val="bg1"/>
                </a:solidFill>
                <a:effectLst/>
              </a:rPr>
              <a:t>, from 19% to 36%, as well as to a better quality of life.</a:t>
            </a:r>
          </a:p>
        </p:txBody>
      </p:sp>
      <p:sp>
        <p:nvSpPr>
          <p:cNvPr id="7" name="Title 1">
            <a:extLst>
              <a:ext uri="{FF2B5EF4-FFF2-40B4-BE49-F238E27FC236}">
                <a16:creationId xmlns:a16="http://schemas.microsoft.com/office/drawing/2014/main" id="{74DFF17A-C27B-4DF2-AF07-C2F01599E5DC}"/>
              </a:ext>
            </a:extLst>
          </p:cNvPr>
          <p:cNvSpPr>
            <a:spLocks noGrp="1"/>
          </p:cNvSpPr>
          <p:nvPr>
            <p:ph type="title"/>
          </p:nvPr>
        </p:nvSpPr>
        <p:spPr>
          <a:xfrm>
            <a:off x="360363" y="360363"/>
            <a:ext cx="11444287" cy="397032"/>
          </a:xfrm>
        </p:spPr>
        <p:txBody>
          <a:bodyPr/>
          <a:lstStyle/>
          <a:p>
            <a:r>
              <a:rPr lang="en-GB" sz="2200"/>
              <a:t>Domestic and international examples of effective healthcare interventions.</a:t>
            </a:r>
            <a:endParaRPr lang="en-GB"/>
          </a:p>
        </p:txBody>
      </p:sp>
    </p:spTree>
    <p:extLst>
      <p:ext uri="{BB962C8B-B14F-4D97-AF65-F5344CB8AC3E}">
        <p14:creationId xmlns:p14="http://schemas.microsoft.com/office/powerpoint/2010/main" val="4127426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2E8DF-1DA4-41BE-B903-29D3A1C5E505}"/>
              </a:ext>
            </a:extLst>
          </p:cNvPr>
          <p:cNvSpPr>
            <a:spLocks noGrp="1"/>
          </p:cNvSpPr>
          <p:nvPr>
            <p:ph type="title"/>
          </p:nvPr>
        </p:nvSpPr>
        <p:spPr>
          <a:xfrm>
            <a:off x="1029851" y="98958"/>
            <a:ext cx="10704949" cy="1006429"/>
          </a:xfrm>
        </p:spPr>
        <p:txBody>
          <a:bodyPr/>
          <a:lstStyle/>
          <a:p>
            <a:r>
              <a:rPr lang="en-GB" sz="2200" u="sng"/>
              <a:t>Active travel</a:t>
            </a:r>
            <a:r>
              <a:rPr lang="en-GB" sz="2200"/>
              <a:t> can be built into people’s existing lives; and </a:t>
            </a:r>
            <a:r>
              <a:rPr lang="en-GB" sz="2200" u="sng"/>
              <a:t>walking</a:t>
            </a:r>
            <a:r>
              <a:rPr lang="en-GB" sz="2200"/>
              <a:t> specifically </a:t>
            </a:r>
            <a:r>
              <a:rPr lang="en-GB" sz="2200">
                <a:ea typeface="+mn-lt"/>
                <a:cs typeface="+mn-lt"/>
              </a:rPr>
              <a:t>requires no skill, facilities or equipment that may be barriers to our priority groups.</a:t>
            </a:r>
            <a:endParaRPr lang="en-GB" sz="2200"/>
          </a:p>
        </p:txBody>
      </p:sp>
      <p:sp>
        <p:nvSpPr>
          <p:cNvPr id="11" name="TextBox 10">
            <a:extLst>
              <a:ext uri="{FF2B5EF4-FFF2-40B4-BE49-F238E27FC236}">
                <a16:creationId xmlns:a16="http://schemas.microsoft.com/office/drawing/2014/main" id="{A684ADDA-65F9-4D59-BF8B-CBB6427EA1F2}"/>
              </a:ext>
            </a:extLst>
          </p:cNvPr>
          <p:cNvSpPr txBox="1"/>
          <p:nvPr/>
        </p:nvSpPr>
        <p:spPr>
          <a:xfrm>
            <a:off x="277748" y="1008237"/>
            <a:ext cx="6802990" cy="5247590"/>
          </a:xfrm>
          <a:prstGeom prst="rect">
            <a:avLst/>
          </a:prstGeom>
          <a:noFill/>
        </p:spPr>
        <p:txBody>
          <a:bodyPr wrap="square" lIns="91440" tIns="45720" rIns="91440" bIns="45720" rtlCol="0" anchor="t">
            <a:spAutoFit/>
          </a:bodyPr>
          <a:lstStyle/>
          <a:p>
            <a:pPr>
              <a:spcAft>
                <a:spcPts val="600"/>
              </a:spcAft>
            </a:pPr>
            <a:r>
              <a:rPr lang="en-GB" sz="1500">
                <a:ea typeface="+mn-lt"/>
                <a:cs typeface="+mn-lt"/>
              </a:rPr>
              <a:t>Active travel interventions encompass increasing cycling and walking. </a:t>
            </a:r>
            <a:r>
              <a:rPr lang="en-GB" sz="1500" b="1">
                <a:ea typeface="+mn-lt"/>
                <a:cs typeface="+mn-lt"/>
              </a:rPr>
              <a:t>An additional ten minutes brisk walking per day is more likely than other types of physical activity to be seen as achievable</a:t>
            </a:r>
            <a:r>
              <a:rPr lang="en-GB" sz="1500" b="0">
                <a:ea typeface="+mn-lt"/>
                <a:cs typeface="+mn-lt"/>
              </a:rPr>
              <a:t> by those who are currently classified as ‘inactive’ in England.</a:t>
            </a:r>
            <a:r>
              <a:rPr lang="en-GB" sz="1500">
                <a:ea typeface="+mn-lt"/>
                <a:cs typeface="+mn-lt"/>
              </a:rPr>
              <a:t> </a:t>
            </a:r>
          </a:p>
          <a:p>
            <a:pPr>
              <a:spcAft>
                <a:spcPts val="600"/>
              </a:spcAft>
            </a:pPr>
            <a:r>
              <a:rPr lang="en-GB" sz="1500">
                <a:ea typeface="+mn-lt"/>
                <a:cs typeface="+mn-lt"/>
              </a:rPr>
              <a:t>W</a:t>
            </a:r>
            <a:r>
              <a:rPr lang="en-GB" sz="1500" b="0">
                <a:ea typeface="+mn-lt"/>
                <a:cs typeface="+mn-lt"/>
              </a:rPr>
              <a:t>alking interventions for people who have a low level of activity but are not achieving </a:t>
            </a:r>
            <a:r>
              <a:rPr lang="en-GB" sz="1500">
                <a:ea typeface="+mn-lt"/>
                <a:cs typeface="+mn-lt"/>
              </a:rPr>
              <a:t>UK CMOs’ </a:t>
            </a:r>
            <a:r>
              <a:rPr lang="en-GB" sz="1500" b="0">
                <a:ea typeface="+mn-lt"/>
                <a:cs typeface="+mn-lt"/>
              </a:rPr>
              <a:t>guidelines have </a:t>
            </a:r>
            <a:r>
              <a:rPr lang="en-GB" sz="1500" b="1">
                <a:ea typeface="+mn-lt"/>
                <a:cs typeface="+mn-lt"/>
              </a:rPr>
              <a:t>consistently achieved an additional 30 minutes of walking per week, lifting people out of the ‘inactive’ category</a:t>
            </a:r>
            <a:r>
              <a:rPr lang="en-GB" sz="1500" b="0">
                <a:ea typeface="+mn-lt"/>
                <a:cs typeface="+mn-lt"/>
              </a:rPr>
              <a:t> at which the greatest risks to health persists.</a:t>
            </a:r>
            <a:r>
              <a:rPr lang="en-GB" sz="1500">
                <a:ea typeface="+mn-lt"/>
                <a:cs typeface="+mn-lt"/>
              </a:rPr>
              <a:t> </a:t>
            </a:r>
            <a:endParaRPr lang="en-GB" sz="1500" b="0">
              <a:ea typeface="+mn-lt"/>
              <a:cs typeface="+mn-lt"/>
            </a:endParaRPr>
          </a:p>
          <a:p>
            <a:pPr>
              <a:spcAft>
                <a:spcPts val="600"/>
              </a:spcAft>
            </a:pPr>
            <a:r>
              <a:rPr lang="en-GB" sz="1500" b="0">
                <a:ea typeface="+mn-lt"/>
                <a:cs typeface="+mn-lt"/>
              </a:rPr>
              <a:t>The </a:t>
            </a:r>
            <a:r>
              <a:rPr lang="en-GB" sz="1500" b="1">
                <a:ea typeface="+mn-lt"/>
                <a:cs typeface="+mn-lt"/>
              </a:rPr>
              <a:t>accessibility and acceptability of walking has particular potential for a cohort of the population with particular need for increased physical activity </a:t>
            </a:r>
            <a:r>
              <a:rPr lang="en-GB" sz="1500" b="0">
                <a:ea typeface="+mn-lt"/>
                <a:cs typeface="+mn-lt"/>
              </a:rPr>
              <a:t>and who are currently inactive or doing less than the UK CMOs’ guidelines, particularly those in mid-life (aged 40-60 years) in lower socio-economic groups.</a:t>
            </a:r>
            <a:endParaRPr lang="en-GB" sz="1500">
              <a:cs typeface="Arial"/>
            </a:endParaRPr>
          </a:p>
          <a:p>
            <a:pPr algn="l">
              <a:spcAft>
                <a:spcPts val="600"/>
              </a:spcAft>
            </a:pPr>
            <a:r>
              <a:rPr lang="en-GB" sz="1500" b="0" i="0">
                <a:solidFill>
                  <a:srgbClr val="0B0C0C"/>
                </a:solidFill>
                <a:effectLst/>
              </a:rPr>
              <a:t>For currently inactive individuals, evidence shows the following health benefits could be achieved from ten minutes of brisk walking per day for seven days:</a:t>
            </a:r>
            <a:endParaRPr lang="en-GB" sz="1500" b="0" i="0">
              <a:solidFill>
                <a:srgbClr val="0B0C0C"/>
              </a:solidFill>
              <a:effectLst/>
              <a:cs typeface="Arial"/>
            </a:endParaRPr>
          </a:p>
          <a:p>
            <a:pPr marL="285750" indent="-285750" algn="l">
              <a:buFont typeface="Arial" panose="020B0604020202020204" pitchFamily="34" charset="0"/>
              <a:buChar char="•"/>
            </a:pPr>
            <a:r>
              <a:rPr lang="en-GB" sz="1500" b="0" i="0">
                <a:solidFill>
                  <a:srgbClr val="0B0C0C"/>
                </a:solidFill>
                <a:effectLst/>
              </a:rPr>
              <a:t>increased physical fitness</a:t>
            </a:r>
            <a:endParaRPr lang="en-GB" sz="1500" b="0" i="0">
              <a:solidFill>
                <a:srgbClr val="0B0C0C"/>
              </a:solidFill>
              <a:effectLst/>
              <a:cs typeface="Arial"/>
            </a:endParaRPr>
          </a:p>
          <a:p>
            <a:pPr marL="285750" indent="-285750" algn="l">
              <a:buFont typeface="Arial" panose="020B0604020202020204" pitchFamily="34" charset="0"/>
              <a:buChar char="•"/>
            </a:pPr>
            <a:r>
              <a:rPr lang="en-GB" sz="1500" b="0" i="0">
                <a:solidFill>
                  <a:srgbClr val="0B0C0C"/>
                </a:solidFill>
                <a:effectLst/>
              </a:rPr>
              <a:t>greater ease of performance of everyday physical activities</a:t>
            </a:r>
            <a:endParaRPr lang="en-GB" sz="1500" b="0" i="0">
              <a:solidFill>
                <a:srgbClr val="0B0C0C"/>
              </a:solidFill>
              <a:effectLst/>
              <a:cs typeface="Arial"/>
            </a:endParaRPr>
          </a:p>
          <a:p>
            <a:pPr marL="285750" indent="-285750" algn="l">
              <a:buFont typeface="Arial" panose="020B0604020202020204" pitchFamily="34" charset="0"/>
              <a:buChar char="•"/>
            </a:pPr>
            <a:r>
              <a:rPr lang="en-GB" sz="1500" b="0" i="0">
                <a:solidFill>
                  <a:srgbClr val="0B0C0C"/>
                </a:solidFill>
                <a:effectLst/>
              </a:rPr>
              <a:t>improved mood</a:t>
            </a:r>
            <a:endParaRPr lang="en-GB" sz="1500" b="0" i="0">
              <a:solidFill>
                <a:srgbClr val="0B0C0C"/>
              </a:solidFill>
              <a:effectLst/>
              <a:cs typeface="Arial"/>
            </a:endParaRPr>
          </a:p>
          <a:p>
            <a:pPr marL="285750" indent="-285750" algn="l">
              <a:buFont typeface="Arial" panose="020B0604020202020204" pitchFamily="34" charset="0"/>
              <a:buChar char="•"/>
            </a:pPr>
            <a:r>
              <a:rPr lang="en-GB" sz="1500" b="0" i="0">
                <a:solidFill>
                  <a:srgbClr val="0B0C0C"/>
                </a:solidFill>
                <a:effectLst/>
              </a:rPr>
              <a:t>improved quality of life</a:t>
            </a:r>
            <a:endParaRPr lang="en-GB" sz="1500" b="0" i="0">
              <a:solidFill>
                <a:srgbClr val="0B0C0C"/>
              </a:solidFill>
              <a:effectLst/>
              <a:cs typeface="Arial"/>
            </a:endParaRPr>
          </a:p>
          <a:p>
            <a:pPr marL="285750" indent="-285750" algn="l">
              <a:buFont typeface="Arial" panose="020B0604020202020204" pitchFamily="34" charset="0"/>
              <a:buChar char="•"/>
            </a:pPr>
            <a:r>
              <a:rPr lang="en-GB" sz="1500" b="0" i="0">
                <a:solidFill>
                  <a:srgbClr val="0B0C0C"/>
                </a:solidFill>
                <a:effectLst/>
              </a:rPr>
              <a:t>increased body leanness and healthier weight</a:t>
            </a:r>
            <a:endParaRPr lang="en-GB" sz="1500" b="0" i="0">
              <a:solidFill>
                <a:srgbClr val="0B0C0C"/>
              </a:solidFill>
              <a:effectLst/>
              <a:cs typeface="Arial"/>
            </a:endParaRPr>
          </a:p>
          <a:p>
            <a:pPr marL="285750" indent="-285750" algn="l">
              <a:buFont typeface="Arial" panose="020B0604020202020204" pitchFamily="34" charset="0"/>
              <a:buChar char="•"/>
            </a:pPr>
            <a:r>
              <a:rPr lang="en-GB" sz="1500" b="0" i="0">
                <a:solidFill>
                  <a:srgbClr val="0B0C0C"/>
                </a:solidFill>
                <a:effectLst/>
              </a:rPr>
              <a:t>reduction in risk of early death</a:t>
            </a:r>
            <a:endParaRPr lang="en-GB" sz="1500" b="0" i="0">
              <a:solidFill>
                <a:srgbClr val="0B0C0C"/>
              </a:solidFill>
              <a:effectLst/>
              <a:cs typeface="Arial"/>
            </a:endParaRPr>
          </a:p>
        </p:txBody>
      </p:sp>
      <p:pic>
        <p:nvPicPr>
          <p:cNvPr id="13" name="Graphic 12" descr="Shoe footprints with solid fill">
            <a:extLst>
              <a:ext uri="{FF2B5EF4-FFF2-40B4-BE49-F238E27FC236}">
                <a16:creationId xmlns:a16="http://schemas.microsoft.com/office/drawing/2014/main" id="{BD1B70AA-3643-484B-B693-6F9625D05A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265" y="242822"/>
            <a:ext cx="648586" cy="648586"/>
          </a:xfrm>
          <a:prstGeom prst="rect">
            <a:avLst/>
          </a:prstGeom>
        </p:spPr>
      </p:pic>
      <p:graphicFrame>
        <p:nvGraphicFramePr>
          <p:cNvPr id="6" name="Chart 5">
            <a:extLst>
              <a:ext uri="{FF2B5EF4-FFF2-40B4-BE49-F238E27FC236}">
                <a16:creationId xmlns:a16="http://schemas.microsoft.com/office/drawing/2014/main" id="{1D9B5057-491C-45F4-850F-D037D61D2272}"/>
              </a:ext>
            </a:extLst>
          </p:cNvPr>
          <p:cNvGraphicFramePr>
            <a:graphicFrameLocks/>
          </p:cNvGraphicFramePr>
          <p:nvPr>
            <p:extLst>
              <p:ext uri="{D42A27DB-BD31-4B8C-83A1-F6EECF244321}">
                <p14:modId xmlns:p14="http://schemas.microsoft.com/office/powerpoint/2010/main" val="617307707"/>
              </p:ext>
            </p:extLst>
          </p:nvPr>
        </p:nvGraphicFramePr>
        <p:xfrm>
          <a:off x="7080738" y="1093224"/>
          <a:ext cx="5673970" cy="4161692"/>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862E7C22-5609-4F08-AFB2-1D424D7E134C}"/>
              </a:ext>
            </a:extLst>
          </p:cNvPr>
          <p:cNvSpPr txBox="1"/>
          <p:nvPr/>
        </p:nvSpPr>
        <p:spPr>
          <a:xfrm>
            <a:off x="7510818" y="5254916"/>
            <a:ext cx="4680573" cy="553998"/>
          </a:xfrm>
          <a:prstGeom prst="rect">
            <a:avLst/>
          </a:prstGeom>
          <a:noFill/>
        </p:spPr>
        <p:txBody>
          <a:bodyPr wrap="square" rtlCol="0">
            <a:spAutoFit/>
          </a:bodyPr>
          <a:lstStyle/>
          <a:p>
            <a:r>
              <a:rPr lang="en-GB" sz="1500" i="1"/>
              <a:t>Walking for leisure has been the success area of the past 7 years</a:t>
            </a:r>
          </a:p>
        </p:txBody>
      </p:sp>
    </p:spTree>
    <p:extLst>
      <p:ext uri="{BB962C8B-B14F-4D97-AF65-F5344CB8AC3E}">
        <p14:creationId xmlns:p14="http://schemas.microsoft.com/office/powerpoint/2010/main" val="41935440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FC16102-1D40-4CBA-B84E-453084A10132}"/>
              </a:ext>
            </a:extLst>
          </p:cNvPr>
          <p:cNvSpPr txBox="1">
            <a:spLocks/>
          </p:cNvSpPr>
          <p:nvPr/>
        </p:nvSpPr>
        <p:spPr>
          <a:xfrm>
            <a:off x="360000" y="1151466"/>
            <a:ext cx="5580000" cy="4757766"/>
          </a:xfrm>
          <a:prstGeom prst="rect">
            <a:avLst/>
          </a:prstGeom>
          <a:solidFill>
            <a:schemeClr val="accent1"/>
          </a:solidFill>
        </p:spPr>
        <p:txBody>
          <a:bodyPr vert="horz" lIns="91440" tIns="45720" rIns="91440" bIns="45720" rtlCol="0">
            <a:noAutofit/>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lang="en-US" sz="2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lang="en-US" sz="1600" kern="1200">
                <a:solidFill>
                  <a:schemeClr val="tx1"/>
                </a:solidFill>
                <a:latin typeface="+mn-lt"/>
                <a:ea typeface="+mn-ea"/>
                <a:cs typeface="+mn-cs"/>
              </a:defRPr>
            </a:lvl3pPr>
            <a:lvl4pPr marL="0" indent="-228600" algn="l" defTabSz="914400" rtl="0" eaLnBrk="1" latinLnBrk="0" hangingPunct="1">
              <a:lnSpc>
                <a:spcPct val="90000"/>
              </a:lnSpc>
              <a:spcBef>
                <a:spcPts val="500"/>
              </a:spcBef>
              <a:buFont typeface="Arial" panose="020B0604020202020204" pitchFamily="34" charset="0"/>
              <a:buChar char="•"/>
              <a:defRPr lang="en-US" sz="1600" kern="1200">
                <a:solidFill>
                  <a:schemeClr val="tx1"/>
                </a:solidFill>
                <a:latin typeface="+mn-lt"/>
                <a:ea typeface="+mn-ea"/>
                <a:cs typeface="+mn-cs"/>
              </a:defRPr>
            </a:lvl4pPr>
            <a:lvl5pPr marL="460800" indent="-228600" algn="l" defTabSz="914400" rtl="0" eaLnBrk="1" latinLnBrk="0" hangingPunct="1">
              <a:lnSpc>
                <a:spcPct val="90000"/>
              </a:lnSpc>
              <a:spcBef>
                <a:spcPts val="500"/>
              </a:spcBef>
              <a:buFont typeface="Arial" panose="020B0604020202020204" pitchFamily="34" charset="0"/>
              <a:buChar char="•"/>
              <a:defRPr lang="en-GB"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pPr>
            <a:r>
              <a:rPr lang="en-GB" sz="1600" u="sng" kern="1200">
                <a:solidFill>
                  <a:schemeClr val="bg1"/>
                </a:solidFill>
                <a:effectLst/>
                <a:cs typeface="Calibri"/>
                <a:hlinkClick r:id="rId3">
                  <a:extLst>
                    <a:ext uri="{A12FA001-AC4F-418D-AE19-62706E023703}">
                      <ahyp:hlinkClr xmlns:ahyp="http://schemas.microsoft.com/office/drawing/2018/hyperlinkcolor" val="tx"/>
                    </a:ext>
                  </a:extLst>
                </a:hlinkClick>
              </a:rPr>
              <a:t>Beat the Street</a:t>
            </a:r>
            <a:r>
              <a:rPr lang="en-GB" sz="1600" u="sng" kern="1200">
                <a:solidFill>
                  <a:schemeClr val="bg1"/>
                </a:solidFill>
                <a:effectLst/>
                <a:cs typeface="Calibri"/>
              </a:rPr>
              <a:t>, across the UK</a:t>
            </a:r>
          </a:p>
          <a:p>
            <a:pPr>
              <a:lnSpc>
                <a:spcPct val="100000"/>
              </a:lnSpc>
              <a:spcAft>
                <a:spcPts val="600"/>
              </a:spcAft>
            </a:pPr>
            <a:r>
              <a:rPr lang="en-GB" sz="1600" b="0">
                <a:solidFill>
                  <a:schemeClr val="bg1"/>
                </a:solidFill>
                <a:cs typeface="Calibri"/>
              </a:rPr>
              <a:t>A</a:t>
            </a:r>
            <a:r>
              <a:rPr lang="en-GB" sz="1600" b="0" kern="1200">
                <a:solidFill>
                  <a:schemeClr val="bg1"/>
                </a:solidFill>
                <a:effectLst/>
                <a:cs typeface="Calibri"/>
              </a:rPr>
              <a:t> 12-month programme which improves the health and wellbeing of entire towns and cities by getting people of all ages moving.</a:t>
            </a:r>
            <a:r>
              <a:rPr lang="en-GB" sz="1600" b="0">
                <a:solidFill>
                  <a:schemeClr val="bg1"/>
                </a:solidFill>
                <a:cs typeface="Calibri"/>
              </a:rPr>
              <a:t> The </a:t>
            </a:r>
            <a:r>
              <a:rPr lang="en-GB" sz="1600">
                <a:solidFill>
                  <a:schemeClr val="bg1"/>
                </a:solidFill>
                <a:cs typeface="Calibri"/>
              </a:rPr>
              <a:t>programme turns towns and communities into giant games, where participants earn points and win prizes </a:t>
            </a:r>
            <a:r>
              <a:rPr lang="en-GB" sz="1600" kern="1200">
                <a:solidFill>
                  <a:schemeClr val="bg1"/>
                </a:solidFill>
                <a:effectLst/>
                <a:cs typeface="Calibri"/>
              </a:rPr>
              <a:t>walking, running and cycling around their area.</a:t>
            </a:r>
            <a:endParaRPr lang="en-GB" sz="1600" kern="1200">
              <a:solidFill>
                <a:schemeClr val="bg1"/>
              </a:solidFill>
              <a:effectLst/>
              <a:cs typeface="Calibri" panose="020F0502020204030204" pitchFamily="34" charset="0"/>
            </a:endParaRPr>
          </a:p>
          <a:p>
            <a:pPr>
              <a:lnSpc>
                <a:spcPct val="100000"/>
              </a:lnSpc>
              <a:spcAft>
                <a:spcPts val="600"/>
              </a:spcAft>
            </a:pPr>
            <a:r>
              <a:rPr lang="en-US" sz="1600">
                <a:solidFill>
                  <a:schemeClr val="bg1"/>
                </a:solidFill>
                <a:cs typeface="Calibri"/>
              </a:rPr>
              <a:t>Target group: </a:t>
            </a:r>
            <a:r>
              <a:rPr lang="en-US" sz="1600" b="0">
                <a:solidFill>
                  <a:schemeClr val="bg1"/>
                </a:solidFill>
                <a:cs typeface="Calibri"/>
              </a:rPr>
              <a:t>areas of deprivation where populations are more inactive</a:t>
            </a:r>
          </a:p>
          <a:p>
            <a:pPr>
              <a:lnSpc>
                <a:spcPct val="100000"/>
              </a:lnSpc>
              <a:spcAft>
                <a:spcPts val="600"/>
              </a:spcAft>
            </a:pPr>
            <a:r>
              <a:rPr lang="en-US" sz="1600">
                <a:solidFill>
                  <a:schemeClr val="bg1"/>
                </a:solidFill>
                <a:cs typeface="Calibri"/>
              </a:rPr>
              <a:t>Impact:</a:t>
            </a:r>
            <a:r>
              <a:rPr lang="en-US" sz="1600" b="0">
                <a:solidFill>
                  <a:schemeClr val="bg1"/>
                </a:solidFill>
                <a:cs typeface="Calibri"/>
              </a:rPr>
              <a:t> to date more than </a:t>
            </a:r>
            <a:r>
              <a:rPr lang="en-US" sz="1600">
                <a:solidFill>
                  <a:schemeClr val="bg1"/>
                </a:solidFill>
                <a:cs typeface="Calibri"/>
              </a:rPr>
              <a:t>1.5m people across 120 locations</a:t>
            </a:r>
            <a:r>
              <a:rPr lang="en-US" sz="1600" b="0">
                <a:solidFill>
                  <a:schemeClr val="bg1"/>
                </a:solidFill>
                <a:cs typeface="Calibri"/>
              </a:rPr>
              <a:t> have taken part and evaluation has shown si</a:t>
            </a:r>
            <a:r>
              <a:rPr lang="en-US" sz="1600">
                <a:solidFill>
                  <a:schemeClr val="bg1"/>
                </a:solidFill>
                <a:cs typeface="Calibri"/>
              </a:rPr>
              <a:t>gnificant impact in increasing levels of activity</a:t>
            </a:r>
            <a:r>
              <a:rPr lang="en-US" sz="1600" b="0">
                <a:solidFill>
                  <a:schemeClr val="bg1"/>
                </a:solidFill>
                <a:cs typeface="Calibri"/>
              </a:rPr>
              <a:t>. A review showed that </a:t>
            </a:r>
            <a:r>
              <a:rPr lang="en-GB" sz="1600">
                <a:solidFill>
                  <a:schemeClr val="bg1"/>
                </a:solidFill>
              </a:rPr>
              <a:t>71% of adults </a:t>
            </a:r>
            <a:r>
              <a:rPr lang="en-GB" sz="1600" b="0">
                <a:solidFill>
                  <a:schemeClr val="bg1"/>
                </a:solidFill>
              </a:rPr>
              <a:t>who were inactive when they registered to take part before the programme, were lifted into activity 12 months later, and </a:t>
            </a:r>
            <a:r>
              <a:rPr lang="en-GB" sz="1600">
                <a:solidFill>
                  <a:schemeClr val="bg1"/>
                </a:solidFill>
              </a:rPr>
              <a:t>75% of children </a:t>
            </a:r>
            <a:r>
              <a:rPr lang="en-GB" sz="1600" b="0">
                <a:solidFill>
                  <a:schemeClr val="bg1"/>
                </a:solidFill>
              </a:rPr>
              <a:t>who were ‘less active’ when they registered to take part before the game, were lifted into activity 12 months later.</a:t>
            </a:r>
            <a:endParaRPr lang="en-US" sz="1600" b="0">
              <a:solidFill>
                <a:schemeClr val="bg1"/>
              </a:solidFill>
            </a:endParaRPr>
          </a:p>
        </p:txBody>
      </p:sp>
      <p:sp>
        <p:nvSpPr>
          <p:cNvPr id="6" name="Content Placeholder 3">
            <a:extLst>
              <a:ext uri="{FF2B5EF4-FFF2-40B4-BE49-F238E27FC236}">
                <a16:creationId xmlns:a16="http://schemas.microsoft.com/office/drawing/2014/main" id="{6644F01D-A917-48CC-ACD3-992EEBBB2091}"/>
              </a:ext>
            </a:extLst>
          </p:cNvPr>
          <p:cNvSpPr txBox="1">
            <a:spLocks/>
          </p:cNvSpPr>
          <p:nvPr/>
        </p:nvSpPr>
        <p:spPr>
          <a:xfrm>
            <a:off x="6192910" y="1151467"/>
            <a:ext cx="5580000" cy="4757766"/>
          </a:xfrm>
          <a:prstGeom prst="rect">
            <a:avLst/>
          </a:prstGeom>
          <a:solidFill>
            <a:schemeClr val="accent4"/>
          </a:solidFill>
        </p:spPr>
        <p:txBody>
          <a:bodyPr vert="horz" lIns="91440" tIns="45720" rIns="91440" bIns="45720" rtlCol="0">
            <a:noAutofit/>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lang="en-US" sz="2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lang="en-US" sz="1600" kern="1200">
                <a:solidFill>
                  <a:schemeClr val="tx1"/>
                </a:solidFill>
                <a:latin typeface="+mn-lt"/>
                <a:ea typeface="+mn-ea"/>
                <a:cs typeface="+mn-cs"/>
              </a:defRPr>
            </a:lvl3pPr>
            <a:lvl4pPr marL="0" indent="-228600" algn="l" defTabSz="914400" rtl="0" eaLnBrk="1" latinLnBrk="0" hangingPunct="1">
              <a:lnSpc>
                <a:spcPct val="90000"/>
              </a:lnSpc>
              <a:spcBef>
                <a:spcPts val="500"/>
              </a:spcBef>
              <a:buFont typeface="Arial" panose="020B0604020202020204" pitchFamily="34" charset="0"/>
              <a:buChar char="•"/>
              <a:defRPr lang="en-US" sz="1600" kern="1200">
                <a:solidFill>
                  <a:schemeClr val="tx1"/>
                </a:solidFill>
                <a:latin typeface="+mn-lt"/>
                <a:ea typeface="+mn-ea"/>
                <a:cs typeface="+mn-cs"/>
              </a:defRPr>
            </a:lvl4pPr>
            <a:lvl5pPr marL="460800" indent="-228600" algn="l" defTabSz="914400" rtl="0" eaLnBrk="1" latinLnBrk="0" hangingPunct="1">
              <a:lnSpc>
                <a:spcPct val="90000"/>
              </a:lnSpc>
              <a:spcBef>
                <a:spcPts val="500"/>
              </a:spcBef>
              <a:buFont typeface="Arial" panose="020B0604020202020204" pitchFamily="34" charset="0"/>
              <a:buChar char="•"/>
              <a:defRPr lang="en-GB"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pPr>
            <a:r>
              <a:rPr lang="en-GB" sz="1700" u="sng">
                <a:solidFill>
                  <a:schemeClr val="bg1"/>
                </a:solidFill>
              </a:rPr>
              <a:t>10,000 Steps, Belgium</a:t>
            </a:r>
            <a:r>
              <a:rPr lang="en-GB" sz="1700">
                <a:solidFill>
                  <a:schemeClr val="bg1"/>
                </a:solidFill>
              </a:rPr>
              <a:t> </a:t>
            </a:r>
          </a:p>
          <a:p>
            <a:pPr>
              <a:lnSpc>
                <a:spcPct val="100000"/>
              </a:lnSpc>
              <a:spcAft>
                <a:spcPts val="600"/>
              </a:spcAft>
            </a:pPr>
            <a:r>
              <a:rPr lang="en-GB" sz="1700" b="0">
                <a:solidFill>
                  <a:schemeClr val="bg1"/>
                </a:solidFill>
              </a:rPr>
              <a:t>First introduced in 2005, this annual physical activity awareness-raising campaign takes a community approach. The campaign includes individual and environmental interventions for inactive adults and older people. The 2021 relaunch of the campaign aimed to support municipalities to </a:t>
            </a:r>
            <a:r>
              <a:rPr lang="en-GB" sz="1700">
                <a:solidFill>
                  <a:schemeClr val="bg1"/>
                </a:solidFill>
              </a:rPr>
              <a:t>create exercise routes, improve facilities for people on foot and set-up local exercise activities. </a:t>
            </a:r>
          </a:p>
          <a:p>
            <a:pPr>
              <a:lnSpc>
                <a:spcPct val="100000"/>
              </a:lnSpc>
              <a:spcAft>
                <a:spcPts val="600"/>
              </a:spcAft>
            </a:pPr>
            <a:r>
              <a:rPr lang="en-GB" sz="1700">
                <a:solidFill>
                  <a:schemeClr val="bg1"/>
                </a:solidFill>
              </a:rPr>
              <a:t>Target group: </a:t>
            </a:r>
            <a:r>
              <a:rPr lang="en-GB" sz="1700" b="0">
                <a:solidFill>
                  <a:schemeClr val="bg1"/>
                </a:solidFill>
              </a:rPr>
              <a:t>population-wide with emphasis on inactive adults and older people</a:t>
            </a:r>
          </a:p>
          <a:p>
            <a:pPr>
              <a:lnSpc>
                <a:spcPct val="100000"/>
              </a:lnSpc>
              <a:spcAft>
                <a:spcPts val="600"/>
              </a:spcAft>
            </a:pPr>
            <a:r>
              <a:rPr lang="en-GB" sz="1700">
                <a:solidFill>
                  <a:schemeClr val="bg1"/>
                </a:solidFill>
              </a:rPr>
              <a:t>Impact:</a:t>
            </a:r>
            <a:r>
              <a:rPr lang="en-GB" sz="1700" b="0">
                <a:solidFill>
                  <a:schemeClr val="bg1"/>
                </a:solidFill>
              </a:rPr>
              <a:t> a review of the programme found it to be an </a:t>
            </a:r>
            <a:r>
              <a:rPr lang="en-GB" sz="1700">
                <a:solidFill>
                  <a:schemeClr val="bg1"/>
                </a:solidFill>
              </a:rPr>
              <a:t>effective strategy to promote physical activity in a large population. </a:t>
            </a:r>
          </a:p>
        </p:txBody>
      </p:sp>
      <p:sp>
        <p:nvSpPr>
          <p:cNvPr id="7" name="Title 1">
            <a:extLst>
              <a:ext uri="{FF2B5EF4-FFF2-40B4-BE49-F238E27FC236}">
                <a16:creationId xmlns:a16="http://schemas.microsoft.com/office/drawing/2014/main" id="{354372EC-37F6-4E7D-A3EE-C3EBB14DA609}"/>
              </a:ext>
            </a:extLst>
          </p:cNvPr>
          <p:cNvSpPr>
            <a:spLocks noGrp="1"/>
          </p:cNvSpPr>
          <p:nvPr>
            <p:ph type="title"/>
          </p:nvPr>
        </p:nvSpPr>
        <p:spPr>
          <a:xfrm>
            <a:off x="360363" y="360363"/>
            <a:ext cx="11444287" cy="397032"/>
          </a:xfrm>
        </p:spPr>
        <p:txBody>
          <a:bodyPr/>
          <a:lstStyle/>
          <a:p>
            <a:r>
              <a:rPr lang="en-GB" sz="2200"/>
              <a:t>Domestic and international examples of effective active travel interventions.</a:t>
            </a:r>
            <a:endParaRPr lang="en-GB"/>
          </a:p>
        </p:txBody>
      </p:sp>
    </p:spTree>
    <p:extLst>
      <p:ext uri="{BB962C8B-B14F-4D97-AF65-F5344CB8AC3E}">
        <p14:creationId xmlns:p14="http://schemas.microsoft.com/office/powerpoint/2010/main" val="37452476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2E8DF-1DA4-41BE-B903-29D3A1C5E505}"/>
              </a:ext>
            </a:extLst>
          </p:cNvPr>
          <p:cNvSpPr>
            <a:spLocks noGrp="1"/>
          </p:cNvSpPr>
          <p:nvPr>
            <p:ph type="title"/>
          </p:nvPr>
        </p:nvSpPr>
        <p:spPr>
          <a:xfrm>
            <a:off x="1242501" y="531919"/>
            <a:ext cx="10589499" cy="701731"/>
          </a:xfrm>
        </p:spPr>
        <p:txBody>
          <a:bodyPr/>
          <a:lstStyle/>
          <a:p>
            <a:r>
              <a:rPr lang="en-GB" sz="2200" u="sng"/>
              <a:t>Community-based programmes</a:t>
            </a:r>
            <a:r>
              <a:rPr lang="en-GB" sz="2200"/>
              <a:t> have the potential to amplify other policies and reach the identified inactive groups.</a:t>
            </a:r>
          </a:p>
        </p:txBody>
      </p:sp>
      <p:pic>
        <p:nvPicPr>
          <p:cNvPr id="7" name="Graphic 6" descr="Group with solid fill">
            <a:extLst>
              <a:ext uri="{FF2B5EF4-FFF2-40B4-BE49-F238E27FC236}">
                <a16:creationId xmlns:a16="http://schemas.microsoft.com/office/drawing/2014/main" id="{AF2A1A17-EB64-44E7-93F1-8706AB7649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000" y="425585"/>
            <a:ext cx="914400" cy="914400"/>
          </a:xfrm>
          <a:prstGeom prst="rect">
            <a:avLst/>
          </a:prstGeom>
        </p:spPr>
      </p:pic>
      <p:sp>
        <p:nvSpPr>
          <p:cNvPr id="12" name="TextBox 11">
            <a:extLst>
              <a:ext uri="{FF2B5EF4-FFF2-40B4-BE49-F238E27FC236}">
                <a16:creationId xmlns:a16="http://schemas.microsoft.com/office/drawing/2014/main" id="{0D4772BB-0644-46CD-9395-6341F69F2CAF}"/>
              </a:ext>
            </a:extLst>
          </p:cNvPr>
          <p:cNvSpPr txBox="1"/>
          <p:nvPr/>
        </p:nvSpPr>
        <p:spPr>
          <a:xfrm>
            <a:off x="455250" y="1778963"/>
            <a:ext cx="11108267" cy="3970318"/>
          </a:xfrm>
          <a:prstGeom prst="rect">
            <a:avLst/>
          </a:prstGeom>
          <a:noFill/>
        </p:spPr>
        <p:txBody>
          <a:bodyPr wrap="square" lIns="91440" tIns="45720" rIns="91440" bIns="45720" anchor="t">
            <a:spAutoFit/>
          </a:bodyPr>
          <a:lstStyle/>
          <a:p>
            <a:r>
              <a:rPr lang="en-GB" sz="1800" b="1">
                <a:effectLst/>
              </a:rPr>
              <a:t>The evidence on community based programmes is mixed. However, there is some evidence </a:t>
            </a:r>
            <a:r>
              <a:rPr lang="en-GB" b="1"/>
              <a:t>of their effect</a:t>
            </a:r>
            <a:r>
              <a:rPr lang="en-GB" sz="1800" b="1">
                <a:effectLst/>
              </a:rPr>
              <a:t> to encourage walking. </a:t>
            </a:r>
            <a:r>
              <a:rPr lang="en-GB" sz="1800">
                <a:cs typeface="Calibri"/>
              </a:rPr>
              <a:t>Achieving small shifts in behaviour across whole communities could give more significant public health benefits than increasing activity among small, targeted groups. </a:t>
            </a:r>
          </a:p>
          <a:p>
            <a:endParaRPr lang="en-GB" sz="1800" b="0">
              <a:cs typeface="Calibri"/>
            </a:endParaRPr>
          </a:p>
          <a:p>
            <a:r>
              <a:rPr lang="en-GB" sz="1800" b="0">
                <a:cs typeface="Calibri"/>
              </a:rPr>
              <a:t>NICE is in the process of reviewing its guidance on community engagement and how it is considered within their existing guidance and pathways.</a:t>
            </a:r>
            <a:r>
              <a:rPr lang="en-GB">
                <a:cs typeface="Calibri"/>
              </a:rPr>
              <a:t> </a:t>
            </a:r>
            <a:r>
              <a:rPr lang="en-GB" sz="1800" b="0">
                <a:cs typeface="Calibri"/>
              </a:rPr>
              <a:t>These can include town or city-wide programmes, in which </a:t>
            </a:r>
            <a:r>
              <a:rPr lang="en-GB" sz="1800">
                <a:cs typeface="Calibri"/>
              </a:rPr>
              <a:t>successful marketing is strongly reinforced by community-level action</a:t>
            </a:r>
            <a:r>
              <a:rPr lang="en-GB" sz="1800" b="0">
                <a:cs typeface="Calibri"/>
              </a:rPr>
              <a:t>. For example, free community classes such as fitness/aerobics and health walks in public places (parks, community centres, worksites), or fun activity sessions for children and young people.</a:t>
            </a:r>
            <a:r>
              <a:rPr lang="en-GB">
                <a:cs typeface="Calibri"/>
              </a:rPr>
              <a:t> </a:t>
            </a:r>
            <a:r>
              <a:rPr lang="en-GB" sz="1800" b="0">
                <a:cs typeface="Calibri"/>
              </a:rPr>
              <a:t>Increasing social support for physical activity within communities, specific neighbourhoods and worksites can effectively promote physical activity.</a:t>
            </a:r>
            <a:r>
              <a:rPr lang="en-GB">
                <a:cs typeface="Calibri"/>
              </a:rPr>
              <a:t> </a:t>
            </a:r>
            <a:endParaRPr lang="en-GB" sz="1800" b="0">
              <a:cs typeface="Calibri"/>
            </a:endParaRPr>
          </a:p>
          <a:p>
            <a:endParaRPr lang="en-GB" sz="1800" b="0">
              <a:cs typeface="Calibri"/>
            </a:endParaRPr>
          </a:p>
          <a:p>
            <a:r>
              <a:rPr lang="en-GB" sz="1800" b="0">
                <a:cs typeface="Calibri"/>
              </a:rPr>
              <a:t>Therefore we propose that </a:t>
            </a:r>
            <a:r>
              <a:rPr lang="en-GB">
                <a:cs typeface="Calibri"/>
              </a:rPr>
              <a:t>community-based approaches could be </a:t>
            </a:r>
            <a:r>
              <a:rPr lang="en-GB" i="1">
                <a:cs typeface="Calibri"/>
              </a:rPr>
              <a:t>part of </a:t>
            </a:r>
            <a:r>
              <a:rPr lang="en-GB">
                <a:cs typeface="Calibri"/>
              </a:rPr>
              <a:t>a successful model to engage </a:t>
            </a:r>
            <a:r>
              <a:rPr lang="en-GB" sz="1800" b="0">
                <a:cs typeface="Calibri"/>
              </a:rPr>
              <a:t>inactive populations through</a:t>
            </a:r>
            <a:r>
              <a:rPr lang="en-GB" sz="1800" b="1">
                <a:cs typeface="Calibri"/>
              </a:rPr>
              <a:t> evidence-based interventions such as active travel and walking for leisure</a:t>
            </a:r>
            <a:r>
              <a:rPr lang="en-GB" sz="1800" b="0">
                <a:cs typeface="Calibri"/>
              </a:rPr>
              <a:t>.</a:t>
            </a:r>
          </a:p>
        </p:txBody>
      </p:sp>
    </p:spTree>
    <p:extLst>
      <p:ext uri="{BB962C8B-B14F-4D97-AF65-F5344CB8AC3E}">
        <p14:creationId xmlns:p14="http://schemas.microsoft.com/office/powerpoint/2010/main" val="19795345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2FECBA9-EB56-424D-ACB3-CAE6DEB62C02}"/>
              </a:ext>
            </a:extLst>
          </p:cNvPr>
          <p:cNvSpPr txBox="1">
            <a:spLocks/>
          </p:cNvSpPr>
          <p:nvPr/>
        </p:nvSpPr>
        <p:spPr>
          <a:xfrm>
            <a:off x="360000" y="1236133"/>
            <a:ext cx="5580000" cy="4469898"/>
          </a:xfrm>
          <a:prstGeom prst="rect">
            <a:avLst/>
          </a:prstGeom>
          <a:solidFill>
            <a:schemeClr val="accent1"/>
          </a:solidFill>
        </p:spPr>
        <p:txBody>
          <a:bodyPr vert="horz" lIns="91440" tIns="45720" rIns="91440" bIns="45720" rtlCol="0" anchor="t">
            <a:noAutofit/>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lang="en-US" sz="2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lang="en-US" sz="1600" kern="1200">
                <a:solidFill>
                  <a:schemeClr val="tx1"/>
                </a:solidFill>
                <a:latin typeface="+mn-lt"/>
                <a:ea typeface="+mn-ea"/>
                <a:cs typeface="+mn-cs"/>
              </a:defRPr>
            </a:lvl3pPr>
            <a:lvl4pPr marL="0" indent="-228600" algn="l" defTabSz="914400" rtl="0" eaLnBrk="1" latinLnBrk="0" hangingPunct="1">
              <a:lnSpc>
                <a:spcPct val="90000"/>
              </a:lnSpc>
              <a:spcBef>
                <a:spcPts val="500"/>
              </a:spcBef>
              <a:buFont typeface="Arial" panose="020B0604020202020204" pitchFamily="34" charset="0"/>
              <a:buChar char="•"/>
              <a:defRPr lang="en-US" sz="1600" kern="1200">
                <a:solidFill>
                  <a:schemeClr val="tx1"/>
                </a:solidFill>
                <a:latin typeface="+mn-lt"/>
                <a:ea typeface="+mn-ea"/>
                <a:cs typeface="+mn-cs"/>
              </a:defRPr>
            </a:lvl4pPr>
            <a:lvl5pPr marL="460800" indent="-228600" algn="l" defTabSz="914400" rtl="0" eaLnBrk="1" latinLnBrk="0" hangingPunct="1">
              <a:lnSpc>
                <a:spcPct val="90000"/>
              </a:lnSpc>
              <a:spcBef>
                <a:spcPts val="500"/>
              </a:spcBef>
              <a:buFont typeface="Arial" panose="020B0604020202020204" pitchFamily="34" charset="0"/>
              <a:buChar char="•"/>
              <a:defRPr lang="en-GB"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pPr>
            <a:r>
              <a:rPr lang="en-GB" sz="1700" u="sng">
                <a:solidFill>
                  <a:schemeClr val="bg1"/>
                </a:solidFill>
                <a:hlinkClick r:id="rId3">
                  <a:extLst>
                    <a:ext uri="{A12FA001-AC4F-418D-AE19-62706E023703}">
                      <ahyp:hlinkClr xmlns:ahyp="http://schemas.microsoft.com/office/drawing/2018/hyperlinkcolor" val="tx"/>
                    </a:ext>
                  </a:extLst>
                </a:hlinkClick>
              </a:rPr>
              <a:t>Local Delivery Pilots</a:t>
            </a:r>
            <a:r>
              <a:rPr lang="en-GB" sz="1700" u="sng">
                <a:solidFill>
                  <a:schemeClr val="bg1"/>
                </a:solidFill>
              </a:rPr>
              <a:t>, England</a:t>
            </a:r>
          </a:p>
          <a:p>
            <a:pPr>
              <a:lnSpc>
                <a:spcPct val="100000"/>
              </a:lnSpc>
              <a:spcAft>
                <a:spcPts val="600"/>
              </a:spcAft>
            </a:pPr>
            <a:r>
              <a:rPr lang="en-GB" sz="1400" b="0">
                <a:solidFill>
                  <a:schemeClr val="bg1"/>
                </a:solidFill>
                <a:cs typeface="Arial"/>
              </a:rPr>
              <a:t>Funded by Sport England, this place-based partnership approach </a:t>
            </a:r>
            <a:r>
              <a:rPr lang="en-GB" sz="1400">
                <a:solidFill>
                  <a:schemeClr val="bg1"/>
                </a:solidFill>
                <a:cs typeface="Arial"/>
              </a:rPr>
              <a:t>supported inactive communities and those experiencing inequalities to increase physical activity levels </a:t>
            </a:r>
            <a:r>
              <a:rPr lang="en-GB" sz="1400" b="0">
                <a:solidFill>
                  <a:schemeClr val="bg1"/>
                </a:solidFill>
                <a:cs typeface="Arial"/>
              </a:rPr>
              <a:t>in 12 locations across the country. One of the pilots was ‘Greater Manchester Moving’.</a:t>
            </a:r>
          </a:p>
          <a:p>
            <a:pPr>
              <a:lnSpc>
                <a:spcPct val="100000"/>
              </a:lnSpc>
              <a:spcAft>
                <a:spcPts val="600"/>
              </a:spcAft>
            </a:pPr>
            <a:r>
              <a:rPr lang="en-GB" sz="1400">
                <a:solidFill>
                  <a:schemeClr val="bg1"/>
                </a:solidFill>
              </a:rPr>
              <a:t>Target group: </a:t>
            </a:r>
            <a:r>
              <a:rPr lang="en-GB" sz="1400" b="0">
                <a:solidFill>
                  <a:schemeClr val="bg1"/>
                </a:solidFill>
              </a:rPr>
              <a:t>people living and working in GM with a focus on three key audiences across all ten localities of GM – </a:t>
            </a:r>
            <a:r>
              <a:rPr lang="en-GB" sz="1400">
                <a:solidFill>
                  <a:schemeClr val="bg1"/>
                </a:solidFill>
              </a:rPr>
              <a:t>children and young people, people out of work, and people with long-term conditions</a:t>
            </a:r>
            <a:endParaRPr lang="en-GB" sz="1400" b="0">
              <a:solidFill>
                <a:schemeClr val="bg1"/>
              </a:solidFill>
            </a:endParaRPr>
          </a:p>
          <a:p>
            <a:pPr>
              <a:lnSpc>
                <a:spcPct val="100000"/>
              </a:lnSpc>
              <a:spcAft>
                <a:spcPts val="600"/>
              </a:spcAft>
            </a:pPr>
            <a:r>
              <a:rPr lang="en-GB" sz="1400">
                <a:solidFill>
                  <a:schemeClr val="bg1"/>
                </a:solidFill>
              </a:rPr>
              <a:t>Impact: </a:t>
            </a:r>
            <a:r>
              <a:rPr lang="en-GB" sz="1400" b="0">
                <a:solidFill>
                  <a:schemeClr val="bg1"/>
                </a:solidFill>
              </a:rPr>
              <a:t>delivery of a wide range of leisure and wellbeing across GM; development of a GM Moving in Action Strategy which takes a whole systems approach; </a:t>
            </a:r>
            <a:r>
              <a:rPr lang="en-GB" sz="1400">
                <a:solidFill>
                  <a:schemeClr val="bg1"/>
                </a:solidFill>
                <a:cs typeface="Arial"/>
              </a:rPr>
              <a:t>15k+ people with long term conditions are supported to become active every year; £95m in community savings through the PA services; </a:t>
            </a:r>
            <a:r>
              <a:rPr lang="en-GB" sz="1400" b="0">
                <a:solidFill>
                  <a:schemeClr val="bg1"/>
                </a:solidFill>
                <a:cs typeface="Arial"/>
              </a:rPr>
              <a:t>Prehab4cancer – the UK’s first integrated care service delivering a prehab and recovery programme for cancer patients; a Skills and Training Academy; a Transformational Leadership Programme; and support for Workplace Health and Wellbeing. </a:t>
            </a:r>
          </a:p>
        </p:txBody>
      </p:sp>
      <p:sp>
        <p:nvSpPr>
          <p:cNvPr id="6" name="Content Placeholder 3">
            <a:extLst>
              <a:ext uri="{FF2B5EF4-FFF2-40B4-BE49-F238E27FC236}">
                <a16:creationId xmlns:a16="http://schemas.microsoft.com/office/drawing/2014/main" id="{81A054C9-AC3C-4205-85B3-2A29A1ABA427}"/>
              </a:ext>
            </a:extLst>
          </p:cNvPr>
          <p:cNvSpPr txBox="1">
            <a:spLocks/>
          </p:cNvSpPr>
          <p:nvPr/>
        </p:nvSpPr>
        <p:spPr>
          <a:xfrm>
            <a:off x="6192910" y="1236134"/>
            <a:ext cx="5580000" cy="4469898"/>
          </a:xfrm>
          <a:prstGeom prst="rect">
            <a:avLst/>
          </a:prstGeom>
          <a:solidFill>
            <a:schemeClr val="accent4"/>
          </a:solidFill>
        </p:spPr>
        <p:txBody>
          <a:bodyPr vert="horz" lIns="91440" tIns="45720" rIns="91440" bIns="45720" rtlCol="0">
            <a:normAutofit lnSpcReduction="10000"/>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lang="en-US" sz="2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lang="en-US" sz="1600" kern="1200">
                <a:solidFill>
                  <a:schemeClr val="tx1"/>
                </a:solidFill>
                <a:latin typeface="+mn-lt"/>
                <a:ea typeface="+mn-ea"/>
                <a:cs typeface="+mn-cs"/>
              </a:defRPr>
            </a:lvl3pPr>
            <a:lvl4pPr marL="0" indent="-228600" algn="l" defTabSz="914400" rtl="0" eaLnBrk="1" latinLnBrk="0" hangingPunct="1">
              <a:lnSpc>
                <a:spcPct val="90000"/>
              </a:lnSpc>
              <a:spcBef>
                <a:spcPts val="500"/>
              </a:spcBef>
              <a:buFont typeface="Arial" panose="020B0604020202020204" pitchFamily="34" charset="0"/>
              <a:buChar char="•"/>
              <a:defRPr lang="en-US" sz="1600" kern="1200">
                <a:solidFill>
                  <a:schemeClr val="tx1"/>
                </a:solidFill>
                <a:latin typeface="+mn-lt"/>
                <a:ea typeface="+mn-ea"/>
                <a:cs typeface="+mn-cs"/>
              </a:defRPr>
            </a:lvl4pPr>
            <a:lvl5pPr marL="460800" indent="-228600" algn="l" defTabSz="914400" rtl="0" eaLnBrk="1" latinLnBrk="0" hangingPunct="1">
              <a:lnSpc>
                <a:spcPct val="90000"/>
              </a:lnSpc>
              <a:spcBef>
                <a:spcPts val="500"/>
              </a:spcBef>
              <a:buFont typeface="Arial" panose="020B0604020202020204" pitchFamily="34" charset="0"/>
              <a:buChar char="•"/>
              <a:defRPr lang="en-GB"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600"/>
              </a:spcAft>
            </a:pPr>
            <a:r>
              <a:rPr lang="en-GB" u="sng">
                <a:solidFill>
                  <a:schemeClr val="bg1"/>
                </a:solidFill>
              </a:rPr>
              <a:t>Get2Sport, Denmark</a:t>
            </a:r>
            <a:r>
              <a:rPr lang="en-GB">
                <a:solidFill>
                  <a:schemeClr val="bg1"/>
                </a:solidFill>
              </a:rPr>
              <a:t> </a:t>
            </a:r>
          </a:p>
          <a:p>
            <a:pPr>
              <a:lnSpc>
                <a:spcPct val="120000"/>
              </a:lnSpc>
              <a:spcAft>
                <a:spcPts val="600"/>
              </a:spcAft>
            </a:pPr>
            <a:r>
              <a:rPr lang="en-GB" sz="1800" b="0">
                <a:solidFill>
                  <a:schemeClr val="bg1"/>
                </a:solidFill>
              </a:rPr>
              <a:t>Established in 2005, the programme aims to provide opportunities for children and young people in deprived areas to participate in sports, primarily football, in local clubs. </a:t>
            </a:r>
          </a:p>
          <a:p>
            <a:pPr>
              <a:lnSpc>
                <a:spcPct val="120000"/>
              </a:lnSpc>
              <a:spcAft>
                <a:spcPts val="600"/>
              </a:spcAft>
            </a:pPr>
            <a:r>
              <a:rPr lang="en-GB" sz="1800">
                <a:solidFill>
                  <a:schemeClr val="bg1"/>
                </a:solidFill>
              </a:rPr>
              <a:t>Target group: </a:t>
            </a:r>
            <a:r>
              <a:rPr lang="en-GB" sz="1800" b="0">
                <a:solidFill>
                  <a:schemeClr val="bg1"/>
                </a:solidFill>
              </a:rPr>
              <a:t>children and young people in underprivileged areas</a:t>
            </a:r>
          </a:p>
          <a:p>
            <a:pPr>
              <a:lnSpc>
                <a:spcPct val="120000"/>
              </a:lnSpc>
              <a:spcAft>
                <a:spcPts val="600"/>
              </a:spcAft>
            </a:pPr>
            <a:r>
              <a:rPr lang="en-GB" sz="1800">
                <a:solidFill>
                  <a:schemeClr val="bg1"/>
                </a:solidFill>
              </a:rPr>
              <a:t>Impact:</a:t>
            </a:r>
            <a:r>
              <a:rPr lang="en-GB" sz="1800" b="0">
                <a:solidFill>
                  <a:schemeClr val="bg1"/>
                </a:solidFill>
              </a:rPr>
              <a:t> in 2019, Get2Sport supported 55 associations in 43 vulnerable housing areas, located in 22 different municipalities. </a:t>
            </a:r>
            <a:r>
              <a:rPr lang="en-GB" sz="1800">
                <a:solidFill>
                  <a:schemeClr val="bg1"/>
                </a:solidFill>
              </a:rPr>
              <a:t>The programme provides various benefits, including health, networking, integration, education and employment.</a:t>
            </a:r>
          </a:p>
        </p:txBody>
      </p:sp>
      <p:sp>
        <p:nvSpPr>
          <p:cNvPr id="7" name="Title 1">
            <a:extLst>
              <a:ext uri="{FF2B5EF4-FFF2-40B4-BE49-F238E27FC236}">
                <a16:creationId xmlns:a16="http://schemas.microsoft.com/office/drawing/2014/main" id="{A4B0058E-6A76-48ED-BB38-BE5C2701D9F7}"/>
              </a:ext>
            </a:extLst>
          </p:cNvPr>
          <p:cNvSpPr>
            <a:spLocks noGrp="1"/>
          </p:cNvSpPr>
          <p:nvPr>
            <p:ph type="title"/>
          </p:nvPr>
        </p:nvSpPr>
        <p:spPr>
          <a:xfrm>
            <a:off x="360363" y="360363"/>
            <a:ext cx="11444287" cy="397032"/>
          </a:xfrm>
        </p:spPr>
        <p:txBody>
          <a:bodyPr/>
          <a:lstStyle/>
          <a:p>
            <a:r>
              <a:rPr lang="en-GB" sz="2200"/>
              <a:t>Domestic and international examples of effective community-based interventions.</a:t>
            </a:r>
            <a:endParaRPr lang="en-GB"/>
          </a:p>
        </p:txBody>
      </p:sp>
    </p:spTree>
    <p:extLst>
      <p:ext uri="{BB962C8B-B14F-4D97-AF65-F5344CB8AC3E}">
        <p14:creationId xmlns:p14="http://schemas.microsoft.com/office/powerpoint/2010/main" val="31353107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FB2FC328-FC0C-43F1-95D5-07215F1C8F4C}"/>
              </a:ext>
            </a:extLst>
          </p:cNvPr>
          <p:cNvGraphicFramePr/>
          <p:nvPr>
            <p:extLst>
              <p:ext uri="{D42A27DB-BD31-4B8C-83A1-F6EECF244321}">
                <p14:modId xmlns:p14="http://schemas.microsoft.com/office/powerpoint/2010/main" val="2956567356"/>
              </p:ext>
            </p:extLst>
          </p:nvPr>
        </p:nvGraphicFramePr>
        <p:xfrm>
          <a:off x="2564089" y="1414373"/>
          <a:ext cx="7680751" cy="4772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5D22D578-CA19-46FC-B3AD-D71377D7AC55}"/>
              </a:ext>
            </a:extLst>
          </p:cNvPr>
          <p:cNvSpPr>
            <a:spLocks noGrp="1"/>
          </p:cNvSpPr>
          <p:nvPr>
            <p:ph type="title"/>
          </p:nvPr>
        </p:nvSpPr>
        <p:spPr>
          <a:xfrm>
            <a:off x="373964" y="168327"/>
            <a:ext cx="11444072" cy="701731"/>
          </a:xfrm>
        </p:spPr>
        <p:txBody>
          <a:bodyPr/>
          <a:lstStyle/>
          <a:p>
            <a:r>
              <a:rPr lang="en-GB" sz="2200"/>
              <a:t>Action is underway in these four domains and together with the other four domains, adds value and enhances the effectiveness of policies to address inactivity. </a:t>
            </a:r>
          </a:p>
        </p:txBody>
      </p:sp>
      <p:pic>
        <p:nvPicPr>
          <p:cNvPr id="15" name="Graphic 14" descr="Megaphone with solid fill">
            <a:extLst>
              <a:ext uri="{FF2B5EF4-FFF2-40B4-BE49-F238E27FC236}">
                <a16:creationId xmlns:a16="http://schemas.microsoft.com/office/drawing/2014/main" id="{CB95F888-D541-45F3-A10B-855BA95EB43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88683" y="2943416"/>
            <a:ext cx="765332" cy="765332"/>
          </a:xfrm>
          <a:prstGeom prst="rect">
            <a:avLst/>
          </a:prstGeom>
        </p:spPr>
      </p:pic>
      <p:pic>
        <p:nvPicPr>
          <p:cNvPr id="16" name="Graphic 15" descr="Architecture with solid fill">
            <a:extLst>
              <a:ext uri="{FF2B5EF4-FFF2-40B4-BE49-F238E27FC236}">
                <a16:creationId xmlns:a16="http://schemas.microsoft.com/office/drawing/2014/main" id="{9ACB50CF-33B2-408F-849E-A3878D28FE7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652933" y="3093008"/>
            <a:ext cx="626133" cy="626133"/>
          </a:xfrm>
          <a:prstGeom prst="rect">
            <a:avLst/>
          </a:prstGeom>
        </p:spPr>
      </p:pic>
      <p:pic>
        <p:nvPicPr>
          <p:cNvPr id="17" name="Graphic 16" descr="Briefcase with solid fill">
            <a:extLst>
              <a:ext uri="{FF2B5EF4-FFF2-40B4-BE49-F238E27FC236}">
                <a16:creationId xmlns:a16="http://schemas.microsoft.com/office/drawing/2014/main" id="{2F7539EA-7EB1-4B66-92F8-DE3866A7945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645251" y="5605975"/>
            <a:ext cx="580483" cy="580483"/>
          </a:xfrm>
          <a:prstGeom prst="rect">
            <a:avLst/>
          </a:prstGeom>
        </p:spPr>
      </p:pic>
      <p:pic>
        <p:nvPicPr>
          <p:cNvPr id="18" name="Graphic 17" descr="Whistle with solid fill">
            <a:extLst>
              <a:ext uri="{FF2B5EF4-FFF2-40B4-BE49-F238E27FC236}">
                <a16:creationId xmlns:a16="http://schemas.microsoft.com/office/drawing/2014/main" id="{37951C30-7F4E-4818-A2EF-C2C6827A1BC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459128" y="5503360"/>
            <a:ext cx="785712" cy="785712"/>
          </a:xfrm>
          <a:prstGeom prst="rect">
            <a:avLst/>
          </a:prstGeom>
        </p:spPr>
      </p:pic>
    </p:spTree>
    <p:extLst>
      <p:ext uri="{BB962C8B-B14F-4D97-AF65-F5344CB8AC3E}">
        <p14:creationId xmlns:p14="http://schemas.microsoft.com/office/powerpoint/2010/main" val="24774452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2E8DF-1DA4-41BE-B903-29D3A1C5E505}"/>
              </a:ext>
            </a:extLst>
          </p:cNvPr>
          <p:cNvSpPr>
            <a:spLocks noGrp="1"/>
          </p:cNvSpPr>
          <p:nvPr>
            <p:ph type="title"/>
          </p:nvPr>
        </p:nvSpPr>
        <p:spPr>
          <a:xfrm>
            <a:off x="1136177" y="306505"/>
            <a:ext cx="11444072" cy="535531"/>
          </a:xfrm>
        </p:spPr>
        <p:txBody>
          <a:bodyPr/>
          <a:lstStyle/>
          <a:p>
            <a:r>
              <a:rPr lang="en-GB"/>
              <a:t>Campaigns</a:t>
            </a:r>
          </a:p>
        </p:txBody>
      </p:sp>
      <p:sp>
        <p:nvSpPr>
          <p:cNvPr id="5" name="Content Placeholder 2">
            <a:extLst>
              <a:ext uri="{FF2B5EF4-FFF2-40B4-BE49-F238E27FC236}">
                <a16:creationId xmlns:a16="http://schemas.microsoft.com/office/drawing/2014/main" id="{1CC573A9-B534-49B4-9782-52FE386BFF42}"/>
              </a:ext>
            </a:extLst>
          </p:cNvPr>
          <p:cNvSpPr txBox="1">
            <a:spLocks/>
          </p:cNvSpPr>
          <p:nvPr/>
        </p:nvSpPr>
        <p:spPr>
          <a:xfrm>
            <a:off x="360000" y="1913858"/>
            <a:ext cx="5580000" cy="4056804"/>
          </a:xfrm>
          <a:prstGeom prst="rect">
            <a:avLst/>
          </a:prstGeom>
          <a:solidFill>
            <a:schemeClr val="accent1"/>
          </a:solidFill>
        </p:spPr>
        <p:txBody>
          <a:bodyPr vert="horz" lIns="91440" tIns="45720" rIns="91440" bIns="45720" rtlCol="0">
            <a:noAutofit/>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lang="en-US" sz="2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lang="en-US" sz="1600" kern="1200">
                <a:solidFill>
                  <a:schemeClr val="tx1"/>
                </a:solidFill>
                <a:latin typeface="+mn-lt"/>
                <a:ea typeface="+mn-ea"/>
                <a:cs typeface="+mn-cs"/>
              </a:defRPr>
            </a:lvl3pPr>
            <a:lvl4pPr marL="0" indent="-228600" algn="l" defTabSz="914400" rtl="0" eaLnBrk="1" latinLnBrk="0" hangingPunct="1">
              <a:lnSpc>
                <a:spcPct val="90000"/>
              </a:lnSpc>
              <a:spcBef>
                <a:spcPts val="500"/>
              </a:spcBef>
              <a:buFont typeface="Arial" panose="020B0604020202020204" pitchFamily="34" charset="0"/>
              <a:buChar char="•"/>
              <a:defRPr lang="en-US" sz="1600" kern="1200">
                <a:solidFill>
                  <a:schemeClr val="tx1"/>
                </a:solidFill>
                <a:latin typeface="+mn-lt"/>
                <a:ea typeface="+mn-ea"/>
                <a:cs typeface="+mn-cs"/>
              </a:defRPr>
            </a:lvl4pPr>
            <a:lvl5pPr marL="460800" indent="-228600" algn="l" defTabSz="914400" rtl="0" eaLnBrk="1" latinLnBrk="0" hangingPunct="1">
              <a:lnSpc>
                <a:spcPct val="90000"/>
              </a:lnSpc>
              <a:spcBef>
                <a:spcPts val="500"/>
              </a:spcBef>
              <a:buFont typeface="Arial" panose="020B0604020202020204" pitchFamily="34" charset="0"/>
              <a:buChar char="•"/>
              <a:defRPr lang="en-GB"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pPr>
            <a:r>
              <a:rPr lang="en-GB" sz="1800" u="sng">
                <a:solidFill>
                  <a:schemeClr val="bg1"/>
                </a:solidFill>
                <a:cs typeface="Arial"/>
              </a:rPr>
              <a:t>We Are Undefeatable, UK-wide</a:t>
            </a:r>
          </a:p>
          <a:p>
            <a:pPr>
              <a:lnSpc>
                <a:spcPct val="100000"/>
              </a:lnSpc>
              <a:spcAft>
                <a:spcPts val="600"/>
              </a:spcAft>
            </a:pPr>
            <a:r>
              <a:rPr lang="en-GB" sz="1800" b="0">
                <a:solidFill>
                  <a:schemeClr val="bg1"/>
                </a:solidFill>
                <a:cs typeface="Arial"/>
              </a:rPr>
              <a:t>This</a:t>
            </a:r>
            <a:r>
              <a:rPr lang="en-GB" sz="1800" b="0">
                <a:solidFill>
                  <a:schemeClr val="bg1"/>
                </a:solidFill>
                <a:ea typeface="+mn-lt"/>
                <a:cs typeface="+mn-lt"/>
              </a:rPr>
              <a:t> campaign was launched in August 2019 to inspire and support people with long-term health conditions to be active and receive the range of health benefits this brings with it.</a:t>
            </a:r>
          </a:p>
          <a:p>
            <a:pPr>
              <a:lnSpc>
                <a:spcPct val="100000"/>
              </a:lnSpc>
              <a:spcAft>
                <a:spcPts val="600"/>
              </a:spcAft>
            </a:pPr>
            <a:r>
              <a:rPr lang="en-GB" sz="1800">
                <a:solidFill>
                  <a:schemeClr val="bg1"/>
                </a:solidFill>
                <a:cs typeface="Arial"/>
              </a:rPr>
              <a:t>Target group: </a:t>
            </a:r>
            <a:r>
              <a:rPr lang="en-GB" sz="1800" b="0">
                <a:solidFill>
                  <a:schemeClr val="bg1"/>
                </a:solidFill>
                <a:cs typeface="Arial"/>
              </a:rPr>
              <a:t>adults with long-term conditions</a:t>
            </a:r>
          </a:p>
          <a:p>
            <a:pPr>
              <a:lnSpc>
                <a:spcPct val="100000"/>
              </a:lnSpc>
              <a:spcAft>
                <a:spcPts val="600"/>
              </a:spcAft>
            </a:pPr>
            <a:r>
              <a:rPr lang="en-GB" sz="1800">
                <a:solidFill>
                  <a:schemeClr val="bg1"/>
                </a:solidFill>
                <a:cs typeface="Arial"/>
              </a:rPr>
              <a:t>Impact:</a:t>
            </a:r>
            <a:r>
              <a:rPr lang="en-GB" sz="1800" b="0">
                <a:solidFill>
                  <a:schemeClr val="bg1"/>
                </a:solidFill>
                <a:cs typeface="Arial"/>
              </a:rPr>
              <a:t> the campaign resonated with people with long-term conditions and reached those who are digitally excluded. Engagement with campaign and subsequent physical activity was highest among those aged 18-34.</a:t>
            </a:r>
          </a:p>
          <a:p>
            <a:pPr>
              <a:lnSpc>
                <a:spcPct val="100000"/>
              </a:lnSpc>
              <a:spcAft>
                <a:spcPts val="600"/>
              </a:spcAft>
            </a:pPr>
            <a:endParaRPr lang="en-GB" sz="1800">
              <a:solidFill>
                <a:schemeClr val="bg1"/>
              </a:solidFill>
            </a:endParaRPr>
          </a:p>
        </p:txBody>
      </p:sp>
      <p:sp>
        <p:nvSpPr>
          <p:cNvPr id="6" name="Content Placeholder 3">
            <a:extLst>
              <a:ext uri="{FF2B5EF4-FFF2-40B4-BE49-F238E27FC236}">
                <a16:creationId xmlns:a16="http://schemas.microsoft.com/office/drawing/2014/main" id="{0006B125-99AE-4A6B-A340-DA65C2D52DA9}"/>
              </a:ext>
            </a:extLst>
          </p:cNvPr>
          <p:cNvSpPr txBox="1">
            <a:spLocks/>
          </p:cNvSpPr>
          <p:nvPr/>
        </p:nvSpPr>
        <p:spPr>
          <a:xfrm>
            <a:off x="6192910" y="1913859"/>
            <a:ext cx="5580000" cy="4056804"/>
          </a:xfrm>
          <a:prstGeom prst="rect">
            <a:avLst/>
          </a:prstGeom>
          <a:solidFill>
            <a:schemeClr val="accent4"/>
          </a:solidFill>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lang="en-US" sz="2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lang="en-US" sz="1600" kern="1200">
                <a:solidFill>
                  <a:schemeClr val="tx1"/>
                </a:solidFill>
                <a:latin typeface="+mn-lt"/>
                <a:ea typeface="+mn-ea"/>
                <a:cs typeface="+mn-cs"/>
              </a:defRPr>
            </a:lvl3pPr>
            <a:lvl4pPr marL="0" indent="-228600" algn="l" defTabSz="914400" rtl="0" eaLnBrk="1" latinLnBrk="0" hangingPunct="1">
              <a:lnSpc>
                <a:spcPct val="90000"/>
              </a:lnSpc>
              <a:spcBef>
                <a:spcPts val="500"/>
              </a:spcBef>
              <a:buFont typeface="Arial" panose="020B0604020202020204" pitchFamily="34" charset="0"/>
              <a:buChar char="•"/>
              <a:defRPr lang="en-US" sz="1600" kern="1200">
                <a:solidFill>
                  <a:schemeClr val="tx1"/>
                </a:solidFill>
                <a:latin typeface="+mn-lt"/>
                <a:ea typeface="+mn-ea"/>
                <a:cs typeface="+mn-cs"/>
              </a:defRPr>
            </a:lvl4pPr>
            <a:lvl5pPr marL="460800" indent="-228600" algn="l" defTabSz="914400" rtl="0" eaLnBrk="1" latinLnBrk="0" hangingPunct="1">
              <a:lnSpc>
                <a:spcPct val="90000"/>
              </a:lnSpc>
              <a:spcBef>
                <a:spcPts val="500"/>
              </a:spcBef>
              <a:buFont typeface="Arial" panose="020B0604020202020204" pitchFamily="34" charset="0"/>
              <a:buChar char="•"/>
              <a:defRPr lang="en-GB"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600"/>
              </a:spcAft>
            </a:pPr>
            <a:r>
              <a:rPr lang="en-GB" sz="2400" u="sng">
                <a:solidFill>
                  <a:schemeClr val="bg1"/>
                </a:solidFill>
                <a:cs typeface="Arial"/>
              </a:rPr>
              <a:t>Girls Make Your Move, Australia</a:t>
            </a:r>
          </a:p>
          <a:p>
            <a:pPr>
              <a:lnSpc>
                <a:spcPct val="120000"/>
              </a:lnSpc>
              <a:spcAft>
                <a:spcPts val="600"/>
              </a:spcAft>
            </a:pPr>
            <a:r>
              <a:rPr lang="en-GB" sz="2400" b="0">
                <a:solidFill>
                  <a:schemeClr val="bg1"/>
                </a:solidFill>
              </a:rPr>
              <a:t>A campaign to encourage young women and girls aged 12-21 to be more active. It ran in 3 phases 2016-2018. </a:t>
            </a:r>
          </a:p>
          <a:p>
            <a:pPr>
              <a:lnSpc>
                <a:spcPct val="120000"/>
              </a:lnSpc>
              <a:spcAft>
                <a:spcPts val="600"/>
              </a:spcAft>
            </a:pPr>
            <a:r>
              <a:rPr lang="en-GB" sz="2400">
                <a:solidFill>
                  <a:schemeClr val="bg1"/>
                </a:solidFill>
                <a:cs typeface="Arial"/>
              </a:rPr>
              <a:t>Target group: </a:t>
            </a:r>
            <a:r>
              <a:rPr lang="en-GB" sz="2400" b="0">
                <a:solidFill>
                  <a:schemeClr val="bg1"/>
                </a:solidFill>
                <a:cs typeface="Arial"/>
              </a:rPr>
              <a:t>girls aged 12-21</a:t>
            </a:r>
          </a:p>
          <a:p>
            <a:pPr>
              <a:lnSpc>
                <a:spcPct val="120000"/>
              </a:lnSpc>
              <a:spcAft>
                <a:spcPts val="600"/>
              </a:spcAft>
            </a:pPr>
            <a:r>
              <a:rPr lang="en-GB" sz="2400">
                <a:solidFill>
                  <a:schemeClr val="bg1"/>
                </a:solidFill>
                <a:cs typeface="Arial"/>
              </a:rPr>
              <a:t>Impact: </a:t>
            </a:r>
            <a:r>
              <a:rPr lang="en-GB" sz="2400" b="0">
                <a:solidFill>
                  <a:schemeClr val="bg1"/>
                </a:solidFill>
                <a:cs typeface="Arial"/>
              </a:rPr>
              <a:t>By the end of the campaign, almost all young women aged 12-21 were aware of at least one benefit of being physically active. The proportion of young women who reported doing some / more physical activity as a result of seeing the campaign by the end of phase 3 was 16%, 22% post-phase 2, and 22% post-phase 1. Lack of time due to other commitments (study, school, work) remained the top barrier to participation at 39% by 2018.</a:t>
            </a:r>
          </a:p>
          <a:p>
            <a:pPr>
              <a:lnSpc>
                <a:spcPct val="100000"/>
              </a:lnSpc>
              <a:spcAft>
                <a:spcPts val="600"/>
              </a:spcAft>
            </a:pPr>
            <a:endParaRPr lang="en-GB" sz="2400">
              <a:solidFill>
                <a:schemeClr val="bg1"/>
              </a:solidFill>
            </a:endParaRPr>
          </a:p>
          <a:p>
            <a:pPr>
              <a:lnSpc>
                <a:spcPct val="120000"/>
              </a:lnSpc>
              <a:spcAft>
                <a:spcPts val="600"/>
              </a:spcAft>
            </a:pPr>
            <a:endParaRPr lang="en-GB" b="0">
              <a:solidFill>
                <a:schemeClr val="bg1"/>
              </a:solidFill>
            </a:endParaRPr>
          </a:p>
        </p:txBody>
      </p:sp>
      <p:sp>
        <p:nvSpPr>
          <p:cNvPr id="11" name="TextBox 10">
            <a:extLst>
              <a:ext uri="{FF2B5EF4-FFF2-40B4-BE49-F238E27FC236}">
                <a16:creationId xmlns:a16="http://schemas.microsoft.com/office/drawing/2014/main" id="{48BD265F-444F-45F4-B89A-2D13003B36AC}"/>
              </a:ext>
            </a:extLst>
          </p:cNvPr>
          <p:cNvSpPr txBox="1"/>
          <p:nvPr/>
        </p:nvSpPr>
        <p:spPr>
          <a:xfrm>
            <a:off x="360000" y="842036"/>
            <a:ext cx="11636505" cy="1138773"/>
          </a:xfrm>
          <a:prstGeom prst="rect">
            <a:avLst/>
          </a:prstGeom>
          <a:noFill/>
        </p:spPr>
        <p:txBody>
          <a:bodyPr wrap="square" rtlCol="0">
            <a:spAutoFit/>
          </a:bodyPr>
          <a:lstStyle/>
          <a:p>
            <a:r>
              <a:rPr lang="en-GB" sz="1700">
                <a:cs typeface="Arial"/>
              </a:rPr>
              <a:t>R</a:t>
            </a:r>
            <a:r>
              <a:rPr lang="en-GB" sz="1700" b="0" i="0" u="none" strike="noStrike" noProof="0" err="1"/>
              <a:t>esearch</a:t>
            </a:r>
            <a:r>
              <a:rPr lang="en-GB" sz="1700" b="0" i="0" u="none" strike="noStrike" noProof="0"/>
              <a:t> found that mass media campaigns can lead to an increased awareness of the importance of physical activity, though that evidence is inconsistent on effectiveness for increased physical activity and/or improved measures of physical activity/fitness. It concluded that mass media can play an important role in the promotion of physical activity. </a:t>
            </a:r>
            <a:endParaRPr lang="en-GB" sz="1700">
              <a:cs typeface="Arial"/>
            </a:endParaRPr>
          </a:p>
          <a:p>
            <a:endParaRPr lang="en-GB" sz="1700"/>
          </a:p>
        </p:txBody>
      </p:sp>
      <p:pic>
        <p:nvPicPr>
          <p:cNvPr id="7" name="Graphic 6" descr="Megaphone with solid fill">
            <a:extLst>
              <a:ext uri="{FF2B5EF4-FFF2-40B4-BE49-F238E27FC236}">
                <a16:creationId xmlns:a16="http://schemas.microsoft.com/office/drawing/2014/main" id="{23F81375-3998-47CF-841F-79EF974548A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0000" y="65859"/>
            <a:ext cx="776177" cy="776177"/>
          </a:xfrm>
          <a:prstGeom prst="rect">
            <a:avLst/>
          </a:prstGeom>
        </p:spPr>
      </p:pic>
    </p:spTree>
    <p:extLst>
      <p:ext uri="{BB962C8B-B14F-4D97-AF65-F5344CB8AC3E}">
        <p14:creationId xmlns:p14="http://schemas.microsoft.com/office/powerpoint/2010/main" val="1082806971"/>
      </p:ext>
    </p:extLst>
  </p:cSld>
  <p:clrMapOvr>
    <a:masterClrMapping/>
  </p:clrMapOvr>
  <p:extLst>
    <p:ext uri="{6950BFC3-D8DA-4A85-94F7-54DA5524770B}">
      <p188:commentRel xmlns:p188="http://schemas.microsoft.com/office/powerpoint/2018/8/main" r:id="rId3"/>
    </p:ext>
  </p:extLs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2E8DF-1DA4-41BE-B903-29D3A1C5E505}"/>
              </a:ext>
            </a:extLst>
          </p:cNvPr>
          <p:cNvSpPr>
            <a:spLocks noGrp="1"/>
          </p:cNvSpPr>
          <p:nvPr>
            <p:ph type="title"/>
          </p:nvPr>
        </p:nvSpPr>
        <p:spPr>
          <a:xfrm>
            <a:off x="1066506" y="306505"/>
            <a:ext cx="11444072" cy="535531"/>
          </a:xfrm>
        </p:spPr>
        <p:txBody>
          <a:bodyPr/>
          <a:lstStyle/>
          <a:p>
            <a:r>
              <a:rPr lang="en-GB"/>
              <a:t>Active design and planning</a:t>
            </a:r>
          </a:p>
        </p:txBody>
      </p:sp>
      <p:sp>
        <p:nvSpPr>
          <p:cNvPr id="5" name="Content Placeholder 2">
            <a:extLst>
              <a:ext uri="{FF2B5EF4-FFF2-40B4-BE49-F238E27FC236}">
                <a16:creationId xmlns:a16="http://schemas.microsoft.com/office/drawing/2014/main" id="{1CC573A9-B534-49B4-9782-52FE386BFF42}"/>
              </a:ext>
            </a:extLst>
          </p:cNvPr>
          <p:cNvSpPr txBox="1">
            <a:spLocks/>
          </p:cNvSpPr>
          <p:nvPr/>
        </p:nvSpPr>
        <p:spPr>
          <a:xfrm>
            <a:off x="360000" y="1963983"/>
            <a:ext cx="5580000" cy="4056804"/>
          </a:xfrm>
          <a:prstGeom prst="rect">
            <a:avLst/>
          </a:prstGeom>
          <a:solidFill>
            <a:schemeClr val="accent1"/>
          </a:solidFill>
        </p:spPr>
        <p:txBody>
          <a:bodyPr vert="horz" lIns="91440" tIns="45720" rIns="91440" bIns="45720" rtlCol="0">
            <a:noAutofit/>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lang="en-US" sz="2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lang="en-US" sz="1600" kern="1200">
                <a:solidFill>
                  <a:schemeClr val="tx1"/>
                </a:solidFill>
                <a:latin typeface="+mn-lt"/>
                <a:ea typeface="+mn-ea"/>
                <a:cs typeface="+mn-cs"/>
              </a:defRPr>
            </a:lvl3pPr>
            <a:lvl4pPr marL="0" indent="-228600" algn="l" defTabSz="914400" rtl="0" eaLnBrk="1" latinLnBrk="0" hangingPunct="1">
              <a:lnSpc>
                <a:spcPct val="90000"/>
              </a:lnSpc>
              <a:spcBef>
                <a:spcPts val="500"/>
              </a:spcBef>
              <a:buFont typeface="Arial" panose="020B0604020202020204" pitchFamily="34" charset="0"/>
              <a:buChar char="•"/>
              <a:defRPr lang="en-US" sz="1600" kern="1200">
                <a:solidFill>
                  <a:schemeClr val="tx1"/>
                </a:solidFill>
                <a:latin typeface="+mn-lt"/>
                <a:ea typeface="+mn-ea"/>
                <a:cs typeface="+mn-cs"/>
              </a:defRPr>
            </a:lvl4pPr>
            <a:lvl5pPr marL="460800" indent="-228600" algn="l" defTabSz="914400" rtl="0" eaLnBrk="1" latinLnBrk="0" hangingPunct="1">
              <a:lnSpc>
                <a:spcPct val="90000"/>
              </a:lnSpc>
              <a:spcBef>
                <a:spcPts val="500"/>
              </a:spcBef>
              <a:buFont typeface="Arial" panose="020B0604020202020204" pitchFamily="34" charset="0"/>
              <a:buChar char="•"/>
              <a:defRPr lang="en-GB"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pPr>
            <a:r>
              <a:rPr lang="en-GB" sz="1500" u="sng">
                <a:solidFill>
                  <a:schemeClr val="bg1"/>
                </a:solidFill>
                <a:cs typeface="Arial"/>
              </a:rPr>
              <a:t>Mini-Holland, London</a:t>
            </a:r>
          </a:p>
          <a:p>
            <a:pPr>
              <a:lnSpc>
                <a:spcPct val="100000"/>
              </a:lnSpc>
              <a:spcAft>
                <a:spcPts val="600"/>
              </a:spcAft>
            </a:pPr>
            <a:r>
              <a:rPr lang="en-GB" sz="1500" b="0">
                <a:solidFill>
                  <a:schemeClr val="bg1"/>
                </a:solidFill>
                <a:cs typeface="Arial"/>
              </a:rPr>
              <a:t>An early example of a low traffic neighbourhood in Waltham Forest. </a:t>
            </a:r>
            <a:r>
              <a:rPr lang="en-GB" sz="1500" b="0">
                <a:solidFill>
                  <a:schemeClr val="bg1"/>
                </a:solidFill>
                <a:ea typeface="+mn-lt"/>
                <a:cs typeface="+mn-lt"/>
              </a:rPr>
              <a:t>With significant investment (£27m) from Transport for London in 2015, Waltham Forest was transformed with over 16 miles of segregated cycle tracks, 62 new and improved crossings, and more than 700 new trees.</a:t>
            </a:r>
            <a:endParaRPr lang="en-GB" sz="1500">
              <a:solidFill>
                <a:schemeClr val="bg1"/>
              </a:solidFill>
              <a:cs typeface="Arial"/>
            </a:endParaRPr>
          </a:p>
          <a:p>
            <a:pPr>
              <a:lnSpc>
                <a:spcPct val="100000"/>
              </a:lnSpc>
              <a:spcAft>
                <a:spcPts val="600"/>
              </a:spcAft>
            </a:pPr>
            <a:r>
              <a:rPr lang="en-GB" sz="1500">
                <a:solidFill>
                  <a:schemeClr val="bg1"/>
                </a:solidFill>
                <a:cs typeface="Arial"/>
              </a:rPr>
              <a:t>Target group: </a:t>
            </a:r>
            <a:r>
              <a:rPr lang="en-GB" sz="1500" b="0">
                <a:solidFill>
                  <a:schemeClr val="bg1"/>
                </a:solidFill>
                <a:ea typeface="+mn-lt"/>
                <a:cs typeface="+mn-lt"/>
              </a:rPr>
              <a:t>residents of Waltham Forest - adults and children</a:t>
            </a:r>
          </a:p>
          <a:p>
            <a:pPr>
              <a:lnSpc>
                <a:spcPct val="100000"/>
              </a:lnSpc>
              <a:spcAft>
                <a:spcPts val="600"/>
              </a:spcAft>
            </a:pPr>
            <a:r>
              <a:rPr lang="en-GB" sz="1500">
                <a:solidFill>
                  <a:schemeClr val="bg1"/>
                </a:solidFill>
                <a:cs typeface="Arial"/>
              </a:rPr>
              <a:t>Impact: </a:t>
            </a:r>
            <a:r>
              <a:rPr lang="en-GB" sz="1500" b="0">
                <a:solidFill>
                  <a:schemeClr val="bg1"/>
                </a:solidFill>
                <a:ea typeface="+mn-lt"/>
                <a:cs typeface="+mn-lt"/>
              </a:rPr>
              <a:t>the scheme has led to significant changes in behaviour, with an increase of up to 45% in the average daily number of cyclists and a significant increase in the amount of walking. The Mini-Holland scheme is also having a positive impact on air quality (a reduction of 95% in the number of households exposed to more than the EU recommended amount of Nitrogen Dioxide) and increased life expectancy, thanks to increased physical activity levels. </a:t>
            </a:r>
            <a:endParaRPr lang="en-GB" sz="1500">
              <a:solidFill>
                <a:schemeClr val="bg1"/>
              </a:solidFill>
            </a:endParaRPr>
          </a:p>
        </p:txBody>
      </p:sp>
      <p:sp>
        <p:nvSpPr>
          <p:cNvPr id="6" name="Content Placeholder 3">
            <a:extLst>
              <a:ext uri="{FF2B5EF4-FFF2-40B4-BE49-F238E27FC236}">
                <a16:creationId xmlns:a16="http://schemas.microsoft.com/office/drawing/2014/main" id="{0006B125-99AE-4A6B-A340-DA65C2D52DA9}"/>
              </a:ext>
            </a:extLst>
          </p:cNvPr>
          <p:cNvSpPr txBox="1">
            <a:spLocks/>
          </p:cNvSpPr>
          <p:nvPr/>
        </p:nvSpPr>
        <p:spPr>
          <a:xfrm>
            <a:off x="6192910" y="1963984"/>
            <a:ext cx="5580000" cy="4056804"/>
          </a:xfrm>
          <a:prstGeom prst="rect">
            <a:avLst/>
          </a:prstGeom>
          <a:solidFill>
            <a:schemeClr val="accent4"/>
          </a:solidFill>
        </p:spPr>
        <p:txBody>
          <a:bodyPr vert="horz" lIns="91440" tIns="45720" rIns="91440" bIns="45720" rtlCol="0">
            <a:normAutofit fontScale="55000" lnSpcReduction="20000"/>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lang="en-US" sz="2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lang="en-US" sz="1600" kern="1200">
                <a:solidFill>
                  <a:schemeClr val="tx1"/>
                </a:solidFill>
                <a:latin typeface="+mn-lt"/>
                <a:ea typeface="+mn-ea"/>
                <a:cs typeface="+mn-cs"/>
              </a:defRPr>
            </a:lvl3pPr>
            <a:lvl4pPr marL="0" indent="-228600" algn="l" defTabSz="914400" rtl="0" eaLnBrk="1" latinLnBrk="0" hangingPunct="1">
              <a:lnSpc>
                <a:spcPct val="90000"/>
              </a:lnSpc>
              <a:spcBef>
                <a:spcPts val="500"/>
              </a:spcBef>
              <a:buFont typeface="Arial" panose="020B0604020202020204" pitchFamily="34" charset="0"/>
              <a:buChar char="•"/>
              <a:defRPr lang="en-US" sz="1600" kern="1200">
                <a:solidFill>
                  <a:schemeClr val="tx1"/>
                </a:solidFill>
                <a:latin typeface="+mn-lt"/>
                <a:ea typeface="+mn-ea"/>
                <a:cs typeface="+mn-cs"/>
              </a:defRPr>
            </a:lvl4pPr>
            <a:lvl5pPr marL="460800" indent="-228600" algn="l" defTabSz="914400" rtl="0" eaLnBrk="1" latinLnBrk="0" hangingPunct="1">
              <a:lnSpc>
                <a:spcPct val="90000"/>
              </a:lnSpc>
              <a:spcBef>
                <a:spcPts val="500"/>
              </a:spcBef>
              <a:buFont typeface="Arial" panose="020B0604020202020204" pitchFamily="34" charset="0"/>
              <a:buChar char="•"/>
              <a:defRPr lang="en-GB"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600"/>
              </a:spcAft>
            </a:pPr>
            <a:r>
              <a:rPr lang="en-GB" sz="2900" u="sng">
                <a:solidFill>
                  <a:schemeClr val="bg1"/>
                </a:solidFill>
                <a:cs typeface="Arial"/>
              </a:rPr>
              <a:t>Plan Velo, France</a:t>
            </a:r>
          </a:p>
          <a:p>
            <a:pPr>
              <a:lnSpc>
                <a:spcPct val="120000"/>
              </a:lnSpc>
              <a:spcAft>
                <a:spcPts val="600"/>
              </a:spcAft>
            </a:pPr>
            <a:r>
              <a:rPr lang="en-GB" sz="2900" b="0">
                <a:solidFill>
                  <a:schemeClr val="bg1"/>
                </a:solidFill>
                <a:cs typeface="Arial"/>
              </a:rPr>
              <a:t>The programme aims to make Paris completely cyclable by 2026, investing €250m and adding an extra 130km (80 miles) of cycle-ways. The programme will also introduce more cycling facilities and to nudge use away from cars, will switch some parking spaces from car to bike and deprioritise cars at traffic lights in favour of bikes and public transport. </a:t>
            </a:r>
          </a:p>
          <a:p>
            <a:pPr>
              <a:lnSpc>
                <a:spcPct val="120000"/>
              </a:lnSpc>
              <a:spcAft>
                <a:spcPts val="600"/>
              </a:spcAft>
            </a:pPr>
            <a:r>
              <a:rPr lang="en-GB" sz="2900" b="0">
                <a:solidFill>
                  <a:schemeClr val="bg1"/>
                </a:solidFill>
                <a:cs typeface="Arial"/>
              </a:rPr>
              <a:t>To support cycling uptake, all primary schools will give bike riding lessons, and an adult cycling school will be established. </a:t>
            </a:r>
          </a:p>
          <a:p>
            <a:pPr>
              <a:lnSpc>
                <a:spcPct val="120000"/>
              </a:lnSpc>
              <a:spcAft>
                <a:spcPts val="600"/>
              </a:spcAft>
            </a:pPr>
            <a:r>
              <a:rPr lang="en-GB" sz="2900">
                <a:solidFill>
                  <a:schemeClr val="bg1"/>
                </a:solidFill>
                <a:cs typeface="Arial"/>
              </a:rPr>
              <a:t>Target group: </a:t>
            </a:r>
            <a:r>
              <a:rPr lang="en-GB" sz="2900" b="0">
                <a:solidFill>
                  <a:schemeClr val="bg1"/>
                </a:solidFill>
                <a:cs typeface="Arial"/>
              </a:rPr>
              <a:t>Parisians, adults and children</a:t>
            </a:r>
            <a:endParaRPr lang="en-GB" sz="2900">
              <a:solidFill>
                <a:schemeClr val="bg1"/>
              </a:solidFill>
              <a:cs typeface="Arial"/>
            </a:endParaRPr>
          </a:p>
          <a:p>
            <a:pPr>
              <a:lnSpc>
                <a:spcPct val="120000"/>
              </a:lnSpc>
              <a:spcAft>
                <a:spcPts val="600"/>
              </a:spcAft>
            </a:pPr>
            <a:r>
              <a:rPr lang="en-GB" sz="2900">
                <a:solidFill>
                  <a:schemeClr val="bg1"/>
                </a:solidFill>
                <a:cs typeface="Arial"/>
              </a:rPr>
              <a:t>Impact: </a:t>
            </a:r>
            <a:r>
              <a:rPr lang="en-GB" sz="2900" b="0">
                <a:solidFill>
                  <a:schemeClr val="bg1"/>
                </a:solidFill>
                <a:cs typeface="Arial"/>
              </a:rPr>
              <a:t>i</a:t>
            </a:r>
            <a:r>
              <a:rPr lang="en-GB" sz="2900" b="0" i="0">
                <a:solidFill>
                  <a:schemeClr val="bg1"/>
                </a:solidFill>
                <a:effectLst/>
              </a:rPr>
              <a:t>mplementation of the plan is still underway, bu</a:t>
            </a:r>
            <a:r>
              <a:rPr lang="en-GB" sz="2900" b="0">
                <a:solidFill>
                  <a:schemeClr val="bg1"/>
                </a:solidFill>
              </a:rPr>
              <a:t>t initial indications suggest that more people are cycling.</a:t>
            </a:r>
          </a:p>
          <a:p>
            <a:pPr>
              <a:lnSpc>
                <a:spcPct val="120000"/>
              </a:lnSpc>
              <a:spcAft>
                <a:spcPts val="600"/>
              </a:spcAft>
            </a:pPr>
            <a:endParaRPr lang="en-GB" b="0">
              <a:solidFill>
                <a:schemeClr val="bg1"/>
              </a:solidFill>
            </a:endParaRPr>
          </a:p>
        </p:txBody>
      </p:sp>
      <p:sp>
        <p:nvSpPr>
          <p:cNvPr id="11" name="TextBox 10">
            <a:extLst>
              <a:ext uri="{FF2B5EF4-FFF2-40B4-BE49-F238E27FC236}">
                <a16:creationId xmlns:a16="http://schemas.microsoft.com/office/drawing/2014/main" id="{48BD265F-444F-45F4-B89A-2D13003B36AC}"/>
              </a:ext>
            </a:extLst>
          </p:cNvPr>
          <p:cNvSpPr txBox="1"/>
          <p:nvPr/>
        </p:nvSpPr>
        <p:spPr>
          <a:xfrm>
            <a:off x="360000" y="842036"/>
            <a:ext cx="11636505" cy="1138773"/>
          </a:xfrm>
          <a:prstGeom prst="rect">
            <a:avLst/>
          </a:prstGeom>
          <a:noFill/>
        </p:spPr>
        <p:txBody>
          <a:bodyPr wrap="square" rtlCol="0">
            <a:spAutoFit/>
          </a:bodyPr>
          <a:lstStyle/>
          <a:p>
            <a:r>
              <a:rPr lang="en-GB" sz="1700" b="0">
                <a:ea typeface="+mn-lt"/>
                <a:cs typeface="+mn-lt"/>
              </a:rPr>
              <a:t>Interventions in this space tend to: (</a:t>
            </a:r>
            <a:r>
              <a:rPr lang="en-GB" sz="1700" b="0" err="1">
                <a:ea typeface="+mn-lt"/>
                <a:cs typeface="+mn-lt"/>
              </a:rPr>
              <a:t>i</a:t>
            </a:r>
            <a:r>
              <a:rPr lang="en-GB" sz="1700" b="0">
                <a:ea typeface="+mn-lt"/>
                <a:cs typeface="+mn-lt"/>
              </a:rPr>
              <a:t>) improve accessibility and connectivity; (ii) improve traffic and personal safety; and (iii) improve the experience of walking and cycling. However, improving the physical activity environment on its own may not be sufficient to increase population physical activity or other health behaviours</a:t>
            </a:r>
            <a:r>
              <a:rPr lang="en-GB" sz="1700" b="0">
                <a:ea typeface="+mn-lt"/>
                <a:cs typeface="Arial"/>
              </a:rPr>
              <a:t>.</a:t>
            </a:r>
            <a:endParaRPr lang="en-GB" sz="1700" b="0">
              <a:ea typeface="+mn-lt"/>
              <a:cs typeface="+mn-lt"/>
            </a:endParaRPr>
          </a:p>
          <a:p>
            <a:endParaRPr lang="en-GB" sz="1700"/>
          </a:p>
        </p:txBody>
      </p:sp>
      <p:pic>
        <p:nvPicPr>
          <p:cNvPr id="7" name="Graphic 6" descr="Architecture with solid fill">
            <a:extLst>
              <a:ext uri="{FF2B5EF4-FFF2-40B4-BE49-F238E27FC236}">
                <a16:creationId xmlns:a16="http://schemas.microsoft.com/office/drawing/2014/main" id="{0D42DBBD-5584-41F1-B673-10906713ED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000" y="118872"/>
            <a:ext cx="776177" cy="776177"/>
          </a:xfrm>
          <a:prstGeom prst="rect">
            <a:avLst/>
          </a:prstGeom>
        </p:spPr>
      </p:pic>
    </p:spTree>
    <p:extLst>
      <p:ext uri="{BB962C8B-B14F-4D97-AF65-F5344CB8AC3E}">
        <p14:creationId xmlns:p14="http://schemas.microsoft.com/office/powerpoint/2010/main" val="8035280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EA514-15CC-4DD0-928F-195625FC0D91}"/>
              </a:ext>
            </a:extLst>
          </p:cNvPr>
          <p:cNvSpPr>
            <a:spLocks noGrp="1"/>
          </p:cNvSpPr>
          <p:nvPr>
            <p:ph type="title"/>
          </p:nvPr>
        </p:nvSpPr>
        <p:spPr>
          <a:xfrm>
            <a:off x="217964" y="127528"/>
            <a:ext cx="11444072" cy="535531"/>
          </a:xfrm>
        </p:spPr>
        <p:txBody>
          <a:bodyPr/>
          <a:lstStyle/>
          <a:p>
            <a:r>
              <a:rPr lang="en-GB"/>
              <a:t>Sport and recreation for all</a:t>
            </a:r>
          </a:p>
        </p:txBody>
      </p:sp>
      <p:sp>
        <p:nvSpPr>
          <p:cNvPr id="6" name="TextBox 5">
            <a:extLst>
              <a:ext uri="{FF2B5EF4-FFF2-40B4-BE49-F238E27FC236}">
                <a16:creationId xmlns:a16="http://schemas.microsoft.com/office/drawing/2014/main" id="{987E382F-8E81-4A60-89FB-467D532D81D6}"/>
              </a:ext>
            </a:extLst>
          </p:cNvPr>
          <p:cNvSpPr txBox="1"/>
          <p:nvPr/>
        </p:nvSpPr>
        <p:spPr>
          <a:xfrm>
            <a:off x="360000" y="772216"/>
            <a:ext cx="11472000" cy="923330"/>
          </a:xfrm>
          <a:prstGeom prst="rect">
            <a:avLst/>
          </a:prstGeom>
          <a:noFill/>
        </p:spPr>
        <p:txBody>
          <a:bodyPr wrap="square">
            <a:spAutoFit/>
          </a:bodyPr>
          <a:lstStyle/>
          <a:p>
            <a:r>
              <a:rPr lang="en-GB"/>
              <a:t>Sport and recreation as a social norm can be achieved through mass sport and recreation events that engage whole communities and mass communication campaigns. Enhancing the visibility of elite sportspeople can create positive role models, inspiring participation in sport and recreation.</a:t>
            </a:r>
          </a:p>
        </p:txBody>
      </p:sp>
      <p:sp>
        <p:nvSpPr>
          <p:cNvPr id="7" name="Content Placeholder 2">
            <a:extLst>
              <a:ext uri="{FF2B5EF4-FFF2-40B4-BE49-F238E27FC236}">
                <a16:creationId xmlns:a16="http://schemas.microsoft.com/office/drawing/2014/main" id="{41C5BFF6-67F1-46E9-9E15-626D115365DA}"/>
              </a:ext>
            </a:extLst>
          </p:cNvPr>
          <p:cNvSpPr txBox="1">
            <a:spLocks/>
          </p:cNvSpPr>
          <p:nvPr/>
        </p:nvSpPr>
        <p:spPr>
          <a:xfrm>
            <a:off x="360000" y="1913858"/>
            <a:ext cx="5580000" cy="4056804"/>
          </a:xfrm>
          <a:prstGeom prst="rect">
            <a:avLst/>
          </a:prstGeom>
          <a:solidFill>
            <a:schemeClr val="accent1"/>
          </a:solidFill>
        </p:spPr>
        <p:txBody>
          <a:bodyPr vert="horz" lIns="91440" tIns="45720" rIns="91440" bIns="45720" rtlCol="0" anchor="t">
            <a:noAutofit/>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lang="en-US" sz="2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lang="en-US" sz="1600" kern="1200">
                <a:solidFill>
                  <a:schemeClr val="tx1"/>
                </a:solidFill>
                <a:latin typeface="+mn-lt"/>
                <a:ea typeface="+mn-ea"/>
                <a:cs typeface="+mn-cs"/>
              </a:defRPr>
            </a:lvl3pPr>
            <a:lvl4pPr marL="0" indent="-228600" algn="l" defTabSz="914400" rtl="0" eaLnBrk="1" latinLnBrk="0" hangingPunct="1">
              <a:lnSpc>
                <a:spcPct val="90000"/>
              </a:lnSpc>
              <a:spcBef>
                <a:spcPts val="500"/>
              </a:spcBef>
              <a:buFont typeface="Arial" panose="020B0604020202020204" pitchFamily="34" charset="0"/>
              <a:buChar char="•"/>
              <a:defRPr lang="en-US" sz="1600" kern="1200">
                <a:solidFill>
                  <a:schemeClr val="tx1"/>
                </a:solidFill>
                <a:latin typeface="+mn-lt"/>
                <a:ea typeface="+mn-ea"/>
                <a:cs typeface="+mn-cs"/>
              </a:defRPr>
            </a:lvl4pPr>
            <a:lvl5pPr marL="460800" indent="-228600" algn="l" defTabSz="914400" rtl="0" eaLnBrk="1" latinLnBrk="0" hangingPunct="1">
              <a:lnSpc>
                <a:spcPct val="90000"/>
              </a:lnSpc>
              <a:spcBef>
                <a:spcPts val="500"/>
              </a:spcBef>
              <a:buFont typeface="Arial" panose="020B0604020202020204" pitchFamily="34" charset="0"/>
              <a:buChar char="•"/>
              <a:defRPr lang="en-GB"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pPr>
            <a:r>
              <a:rPr lang="en-GB" sz="1600" u="sng">
                <a:solidFill>
                  <a:schemeClr val="bg1"/>
                </a:solidFill>
                <a:cs typeface="Arial"/>
              </a:rPr>
              <a:t>parkrun</a:t>
            </a:r>
            <a:endParaRPr lang="en-US">
              <a:solidFill>
                <a:schemeClr val="bg1"/>
              </a:solidFill>
            </a:endParaRPr>
          </a:p>
          <a:p>
            <a:pPr>
              <a:lnSpc>
                <a:spcPct val="100000"/>
              </a:lnSpc>
              <a:spcAft>
                <a:spcPts val="600"/>
              </a:spcAft>
            </a:pPr>
            <a:r>
              <a:rPr lang="en-GB" sz="1600" b="0">
                <a:solidFill>
                  <a:schemeClr val="bg1"/>
                </a:solidFill>
                <a:cs typeface="Arial"/>
              </a:rPr>
              <a:t>Established in 2004m parkrun is a  free weekly community based event, where you can walk, jog or run 5k.  You are also able to volunteer or spectate at the events.</a:t>
            </a:r>
          </a:p>
          <a:p>
            <a:pPr>
              <a:lnSpc>
                <a:spcPct val="100000"/>
              </a:lnSpc>
              <a:spcAft>
                <a:spcPts val="600"/>
              </a:spcAft>
            </a:pPr>
            <a:r>
              <a:rPr lang="en-GB" sz="1600" b="0">
                <a:solidFill>
                  <a:schemeClr val="bg1"/>
                </a:solidFill>
                <a:cs typeface="Arial"/>
              </a:rPr>
              <a:t>Park run is delivered across the UK in over 780 locations and in 22 international countries, with over 4 million participants world-wide.</a:t>
            </a:r>
          </a:p>
          <a:p>
            <a:pPr>
              <a:lnSpc>
                <a:spcPct val="100000"/>
              </a:lnSpc>
              <a:spcAft>
                <a:spcPts val="600"/>
              </a:spcAft>
            </a:pPr>
            <a:endParaRPr lang="en-GB" sz="1600" b="0">
              <a:solidFill>
                <a:schemeClr val="bg1"/>
              </a:solidFill>
              <a:cs typeface="Arial"/>
            </a:endParaRPr>
          </a:p>
          <a:p>
            <a:pPr>
              <a:lnSpc>
                <a:spcPct val="100000"/>
              </a:lnSpc>
              <a:spcAft>
                <a:spcPts val="600"/>
              </a:spcAft>
            </a:pPr>
            <a:r>
              <a:rPr lang="en-GB" sz="1600">
                <a:solidFill>
                  <a:schemeClr val="bg1"/>
                </a:solidFill>
                <a:cs typeface="Arial" panose="020B0604020202020204"/>
              </a:rPr>
              <a:t>Target groups: </a:t>
            </a:r>
            <a:r>
              <a:rPr lang="en-GB" sz="1600" b="0">
                <a:solidFill>
                  <a:schemeClr val="bg1"/>
                </a:solidFill>
                <a:cs typeface="Arial" panose="020B0604020202020204"/>
              </a:rPr>
              <a:t>Adults, families</a:t>
            </a:r>
          </a:p>
          <a:p>
            <a:pPr>
              <a:lnSpc>
                <a:spcPct val="100000"/>
              </a:lnSpc>
              <a:spcAft>
                <a:spcPts val="600"/>
              </a:spcAft>
            </a:pPr>
            <a:endParaRPr lang="en-GB" sz="1600" b="0">
              <a:solidFill>
                <a:schemeClr val="bg1"/>
              </a:solidFill>
              <a:cs typeface="Arial" panose="020B0604020202020204"/>
            </a:endParaRPr>
          </a:p>
          <a:p>
            <a:pPr>
              <a:lnSpc>
                <a:spcPct val="100000"/>
              </a:lnSpc>
              <a:spcAft>
                <a:spcPts val="600"/>
              </a:spcAft>
            </a:pPr>
            <a:r>
              <a:rPr lang="en-GB" sz="1600">
                <a:solidFill>
                  <a:schemeClr val="bg1"/>
                </a:solidFill>
                <a:cs typeface="Arial" panose="020B0604020202020204"/>
              </a:rPr>
              <a:t>Impact: </a:t>
            </a:r>
            <a:r>
              <a:rPr lang="en-GB" sz="1600" b="0">
                <a:solidFill>
                  <a:schemeClr val="bg1"/>
                </a:solidFill>
                <a:cs typeface="Arial" panose="020B0604020202020204"/>
              </a:rPr>
              <a:t>an evidence review found participants showed improvements in fitness, total physical activity and mood. Further research is required to explore impacts for groups not reached by the intervention.</a:t>
            </a:r>
          </a:p>
          <a:p>
            <a:pPr>
              <a:lnSpc>
                <a:spcPct val="100000"/>
              </a:lnSpc>
              <a:spcAft>
                <a:spcPts val="600"/>
              </a:spcAft>
            </a:pPr>
            <a:endParaRPr lang="en-GB" sz="1600">
              <a:solidFill>
                <a:schemeClr val="bg1"/>
              </a:solidFill>
              <a:cs typeface="Arial" panose="020B0604020202020204"/>
            </a:endParaRPr>
          </a:p>
        </p:txBody>
      </p:sp>
      <p:sp>
        <p:nvSpPr>
          <p:cNvPr id="8" name="Content Placeholder 3">
            <a:extLst>
              <a:ext uri="{FF2B5EF4-FFF2-40B4-BE49-F238E27FC236}">
                <a16:creationId xmlns:a16="http://schemas.microsoft.com/office/drawing/2014/main" id="{92C8F878-B623-4058-8397-D0333BC6C4D3}"/>
              </a:ext>
            </a:extLst>
          </p:cNvPr>
          <p:cNvSpPr txBox="1">
            <a:spLocks/>
          </p:cNvSpPr>
          <p:nvPr/>
        </p:nvSpPr>
        <p:spPr>
          <a:xfrm>
            <a:off x="6192910" y="1913859"/>
            <a:ext cx="5580000" cy="4056804"/>
          </a:xfrm>
          <a:prstGeom prst="rect">
            <a:avLst/>
          </a:prstGeom>
          <a:solidFill>
            <a:schemeClr val="accent4"/>
          </a:solidFill>
        </p:spPr>
        <p:txBody>
          <a:bodyPr vert="horz" lIns="91440" tIns="45720" rIns="91440" bIns="45720" rtlCol="0" anchor="t">
            <a:normAutofit/>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lang="en-US" sz="2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lang="en-US" sz="1600" kern="1200">
                <a:solidFill>
                  <a:schemeClr val="tx1"/>
                </a:solidFill>
                <a:latin typeface="+mn-lt"/>
                <a:ea typeface="+mn-ea"/>
                <a:cs typeface="+mn-cs"/>
              </a:defRPr>
            </a:lvl3pPr>
            <a:lvl4pPr marL="0" indent="-228600" algn="l" defTabSz="914400" rtl="0" eaLnBrk="1" latinLnBrk="0" hangingPunct="1">
              <a:lnSpc>
                <a:spcPct val="90000"/>
              </a:lnSpc>
              <a:spcBef>
                <a:spcPts val="500"/>
              </a:spcBef>
              <a:buFont typeface="Arial" panose="020B0604020202020204" pitchFamily="34" charset="0"/>
              <a:buChar char="•"/>
              <a:defRPr lang="en-US" sz="1600" kern="1200">
                <a:solidFill>
                  <a:schemeClr val="tx1"/>
                </a:solidFill>
                <a:latin typeface="+mn-lt"/>
                <a:ea typeface="+mn-ea"/>
                <a:cs typeface="+mn-cs"/>
              </a:defRPr>
            </a:lvl4pPr>
            <a:lvl5pPr marL="460800" indent="-228600" algn="l" defTabSz="914400" rtl="0" eaLnBrk="1" latinLnBrk="0" hangingPunct="1">
              <a:lnSpc>
                <a:spcPct val="90000"/>
              </a:lnSpc>
              <a:spcBef>
                <a:spcPts val="500"/>
              </a:spcBef>
              <a:buFont typeface="Arial" panose="020B0604020202020204" pitchFamily="34" charset="0"/>
              <a:buChar char="•"/>
              <a:defRPr lang="en-GB"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600"/>
              </a:spcAft>
            </a:pPr>
            <a:r>
              <a:rPr lang="en-GB" sz="1600" u="sng">
                <a:solidFill>
                  <a:schemeClr val="bg1"/>
                </a:solidFill>
                <a:cs typeface="Arial"/>
              </a:rPr>
              <a:t>Move it AUS programme, Australia</a:t>
            </a:r>
          </a:p>
          <a:p>
            <a:pPr>
              <a:lnSpc>
                <a:spcPct val="100000"/>
              </a:lnSpc>
              <a:spcAft>
                <a:spcPts val="600"/>
              </a:spcAft>
            </a:pPr>
            <a:r>
              <a:rPr lang="en-GB" sz="1600">
                <a:solidFill>
                  <a:schemeClr val="bg1"/>
                </a:solidFill>
                <a:cs typeface="Arial"/>
              </a:rPr>
              <a:t>22.9 million over two years to participation grant programme funding organisations to design programmes to increase participation in physical activity among target groups that were inactive.</a:t>
            </a:r>
            <a:endParaRPr lang="en-GB">
              <a:solidFill>
                <a:schemeClr val="bg1"/>
              </a:solidFill>
              <a:cs typeface="Arial"/>
            </a:endParaRPr>
          </a:p>
          <a:p>
            <a:pPr>
              <a:lnSpc>
                <a:spcPct val="100000"/>
              </a:lnSpc>
              <a:spcAft>
                <a:spcPts val="600"/>
              </a:spcAft>
            </a:pPr>
            <a:endParaRPr lang="en-GB" sz="1600">
              <a:solidFill>
                <a:schemeClr val="bg1"/>
              </a:solidFill>
              <a:cs typeface="Arial"/>
            </a:endParaRPr>
          </a:p>
          <a:p>
            <a:pPr>
              <a:lnSpc>
                <a:spcPct val="100000"/>
              </a:lnSpc>
              <a:spcAft>
                <a:spcPts val="600"/>
              </a:spcAft>
            </a:pPr>
            <a:r>
              <a:rPr lang="en-GB" sz="1600">
                <a:solidFill>
                  <a:schemeClr val="bg1"/>
                </a:solidFill>
                <a:cs typeface="Arial"/>
              </a:rPr>
              <a:t>Overall impact of Move it Aus have increased the proportion of people achieving physical activity guidelines in most demographic groups, reached inactive populations.  By working through a range of organisations target groups were addressed and in particular for women and girls.</a:t>
            </a:r>
          </a:p>
          <a:p>
            <a:pPr>
              <a:lnSpc>
                <a:spcPct val="100000"/>
              </a:lnSpc>
              <a:spcAft>
                <a:spcPts val="600"/>
              </a:spcAft>
            </a:pPr>
            <a:endParaRPr lang="en-GB" sz="1600">
              <a:solidFill>
                <a:schemeClr val="bg1"/>
              </a:solidFill>
              <a:cs typeface="Arial"/>
            </a:endParaRPr>
          </a:p>
          <a:p>
            <a:pPr>
              <a:lnSpc>
                <a:spcPct val="100000"/>
              </a:lnSpc>
              <a:spcAft>
                <a:spcPts val="600"/>
              </a:spcAft>
            </a:pPr>
            <a:endParaRPr lang="en-GB" sz="1600">
              <a:solidFill>
                <a:schemeClr val="bg1"/>
              </a:solidFill>
              <a:cs typeface="Arial"/>
            </a:endParaRPr>
          </a:p>
          <a:p>
            <a:pPr>
              <a:lnSpc>
                <a:spcPct val="120000"/>
              </a:lnSpc>
              <a:spcAft>
                <a:spcPts val="600"/>
              </a:spcAft>
            </a:pPr>
            <a:endParaRPr lang="en-GB" sz="1600" b="0">
              <a:solidFill>
                <a:schemeClr val="bg1"/>
              </a:solidFill>
              <a:cs typeface="Arial" panose="020B0604020202020204"/>
            </a:endParaRPr>
          </a:p>
        </p:txBody>
      </p:sp>
    </p:spTree>
    <p:extLst>
      <p:ext uri="{BB962C8B-B14F-4D97-AF65-F5344CB8AC3E}">
        <p14:creationId xmlns:p14="http://schemas.microsoft.com/office/powerpoint/2010/main" val="42398701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2E8DF-1DA4-41BE-B903-29D3A1C5E505}"/>
              </a:ext>
            </a:extLst>
          </p:cNvPr>
          <p:cNvSpPr>
            <a:spLocks noGrp="1"/>
          </p:cNvSpPr>
          <p:nvPr>
            <p:ph type="title"/>
          </p:nvPr>
        </p:nvSpPr>
        <p:spPr>
          <a:xfrm>
            <a:off x="1136177" y="306505"/>
            <a:ext cx="11444072" cy="535531"/>
          </a:xfrm>
        </p:spPr>
        <p:txBody>
          <a:bodyPr/>
          <a:lstStyle/>
          <a:p>
            <a:r>
              <a:rPr lang="en-GB"/>
              <a:t>Workplace</a:t>
            </a:r>
          </a:p>
        </p:txBody>
      </p:sp>
      <p:sp>
        <p:nvSpPr>
          <p:cNvPr id="5" name="Content Placeholder 2">
            <a:extLst>
              <a:ext uri="{FF2B5EF4-FFF2-40B4-BE49-F238E27FC236}">
                <a16:creationId xmlns:a16="http://schemas.microsoft.com/office/drawing/2014/main" id="{1CC573A9-B534-49B4-9782-52FE386BFF42}"/>
              </a:ext>
            </a:extLst>
          </p:cNvPr>
          <p:cNvSpPr txBox="1">
            <a:spLocks/>
          </p:cNvSpPr>
          <p:nvPr/>
        </p:nvSpPr>
        <p:spPr>
          <a:xfrm>
            <a:off x="360000" y="1920440"/>
            <a:ext cx="5580000" cy="4056804"/>
          </a:xfrm>
          <a:prstGeom prst="rect">
            <a:avLst/>
          </a:prstGeom>
          <a:solidFill>
            <a:schemeClr val="accent1"/>
          </a:solidFill>
        </p:spPr>
        <p:txBody>
          <a:bodyPr vert="horz" lIns="91440" tIns="45720" rIns="91440" bIns="45720" rtlCol="0">
            <a:noAutofit/>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lang="en-US" sz="2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lang="en-US" sz="1600" kern="1200">
                <a:solidFill>
                  <a:schemeClr val="tx1"/>
                </a:solidFill>
                <a:latin typeface="+mn-lt"/>
                <a:ea typeface="+mn-ea"/>
                <a:cs typeface="+mn-cs"/>
              </a:defRPr>
            </a:lvl3pPr>
            <a:lvl4pPr marL="0" indent="-228600" algn="l" defTabSz="914400" rtl="0" eaLnBrk="1" latinLnBrk="0" hangingPunct="1">
              <a:lnSpc>
                <a:spcPct val="90000"/>
              </a:lnSpc>
              <a:spcBef>
                <a:spcPts val="500"/>
              </a:spcBef>
              <a:buFont typeface="Arial" panose="020B0604020202020204" pitchFamily="34" charset="0"/>
              <a:buChar char="•"/>
              <a:defRPr lang="en-US" sz="1600" kern="1200">
                <a:solidFill>
                  <a:schemeClr val="tx1"/>
                </a:solidFill>
                <a:latin typeface="+mn-lt"/>
                <a:ea typeface="+mn-ea"/>
                <a:cs typeface="+mn-cs"/>
              </a:defRPr>
            </a:lvl4pPr>
            <a:lvl5pPr marL="460800" indent="-228600" algn="l" defTabSz="914400" rtl="0" eaLnBrk="1" latinLnBrk="0" hangingPunct="1">
              <a:lnSpc>
                <a:spcPct val="90000"/>
              </a:lnSpc>
              <a:spcBef>
                <a:spcPts val="500"/>
              </a:spcBef>
              <a:buFont typeface="Arial" panose="020B0604020202020204" pitchFamily="34" charset="0"/>
              <a:buChar char="•"/>
              <a:defRPr lang="en-GB"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pPr>
            <a:r>
              <a:rPr lang="en-GB" sz="1600" u="sng" dirty="0">
                <a:solidFill>
                  <a:schemeClr val="bg1"/>
                </a:solidFill>
                <a:cs typeface="Arial"/>
              </a:rPr>
              <a:t>National Health Service, UK</a:t>
            </a:r>
          </a:p>
          <a:p>
            <a:pPr algn="l" fontAlgn="base">
              <a:lnSpc>
                <a:spcPct val="100000"/>
              </a:lnSpc>
              <a:spcAft>
                <a:spcPts val="600"/>
              </a:spcAft>
            </a:pPr>
            <a:r>
              <a:rPr lang="en-GB" sz="1600" b="0" i="0" dirty="0">
                <a:solidFill>
                  <a:schemeClr val="bg1"/>
                </a:solidFill>
                <a:effectLst/>
              </a:rPr>
              <a:t>The NHS employs around 1.5m people through the UK and recognises that the safety health and wellbeing of its people is a key priority. It has set up a national health and wellbeing programme to specifically support the wellbeing of NHS staff. Through the summer of 2021, the NHS worked alongside the IGF team to encourage NHS colleagues to get out and do the “5k, our way” challenge. NHS colleagues were encouraged to </a:t>
            </a:r>
            <a:r>
              <a:rPr lang="en-GB" sz="1600" b="0" i="0" u="sng" dirty="0">
                <a:solidFill>
                  <a:schemeClr val="bg1"/>
                </a:solidFill>
                <a:effectLst/>
                <a:hlinkClick r:id="rId3">
                  <a:extLst>
                    <a:ext uri="{A12FA001-AC4F-418D-AE19-62706E023703}">
                      <ahyp:hlinkClr xmlns:ahyp="http://schemas.microsoft.com/office/drawing/2018/hyperlinkcolor" val="tx"/>
                    </a:ext>
                  </a:extLst>
                </a:hlinkClick>
              </a:rPr>
              <a:t>download the couch to 5k app</a:t>
            </a:r>
            <a:r>
              <a:rPr lang="en-GB" sz="1600" b="0" i="0" dirty="0">
                <a:solidFill>
                  <a:schemeClr val="bg1"/>
                </a:solidFill>
                <a:effectLst/>
              </a:rPr>
              <a:t> and start getting their steps in, through whatever means they preferred.</a:t>
            </a:r>
          </a:p>
          <a:p>
            <a:pPr algn="l" fontAlgn="base">
              <a:lnSpc>
                <a:spcPct val="100000"/>
              </a:lnSpc>
              <a:spcAft>
                <a:spcPts val="600"/>
              </a:spcAft>
            </a:pPr>
            <a:r>
              <a:rPr lang="en-GB" sz="1600" dirty="0">
                <a:solidFill>
                  <a:schemeClr val="bg1"/>
                </a:solidFill>
                <a:cs typeface="Arial"/>
              </a:rPr>
              <a:t>Target group: </a:t>
            </a:r>
            <a:r>
              <a:rPr lang="en-GB" sz="1600" b="0" dirty="0">
                <a:solidFill>
                  <a:schemeClr val="bg1"/>
                </a:solidFill>
                <a:cs typeface="Arial"/>
              </a:rPr>
              <a:t>NHS staff</a:t>
            </a:r>
          </a:p>
        </p:txBody>
      </p:sp>
      <p:sp>
        <p:nvSpPr>
          <p:cNvPr id="6" name="Content Placeholder 3">
            <a:extLst>
              <a:ext uri="{FF2B5EF4-FFF2-40B4-BE49-F238E27FC236}">
                <a16:creationId xmlns:a16="http://schemas.microsoft.com/office/drawing/2014/main" id="{0006B125-99AE-4A6B-A340-DA65C2D52DA9}"/>
              </a:ext>
            </a:extLst>
          </p:cNvPr>
          <p:cNvSpPr txBox="1">
            <a:spLocks/>
          </p:cNvSpPr>
          <p:nvPr/>
        </p:nvSpPr>
        <p:spPr>
          <a:xfrm>
            <a:off x="6192910" y="1920441"/>
            <a:ext cx="5580000" cy="4056804"/>
          </a:xfrm>
          <a:prstGeom prst="rect">
            <a:avLst/>
          </a:prstGeom>
          <a:solidFill>
            <a:schemeClr val="accent4"/>
          </a:solidFill>
        </p:spPr>
        <p:txBody>
          <a:bodyPr vert="horz" lIns="91440" tIns="45720" rIns="91440" bIns="45720" rtlCol="0">
            <a:normAutofit/>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lang="en-US" sz="2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lang="en-US" sz="1600" kern="1200">
                <a:solidFill>
                  <a:schemeClr val="tx1"/>
                </a:solidFill>
                <a:latin typeface="+mn-lt"/>
                <a:ea typeface="+mn-ea"/>
                <a:cs typeface="+mn-cs"/>
              </a:defRPr>
            </a:lvl3pPr>
            <a:lvl4pPr marL="0" indent="-228600" algn="l" defTabSz="914400" rtl="0" eaLnBrk="1" latinLnBrk="0" hangingPunct="1">
              <a:lnSpc>
                <a:spcPct val="90000"/>
              </a:lnSpc>
              <a:spcBef>
                <a:spcPts val="500"/>
              </a:spcBef>
              <a:buFont typeface="Arial" panose="020B0604020202020204" pitchFamily="34" charset="0"/>
              <a:buChar char="•"/>
              <a:defRPr lang="en-US" sz="1600" kern="1200">
                <a:solidFill>
                  <a:schemeClr val="tx1"/>
                </a:solidFill>
                <a:latin typeface="+mn-lt"/>
                <a:ea typeface="+mn-ea"/>
                <a:cs typeface="+mn-cs"/>
              </a:defRPr>
            </a:lvl4pPr>
            <a:lvl5pPr marL="460800" indent="-228600" algn="l" defTabSz="914400" rtl="0" eaLnBrk="1" latinLnBrk="0" hangingPunct="1">
              <a:lnSpc>
                <a:spcPct val="90000"/>
              </a:lnSpc>
              <a:spcBef>
                <a:spcPts val="500"/>
              </a:spcBef>
              <a:buFont typeface="Arial" panose="020B0604020202020204" pitchFamily="34" charset="0"/>
              <a:buChar char="•"/>
              <a:defRPr lang="en-GB"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pPr>
            <a:r>
              <a:rPr lang="en-GB" sz="2000" u="sng">
                <a:solidFill>
                  <a:schemeClr val="bg1"/>
                </a:solidFill>
              </a:rPr>
              <a:t>The Danish Federation for Company Sports (</a:t>
            </a:r>
            <a:r>
              <a:rPr lang="en-GB" sz="2000" u="sng" err="1">
                <a:solidFill>
                  <a:schemeClr val="bg1"/>
                </a:solidFill>
              </a:rPr>
              <a:t>Firmaidrætten</a:t>
            </a:r>
            <a:r>
              <a:rPr lang="en-GB" sz="2000" u="sng">
                <a:solidFill>
                  <a:schemeClr val="bg1"/>
                </a:solidFill>
              </a:rPr>
              <a:t>), Denmark</a:t>
            </a:r>
          </a:p>
          <a:p>
            <a:pPr>
              <a:lnSpc>
                <a:spcPct val="100000"/>
              </a:lnSpc>
              <a:spcAft>
                <a:spcPts val="600"/>
              </a:spcAft>
            </a:pPr>
            <a:r>
              <a:rPr lang="en-GB" sz="2000" b="0">
                <a:solidFill>
                  <a:schemeClr val="bg1"/>
                </a:solidFill>
                <a:cs typeface="Arial"/>
              </a:rPr>
              <a:t>Physical activity is promoted in the workplace through activities such as campaigns, talks and community events. These include the annual Workplace Exercise Day and the campaign Count Steps (</a:t>
            </a:r>
            <a:r>
              <a:rPr lang="en-GB" sz="2000" b="0" err="1">
                <a:solidFill>
                  <a:schemeClr val="bg1"/>
                </a:solidFill>
              </a:rPr>
              <a:t>Tæl</a:t>
            </a:r>
            <a:r>
              <a:rPr lang="en-GB" sz="2000" b="0">
                <a:solidFill>
                  <a:schemeClr val="bg1"/>
                </a:solidFill>
              </a:rPr>
              <a:t> </a:t>
            </a:r>
            <a:r>
              <a:rPr lang="en-GB" sz="2000" b="0" err="1">
                <a:solidFill>
                  <a:schemeClr val="bg1"/>
                </a:solidFill>
              </a:rPr>
              <a:t>skridt</a:t>
            </a:r>
            <a:r>
              <a:rPr lang="en-GB" sz="2000" b="0">
                <a:solidFill>
                  <a:schemeClr val="bg1"/>
                </a:solidFill>
              </a:rPr>
              <a:t>).</a:t>
            </a:r>
            <a:endParaRPr lang="en-GB" sz="2000" b="0">
              <a:solidFill>
                <a:schemeClr val="bg1"/>
              </a:solidFill>
              <a:cs typeface="Arial"/>
            </a:endParaRPr>
          </a:p>
          <a:p>
            <a:pPr>
              <a:lnSpc>
                <a:spcPct val="100000"/>
              </a:lnSpc>
              <a:spcAft>
                <a:spcPts val="600"/>
              </a:spcAft>
            </a:pPr>
            <a:r>
              <a:rPr lang="en-GB" sz="2000">
                <a:solidFill>
                  <a:schemeClr val="bg1"/>
                </a:solidFill>
                <a:cs typeface="Arial"/>
              </a:rPr>
              <a:t>Target group: </a:t>
            </a:r>
            <a:r>
              <a:rPr lang="en-GB" sz="2000" b="0">
                <a:solidFill>
                  <a:schemeClr val="bg1"/>
                </a:solidFill>
                <a:cs typeface="Arial"/>
              </a:rPr>
              <a:t>those in the workplace</a:t>
            </a:r>
            <a:endParaRPr lang="en-GB" sz="2000">
              <a:solidFill>
                <a:schemeClr val="bg1"/>
              </a:solidFill>
              <a:cs typeface="Arial"/>
            </a:endParaRPr>
          </a:p>
          <a:p>
            <a:pPr>
              <a:lnSpc>
                <a:spcPct val="100000"/>
              </a:lnSpc>
              <a:spcAft>
                <a:spcPts val="600"/>
              </a:spcAft>
            </a:pPr>
            <a:r>
              <a:rPr lang="en-GB" sz="2000">
                <a:solidFill>
                  <a:schemeClr val="bg1"/>
                </a:solidFill>
                <a:cs typeface="Arial"/>
              </a:rPr>
              <a:t>Impact: </a:t>
            </a:r>
            <a:r>
              <a:rPr lang="en-GB" sz="2000" b="0">
                <a:solidFill>
                  <a:schemeClr val="bg1"/>
                </a:solidFill>
                <a:cs typeface="Arial"/>
              </a:rPr>
              <a:t>research has shown the Tael </a:t>
            </a:r>
            <a:r>
              <a:rPr lang="en-GB" sz="2000" b="0" err="1">
                <a:solidFill>
                  <a:schemeClr val="bg1"/>
                </a:solidFill>
                <a:cs typeface="Arial"/>
              </a:rPr>
              <a:t>Skridt</a:t>
            </a:r>
            <a:r>
              <a:rPr lang="en-GB" sz="2000" b="0">
                <a:solidFill>
                  <a:schemeClr val="bg1"/>
                </a:solidFill>
                <a:cs typeface="Arial"/>
              </a:rPr>
              <a:t> campaign to be an effective health promotion tool.</a:t>
            </a:r>
          </a:p>
          <a:p>
            <a:pPr>
              <a:lnSpc>
                <a:spcPct val="100000"/>
              </a:lnSpc>
              <a:spcAft>
                <a:spcPts val="600"/>
              </a:spcAft>
            </a:pPr>
            <a:endParaRPr lang="en-GB" sz="2400">
              <a:solidFill>
                <a:schemeClr val="bg1"/>
              </a:solidFill>
            </a:endParaRPr>
          </a:p>
          <a:p>
            <a:pPr>
              <a:lnSpc>
                <a:spcPct val="120000"/>
              </a:lnSpc>
              <a:spcAft>
                <a:spcPts val="600"/>
              </a:spcAft>
            </a:pPr>
            <a:endParaRPr lang="en-GB" b="0">
              <a:solidFill>
                <a:schemeClr val="bg1"/>
              </a:solidFill>
            </a:endParaRPr>
          </a:p>
        </p:txBody>
      </p:sp>
      <p:sp>
        <p:nvSpPr>
          <p:cNvPr id="11" name="TextBox 10">
            <a:extLst>
              <a:ext uri="{FF2B5EF4-FFF2-40B4-BE49-F238E27FC236}">
                <a16:creationId xmlns:a16="http://schemas.microsoft.com/office/drawing/2014/main" id="{48BD265F-444F-45F4-B89A-2D13003B36AC}"/>
              </a:ext>
            </a:extLst>
          </p:cNvPr>
          <p:cNvSpPr txBox="1"/>
          <p:nvPr/>
        </p:nvSpPr>
        <p:spPr>
          <a:xfrm>
            <a:off x="360000" y="842036"/>
            <a:ext cx="11636505" cy="877163"/>
          </a:xfrm>
          <a:prstGeom prst="rect">
            <a:avLst/>
          </a:prstGeom>
          <a:noFill/>
        </p:spPr>
        <p:txBody>
          <a:bodyPr wrap="square" rtlCol="0">
            <a:spAutoFit/>
          </a:bodyPr>
          <a:lstStyle/>
          <a:p>
            <a:r>
              <a:rPr lang="en-US" sz="1700">
                <a:ea typeface="+mn-lt"/>
                <a:cs typeface="+mn-lt"/>
              </a:rPr>
              <a:t>E</a:t>
            </a:r>
            <a:r>
              <a:rPr lang="en-GB" sz="1700" b="0" err="1">
                <a:ea typeface="+mn-lt"/>
                <a:cs typeface="+mn-lt"/>
              </a:rPr>
              <a:t>vidence</a:t>
            </a:r>
            <a:r>
              <a:rPr lang="en-GB" sz="1700" b="0">
                <a:ea typeface="+mn-lt"/>
                <a:cs typeface="+mn-lt"/>
              </a:rPr>
              <a:t> reviews have found physical activity programmes are effective in reducing illness-related absence. Employees who are sedentary are more likely to be off from work compared to those who exercise. Impact of workplace initiatives can vary based on how well they are implemented, which can limit the potential impact on employee health. </a:t>
            </a:r>
            <a:endParaRPr lang="en-GB" sz="1700"/>
          </a:p>
        </p:txBody>
      </p:sp>
      <p:pic>
        <p:nvPicPr>
          <p:cNvPr id="7" name="Graphic 6" descr="Briefcase with solid fill">
            <a:extLst>
              <a:ext uri="{FF2B5EF4-FFF2-40B4-BE49-F238E27FC236}">
                <a16:creationId xmlns:a16="http://schemas.microsoft.com/office/drawing/2014/main" id="{124CFC6D-0ACC-4F19-9A73-8F638E3B47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1095" y="186182"/>
            <a:ext cx="715082" cy="715082"/>
          </a:xfrm>
          <a:prstGeom prst="rect">
            <a:avLst/>
          </a:prstGeom>
        </p:spPr>
      </p:pic>
    </p:spTree>
    <p:extLst>
      <p:ext uri="{BB962C8B-B14F-4D97-AF65-F5344CB8AC3E}">
        <p14:creationId xmlns:p14="http://schemas.microsoft.com/office/powerpoint/2010/main" val="1772248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406A5-5F10-42C6-B90D-90DFD3A2E9C4}"/>
              </a:ext>
            </a:extLst>
          </p:cNvPr>
          <p:cNvSpPr>
            <a:spLocks noGrp="1"/>
          </p:cNvSpPr>
          <p:nvPr>
            <p:ph type="title"/>
          </p:nvPr>
        </p:nvSpPr>
        <p:spPr>
          <a:xfrm>
            <a:off x="341559" y="342890"/>
            <a:ext cx="11646246" cy="844839"/>
          </a:xfrm>
        </p:spPr>
        <p:txBody>
          <a:bodyPr>
            <a:normAutofit/>
          </a:bodyPr>
          <a:lstStyle/>
          <a:p>
            <a:pPr>
              <a:lnSpc>
                <a:spcPct val="107000"/>
              </a:lnSpc>
              <a:spcAft>
                <a:spcPts val="800"/>
              </a:spcAft>
            </a:pPr>
            <a:r>
              <a:rPr lang="en-GB" sz="2200" b="1">
                <a:effectLst/>
                <a:ea typeface="Calibri" panose="020F0502020204030204" pitchFamily="34" charset="0"/>
                <a:cs typeface="Times New Roman"/>
              </a:rPr>
              <a:t>The UK CMOs’ guidelines provide clinical advice regarding the amount of physical activity people should do, and</a:t>
            </a:r>
            <a:r>
              <a:rPr lang="en-GB" sz="2200">
                <a:ea typeface="Calibri" panose="020F0502020204030204" pitchFamily="34" charset="0"/>
                <a:cs typeface="Times New Roman"/>
              </a:rPr>
              <a:t> </a:t>
            </a:r>
            <a:r>
              <a:rPr lang="en-GB" sz="2200" b="1">
                <a:effectLst/>
                <a:ea typeface="Calibri" panose="020F0502020204030204" pitchFamily="34" charset="0"/>
                <a:cs typeface="Times New Roman"/>
              </a:rPr>
              <a:t>form the basis for government action.</a:t>
            </a:r>
            <a:endParaRPr lang="en-GB" sz="2200">
              <a:effectLst/>
              <a:ea typeface="Calibri" panose="020F0502020204030204" pitchFamily="34" charset="0"/>
              <a:cs typeface="Times New Roman"/>
            </a:endParaRPr>
          </a:p>
        </p:txBody>
      </p:sp>
      <p:pic>
        <p:nvPicPr>
          <p:cNvPr id="6" name="Picture 6">
            <a:extLst>
              <a:ext uri="{FF2B5EF4-FFF2-40B4-BE49-F238E27FC236}">
                <a16:creationId xmlns:a16="http://schemas.microsoft.com/office/drawing/2014/main" id="{AE1223DB-2493-6A3D-BD50-41D9A18C5E7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29" b="29"/>
          <a:stretch/>
        </p:blipFill>
        <p:spPr>
          <a:xfrm>
            <a:off x="694593" y="2253407"/>
            <a:ext cx="4612802" cy="3664950"/>
          </a:xfrm>
        </p:spPr>
      </p:pic>
      <p:sp>
        <p:nvSpPr>
          <p:cNvPr id="4" name="Footer Placeholder 3">
            <a:extLst>
              <a:ext uri="{FF2B5EF4-FFF2-40B4-BE49-F238E27FC236}">
                <a16:creationId xmlns:a16="http://schemas.microsoft.com/office/drawing/2014/main" id="{59CE7FFB-EB93-4D21-9179-ADB4D28891C6}"/>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Arial" panose="020B0604020202020204"/>
                <a:ea typeface="+mn-ea"/>
                <a:cs typeface="+mn-cs"/>
              </a:rPr>
              <a:t>OFFICIAL SENSITIVE</a:t>
            </a:r>
          </a:p>
        </p:txBody>
      </p:sp>
      <p:sp>
        <p:nvSpPr>
          <p:cNvPr id="5" name="Slide Number Placeholder 4">
            <a:extLst>
              <a:ext uri="{FF2B5EF4-FFF2-40B4-BE49-F238E27FC236}">
                <a16:creationId xmlns:a16="http://schemas.microsoft.com/office/drawing/2014/main" id="{1FF7BE5A-4493-4C61-B500-B3BE68D4EE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917E95CD-FA19-4538-9C3E-7D6E22D55EA9}"/>
              </a:ext>
            </a:extLst>
          </p:cNvPr>
          <p:cNvPicPr>
            <a:picLocks noChangeAspect="1"/>
          </p:cNvPicPr>
          <p:nvPr/>
        </p:nvPicPr>
        <p:blipFill>
          <a:blip r:embed="rId4">
            <a:extLst>
              <a:ext uri="{28A0092B-C50C-407E-A947-70E740481C1C}">
                <a14:useLocalDpi xmlns:a14="http://schemas.microsoft.com/office/drawing/2010/main" val="0"/>
              </a:ext>
            </a:extLst>
          </a:blip>
          <a:srcRect l="40" r="40"/>
          <a:stretch/>
        </p:blipFill>
        <p:spPr>
          <a:xfrm>
            <a:off x="6483074" y="2438685"/>
            <a:ext cx="5687002" cy="3445393"/>
          </a:xfrm>
          <a:prstGeom prst="rect">
            <a:avLst/>
          </a:prstGeom>
        </p:spPr>
      </p:pic>
      <p:cxnSp>
        <p:nvCxnSpPr>
          <p:cNvPr id="8" name="Straight Connector 7">
            <a:extLst>
              <a:ext uri="{FF2B5EF4-FFF2-40B4-BE49-F238E27FC236}">
                <a16:creationId xmlns:a16="http://schemas.microsoft.com/office/drawing/2014/main" id="{27B01766-5F65-48FC-90BA-207F1B236F4B}"/>
              </a:ext>
            </a:extLst>
          </p:cNvPr>
          <p:cNvCxnSpPr>
            <a:cxnSpLocks/>
          </p:cNvCxnSpPr>
          <p:nvPr/>
        </p:nvCxnSpPr>
        <p:spPr>
          <a:xfrm>
            <a:off x="6096000" y="1444752"/>
            <a:ext cx="0" cy="4684981"/>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BE05796-CB23-4D1E-B414-879827634BF7}"/>
              </a:ext>
            </a:extLst>
          </p:cNvPr>
          <p:cNvSpPr txBox="1"/>
          <p:nvPr/>
        </p:nvSpPr>
        <p:spPr>
          <a:xfrm rot="16200000">
            <a:off x="-1356007" y="4215386"/>
            <a:ext cx="3847575" cy="307777"/>
          </a:xfrm>
          <a:prstGeom prst="rect">
            <a:avLst/>
          </a:prstGeom>
          <a:noFill/>
        </p:spPr>
        <p:txBody>
          <a:bodyPr wrap="square" rtlCol="0">
            <a:spAutoFit/>
          </a:bodyPr>
          <a:lstStyle/>
          <a:p>
            <a:pPr algn="ctr"/>
            <a:r>
              <a:rPr lang="en-GB" sz="1400"/>
              <a:t>Physical activity guidelines for adults</a:t>
            </a:r>
          </a:p>
        </p:txBody>
      </p:sp>
      <p:sp>
        <p:nvSpPr>
          <p:cNvPr id="22" name="TextBox 21">
            <a:extLst>
              <a:ext uri="{FF2B5EF4-FFF2-40B4-BE49-F238E27FC236}">
                <a16:creationId xmlns:a16="http://schemas.microsoft.com/office/drawing/2014/main" id="{98D4BA24-DDC8-40B6-B633-C7C4B9234084}"/>
              </a:ext>
            </a:extLst>
          </p:cNvPr>
          <p:cNvSpPr txBox="1"/>
          <p:nvPr/>
        </p:nvSpPr>
        <p:spPr>
          <a:xfrm rot="16200000">
            <a:off x="4900300" y="3899772"/>
            <a:ext cx="3445392" cy="523220"/>
          </a:xfrm>
          <a:prstGeom prst="rect">
            <a:avLst/>
          </a:prstGeom>
          <a:noFill/>
        </p:spPr>
        <p:txBody>
          <a:bodyPr wrap="square" rtlCol="0">
            <a:spAutoFit/>
          </a:bodyPr>
          <a:lstStyle/>
          <a:p>
            <a:r>
              <a:rPr lang="en-GB" sz="1400"/>
              <a:t>Physical activity guidelines for children and young people (5-18 years)</a:t>
            </a:r>
          </a:p>
        </p:txBody>
      </p:sp>
      <p:sp>
        <p:nvSpPr>
          <p:cNvPr id="23" name="TextBox 22">
            <a:extLst>
              <a:ext uri="{FF2B5EF4-FFF2-40B4-BE49-F238E27FC236}">
                <a16:creationId xmlns:a16="http://schemas.microsoft.com/office/drawing/2014/main" id="{6A2779D6-9C90-4EF0-A4B0-4180A91C8E30}"/>
              </a:ext>
            </a:extLst>
          </p:cNvPr>
          <p:cNvSpPr txBox="1"/>
          <p:nvPr/>
        </p:nvSpPr>
        <p:spPr>
          <a:xfrm>
            <a:off x="264593" y="5998854"/>
            <a:ext cx="5900089" cy="276999"/>
          </a:xfrm>
          <a:prstGeom prst="rect">
            <a:avLst/>
          </a:prstGeom>
          <a:noFill/>
        </p:spPr>
        <p:txBody>
          <a:bodyPr wrap="square" rtlCol="0">
            <a:spAutoFit/>
          </a:bodyPr>
          <a:lstStyle/>
          <a:p>
            <a:r>
              <a:rPr lang="en-GB" sz="1200" i="1">
                <a:solidFill>
                  <a:srgbClr val="7F7F7F"/>
                </a:solidFill>
              </a:rPr>
              <a:t>UK Chief Medical Officers’ Physical Activity Guidelines (2019)</a:t>
            </a:r>
          </a:p>
        </p:txBody>
      </p:sp>
      <p:sp>
        <p:nvSpPr>
          <p:cNvPr id="9" name="TextBox 8">
            <a:extLst>
              <a:ext uri="{FF2B5EF4-FFF2-40B4-BE49-F238E27FC236}">
                <a16:creationId xmlns:a16="http://schemas.microsoft.com/office/drawing/2014/main" id="{C90DB896-91DF-46DA-8DA2-E6EE9F5607FE}"/>
              </a:ext>
            </a:extLst>
          </p:cNvPr>
          <p:cNvSpPr txBox="1"/>
          <p:nvPr/>
        </p:nvSpPr>
        <p:spPr>
          <a:xfrm>
            <a:off x="437937" y="1522895"/>
            <a:ext cx="5126114" cy="646331"/>
          </a:xfrm>
          <a:prstGeom prst="rect">
            <a:avLst/>
          </a:prstGeom>
          <a:noFill/>
        </p:spPr>
        <p:txBody>
          <a:bodyPr wrap="square" rtlCol="0">
            <a:spAutoFit/>
          </a:bodyPr>
          <a:lstStyle/>
          <a:p>
            <a:pPr algn="ctr"/>
            <a:r>
              <a:rPr lang="en-GB" sz="1800">
                <a:effectLst/>
                <a:ea typeface="Calibri" panose="020F0502020204030204" pitchFamily="34" charset="0"/>
              </a:rPr>
              <a:t>An </a:t>
            </a:r>
            <a:r>
              <a:rPr lang="en-GB" sz="1800" b="1">
                <a:effectLst/>
                <a:ea typeface="Calibri" panose="020F0502020204030204" pitchFamily="34" charset="0"/>
              </a:rPr>
              <a:t>adult</a:t>
            </a:r>
            <a:r>
              <a:rPr lang="en-GB" sz="1800">
                <a:effectLst/>
                <a:ea typeface="Calibri" panose="020F0502020204030204" pitchFamily="34" charset="0"/>
              </a:rPr>
              <a:t> should have </a:t>
            </a:r>
            <a:r>
              <a:rPr lang="en-GB" sz="1800" b="1">
                <a:effectLst/>
                <a:ea typeface="Calibri" panose="020F0502020204030204" pitchFamily="34" charset="0"/>
              </a:rPr>
              <a:t>150 minutes </a:t>
            </a:r>
            <a:r>
              <a:rPr lang="en-GB" sz="1800">
                <a:effectLst/>
                <a:ea typeface="Calibri" panose="020F0502020204030204" pitchFamily="34" charset="0"/>
              </a:rPr>
              <a:t>of moderate to vigorous physical activity </a:t>
            </a:r>
            <a:r>
              <a:rPr lang="en-GB" b="1">
                <a:ea typeface="Calibri" panose="020F0502020204030204" pitchFamily="34" charset="0"/>
              </a:rPr>
              <a:t>per</a:t>
            </a:r>
            <a:r>
              <a:rPr lang="en-GB" sz="1800" b="1">
                <a:effectLst/>
                <a:ea typeface="Calibri" panose="020F0502020204030204" pitchFamily="34" charset="0"/>
              </a:rPr>
              <a:t> week</a:t>
            </a:r>
            <a:r>
              <a:rPr lang="en-GB" sz="1800">
                <a:effectLst/>
                <a:ea typeface="Calibri" panose="020F0502020204030204" pitchFamily="34" charset="0"/>
              </a:rPr>
              <a:t>.</a:t>
            </a:r>
            <a:endParaRPr lang="en-GB"/>
          </a:p>
        </p:txBody>
      </p:sp>
      <p:sp>
        <p:nvSpPr>
          <p:cNvPr id="10" name="TextBox 9">
            <a:extLst>
              <a:ext uri="{FF2B5EF4-FFF2-40B4-BE49-F238E27FC236}">
                <a16:creationId xmlns:a16="http://schemas.microsoft.com/office/drawing/2014/main" id="{898DA3B0-EDB0-4603-83DE-3CF477112CA3}"/>
              </a:ext>
            </a:extLst>
          </p:cNvPr>
          <p:cNvSpPr txBox="1"/>
          <p:nvPr/>
        </p:nvSpPr>
        <p:spPr>
          <a:xfrm>
            <a:off x="6935808" y="1522895"/>
            <a:ext cx="4781533" cy="646331"/>
          </a:xfrm>
          <a:prstGeom prst="rect">
            <a:avLst/>
          </a:prstGeom>
          <a:noFill/>
        </p:spPr>
        <p:txBody>
          <a:bodyPr wrap="square" rtlCol="0">
            <a:spAutoFit/>
          </a:bodyPr>
          <a:lstStyle/>
          <a:p>
            <a:pPr algn="ctr"/>
            <a:r>
              <a:rPr lang="en-GB" sz="1800">
                <a:effectLst/>
                <a:ea typeface="Calibri" panose="020F0502020204030204" pitchFamily="34" charset="0"/>
              </a:rPr>
              <a:t>A</a:t>
            </a:r>
            <a:r>
              <a:rPr lang="en-GB" sz="1800" b="1">
                <a:effectLst/>
                <a:ea typeface="Calibri" panose="020F0502020204030204" pitchFamily="34" charset="0"/>
              </a:rPr>
              <a:t> child or young person </a:t>
            </a:r>
            <a:r>
              <a:rPr lang="en-GB" sz="1800">
                <a:effectLst/>
                <a:ea typeface="Calibri" panose="020F0502020204030204" pitchFamily="34" charset="0"/>
              </a:rPr>
              <a:t>should have </a:t>
            </a:r>
            <a:r>
              <a:rPr lang="en-GB" sz="1800" b="1">
                <a:effectLst/>
                <a:ea typeface="Calibri" panose="020F0502020204030204" pitchFamily="34" charset="0"/>
              </a:rPr>
              <a:t>60 minutes </a:t>
            </a:r>
            <a:r>
              <a:rPr lang="en-GB" sz="1800">
                <a:effectLst/>
                <a:ea typeface="Calibri" panose="020F0502020204030204" pitchFamily="34" charset="0"/>
              </a:rPr>
              <a:t>of physical activity </a:t>
            </a:r>
            <a:r>
              <a:rPr lang="en-GB" sz="1800" b="1">
                <a:effectLst/>
                <a:ea typeface="Calibri" panose="020F0502020204030204" pitchFamily="34" charset="0"/>
              </a:rPr>
              <a:t>per day</a:t>
            </a:r>
            <a:r>
              <a:rPr lang="en-GB" sz="1800">
                <a:effectLst/>
                <a:ea typeface="Calibri" panose="020F0502020204030204" pitchFamily="34" charset="0"/>
              </a:rPr>
              <a:t>.</a:t>
            </a:r>
            <a:endParaRPr lang="en-GB"/>
          </a:p>
        </p:txBody>
      </p:sp>
    </p:spTree>
    <p:extLst>
      <p:ext uri="{BB962C8B-B14F-4D97-AF65-F5344CB8AC3E}">
        <p14:creationId xmlns:p14="http://schemas.microsoft.com/office/powerpoint/2010/main" val="655363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EA43E-B274-1CC7-174A-53F631E8BAD8}"/>
              </a:ext>
            </a:extLst>
          </p:cNvPr>
          <p:cNvSpPr>
            <a:spLocks noGrp="1"/>
          </p:cNvSpPr>
          <p:nvPr>
            <p:ph type="title"/>
          </p:nvPr>
        </p:nvSpPr>
        <p:spPr>
          <a:xfrm>
            <a:off x="359999" y="249972"/>
            <a:ext cx="11446163" cy="844839"/>
          </a:xfrm>
        </p:spPr>
        <p:txBody>
          <a:bodyPr>
            <a:noAutofit/>
          </a:bodyPr>
          <a:lstStyle/>
          <a:p>
            <a:r>
              <a:rPr lang="en-US" sz="2200">
                <a:cs typeface="Arial"/>
              </a:rPr>
              <a:t>The way physical activity policies are designed should be tailored to ensure they address the facilitators and barriers for the targeted groups and are effective at reducing inactivity.</a:t>
            </a:r>
          </a:p>
        </p:txBody>
      </p:sp>
      <p:sp>
        <p:nvSpPr>
          <p:cNvPr id="3" name="Content Placeholder 2">
            <a:extLst>
              <a:ext uri="{FF2B5EF4-FFF2-40B4-BE49-F238E27FC236}">
                <a16:creationId xmlns:a16="http://schemas.microsoft.com/office/drawing/2014/main" id="{E3572F8A-805B-5BD7-5233-36ED5963A249}"/>
              </a:ext>
            </a:extLst>
          </p:cNvPr>
          <p:cNvSpPr>
            <a:spLocks noGrp="1"/>
          </p:cNvSpPr>
          <p:nvPr>
            <p:ph idx="1"/>
          </p:nvPr>
        </p:nvSpPr>
        <p:spPr>
          <a:xfrm>
            <a:off x="359999" y="1411851"/>
            <a:ext cx="11446163" cy="4351338"/>
          </a:xfrm>
        </p:spPr>
        <p:txBody>
          <a:bodyPr vert="horz" lIns="91440" tIns="45720" rIns="91440" bIns="45720" rtlCol="0" anchor="t">
            <a:normAutofit fontScale="92500" lnSpcReduction="20000"/>
          </a:bodyPr>
          <a:lstStyle/>
          <a:p>
            <a:r>
              <a:rPr lang="en-US" b="0">
                <a:cs typeface="Arial"/>
              </a:rPr>
              <a:t>In 2021, PHE published a report on inequalities in physical activities for</a:t>
            </a:r>
            <a:r>
              <a:rPr lang="en-US" b="0">
                <a:ea typeface="+mn-lt"/>
                <a:cs typeface="+mn-lt"/>
              </a:rPr>
              <a:t> protected characteristic groups</a:t>
            </a:r>
            <a:r>
              <a:rPr lang="en-US" b="0">
                <a:cs typeface="Arial"/>
              </a:rPr>
              <a:t>.</a:t>
            </a:r>
          </a:p>
          <a:p>
            <a:r>
              <a:rPr lang="en-US" b="0">
                <a:cs typeface="Arial"/>
              </a:rPr>
              <a:t>The report concluded that in order for interventions to be effective:</a:t>
            </a:r>
          </a:p>
          <a:p>
            <a:pPr marL="342900" indent="-342900">
              <a:buChar char="•"/>
            </a:pPr>
            <a:r>
              <a:rPr lang="en-US" b="0">
                <a:cs typeface="Arial"/>
              </a:rPr>
              <a:t>The physical activity workfor</a:t>
            </a:r>
            <a:r>
              <a:rPr lang="en-US">
                <a:cs typeface="Arial"/>
              </a:rPr>
              <a:t>ce should be diversely represented</a:t>
            </a:r>
            <a:r>
              <a:rPr lang="en-US" b="0">
                <a:cs typeface="Arial"/>
              </a:rPr>
              <a:t>.</a:t>
            </a:r>
          </a:p>
          <a:p>
            <a:pPr marL="342900" indent="-342900">
              <a:buChar char="•"/>
            </a:pPr>
            <a:r>
              <a:rPr lang="en-US" b="0">
                <a:cs typeface="Arial"/>
              </a:rPr>
              <a:t>Solutions are sought </a:t>
            </a:r>
            <a:r>
              <a:rPr lang="en-US">
                <a:cs typeface="Arial"/>
              </a:rPr>
              <a:t>in partnership with local communities </a:t>
            </a:r>
            <a:r>
              <a:rPr lang="en-US" b="0">
                <a:cs typeface="Arial"/>
              </a:rPr>
              <a:t>– promoting individual ownership.</a:t>
            </a:r>
          </a:p>
          <a:p>
            <a:pPr marL="342900" indent="-342900">
              <a:buChar char="•"/>
            </a:pPr>
            <a:r>
              <a:rPr lang="en-US" b="0">
                <a:cs typeface="Arial"/>
              </a:rPr>
              <a:t>All workforces should have diversity training.</a:t>
            </a:r>
          </a:p>
          <a:p>
            <a:pPr marL="342900" indent="-342900">
              <a:buChar char="•"/>
            </a:pPr>
            <a:r>
              <a:rPr lang="en-US" b="0">
                <a:cs typeface="Arial"/>
              </a:rPr>
              <a:t>Opportunities for role models, peer- to- peer influencing.</a:t>
            </a:r>
          </a:p>
          <a:p>
            <a:pPr marL="342900" indent="-342900">
              <a:buChar char="•"/>
            </a:pPr>
            <a:r>
              <a:rPr lang="en-US" b="0">
                <a:cs typeface="Arial"/>
              </a:rPr>
              <a:t>Fluidity in interventions to meet practical, environmental, societal and psychological needs.</a:t>
            </a:r>
          </a:p>
          <a:p>
            <a:pPr marL="342900" indent="-342900">
              <a:buChar char="•"/>
            </a:pPr>
            <a:r>
              <a:rPr lang="en-US" b="0">
                <a:cs typeface="Arial"/>
              </a:rPr>
              <a:t>Policies should be </a:t>
            </a:r>
            <a:r>
              <a:rPr lang="en-US">
                <a:cs typeface="Arial"/>
              </a:rPr>
              <a:t>informed by demographic data </a:t>
            </a:r>
            <a:r>
              <a:rPr lang="en-US" b="0">
                <a:cs typeface="Arial"/>
              </a:rPr>
              <a:t>to ensure intervention design is targeted, needs driven  and in direct consultation with the intended community.</a:t>
            </a:r>
          </a:p>
          <a:p>
            <a:pPr marL="342900" indent="-342900">
              <a:buChar char="•"/>
            </a:pPr>
            <a:r>
              <a:rPr lang="en-US" b="0" err="1">
                <a:cs typeface="Arial"/>
              </a:rPr>
              <a:t>Programmes</a:t>
            </a:r>
            <a:r>
              <a:rPr lang="en-US" b="0">
                <a:cs typeface="Arial"/>
              </a:rPr>
              <a:t> should use consider communication tools- use a wide range tools across languages and literacy forms. </a:t>
            </a:r>
          </a:p>
          <a:p>
            <a:pPr marL="342900" indent="-342900">
              <a:buChar char="•"/>
            </a:pPr>
            <a:r>
              <a:rPr lang="en-US">
                <a:cs typeface="Arial"/>
              </a:rPr>
              <a:t>Different sectors should work together </a:t>
            </a:r>
            <a:r>
              <a:rPr lang="en-US" b="0">
                <a:cs typeface="Arial"/>
              </a:rPr>
              <a:t>to enable mutual understanding of opportunities and sharing of best practice.</a:t>
            </a:r>
          </a:p>
          <a:p>
            <a:pPr marL="342900" indent="-342900">
              <a:buChar char="•"/>
            </a:pPr>
            <a:endParaRPr lang="en-US" b="0">
              <a:cs typeface="Arial"/>
            </a:endParaRPr>
          </a:p>
        </p:txBody>
      </p:sp>
    </p:spTree>
    <p:extLst>
      <p:ext uri="{BB962C8B-B14F-4D97-AF65-F5344CB8AC3E}">
        <p14:creationId xmlns:p14="http://schemas.microsoft.com/office/powerpoint/2010/main" val="633643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DD2A374-E1BD-47BB-BDBA-BE313F0F7F94}"/>
              </a:ext>
            </a:extLst>
          </p:cNvPr>
          <p:cNvSpPr>
            <a:spLocks noGrp="1"/>
          </p:cNvSpPr>
          <p:nvPr>
            <p:ph type="title"/>
          </p:nvPr>
        </p:nvSpPr>
        <p:spPr>
          <a:xfrm>
            <a:off x="303169" y="305240"/>
            <a:ext cx="11446163" cy="844839"/>
          </a:xfrm>
        </p:spPr>
        <p:txBody>
          <a:bodyPr>
            <a:normAutofit/>
          </a:bodyPr>
          <a:lstStyle/>
          <a:p>
            <a:r>
              <a:rPr lang="en-GB" sz="2200" b="1">
                <a:latin typeface="Arial"/>
                <a:cs typeface="Arial"/>
              </a:rPr>
              <a:t>By meeting the </a:t>
            </a:r>
            <a:r>
              <a:rPr lang="en-GB" sz="2200">
                <a:latin typeface="Arial"/>
                <a:cs typeface="Arial"/>
              </a:rPr>
              <a:t>CMOs’ guidelines</a:t>
            </a:r>
            <a:r>
              <a:rPr lang="en-GB" sz="2200" b="1">
                <a:latin typeface="Arial"/>
                <a:cs typeface="Arial"/>
              </a:rPr>
              <a:t> for physical activity, an individual may gain important health benefits, although the type of benefit will change with age.</a:t>
            </a:r>
          </a:p>
        </p:txBody>
      </p:sp>
      <p:sp>
        <p:nvSpPr>
          <p:cNvPr id="6" name="Footer Placeholder 3">
            <a:extLst>
              <a:ext uri="{FF2B5EF4-FFF2-40B4-BE49-F238E27FC236}">
                <a16:creationId xmlns:a16="http://schemas.microsoft.com/office/drawing/2014/main" id="{2C074141-7F5C-4B5F-B76E-7C75B61AB5A8}"/>
              </a:ext>
            </a:extLst>
          </p:cNvPr>
          <p:cNvSpPr>
            <a:spLocks noGrp="1"/>
          </p:cNvSpPr>
          <p:nvPr>
            <p:ph type="ftr" sz="quarter" idx="11"/>
          </p:nvPr>
        </p:nvSpPr>
        <p:spPr>
          <a:xfrm>
            <a:off x="4445000" y="6356350"/>
            <a:ext cx="63800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Arial" panose="020B0604020202020204"/>
                <a:ea typeface="+mn-ea"/>
                <a:cs typeface="+mn-cs"/>
              </a:rPr>
              <a:t>OFFICIAL SENSITIVE</a:t>
            </a:r>
          </a:p>
        </p:txBody>
      </p:sp>
      <p:sp>
        <p:nvSpPr>
          <p:cNvPr id="7" name="Slide Number Placeholder 4">
            <a:extLst>
              <a:ext uri="{FF2B5EF4-FFF2-40B4-BE49-F238E27FC236}">
                <a16:creationId xmlns:a16="http://schemas.microsoft.com/office/drawing/2014/main" id="{D4A39807-45B2-41CC-BC9F-F02B2127BF22}"/>
              </a:ext>
            </a:extLst>
          </p:cNvPr>
          <p:cNvSpPr>
            <a:spLocks noGrp="1"/>
          </p:cNvSpPr>
          <p:nvPr>
            <p:ph type="sldNum" sz="quarter" idx="12"/>
          </p:nvPr>
        </p:nvSpPr>
        <p:spPr>
          <a:xfrm>
            <a:off x="11044381" y="6356350"/>
            <a:ext cx="75969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8D2229E1-06BF-4288-B3A7-AB358E2291AF}"/>
              </a:ext>
            </a:extLst>
          </p:cNvPr>
          <p:cNvSpPr txBox="1"/>
          <p:nvPr/>
        </p:nvSpPr>
        <p:spPr>
          <a:xfrm>
            <a:off x="77157" y="5995385"/>
            <a:ext cx="11672175" cy="276999"/>
          </a:xfrm>
          <a:prstGeom prst="rect">
            <a:avLst/>
          </a:prstGeom>
          <a:noFill/>
        </p:spPr>
        <p:txBody>
          <a:bodyPr wrap="square" rtlCol="0">
            <a:spAutoFit/>
          </a:bodyPr>
          <a:lstStyle/>
          <a:p>
            <a:r>
              <a:rPr lang="en-GB" sz="1200" b="0" i="1" u="none" strike="noStrike">
                <a:solidFill>
                  <a:srgbClr val="7F7F7F"/>
                </a:solidFill>
                <a:effectLst/>
                <a:latin typeface="Arial" panose="020B0604020202020204" pitchFamily="34" charset="0"/>
              </a:rPr>
              <a:t>RHS: Based on UK Chief Medical Officers’ Physical Activity Guidelines (2019). </a:t>
            </a:r>
            <a:endParaRPr lang="en-GB" sz="1200" i="1">
              <a:solidFill>
                <a:srgbClr val="7F7F7F"/>
              </a:solidFill>
            </a:endParaRPr>
          </a:p>
        </p:txBody>
      </p:sp>
      <p:graphicFrame>
        <p:nvGraphicFramePr>
          <p:cNvPr id="9" name="Table 8">
            <a:extLst>
              <a:ext uri="{FF2B5EF4-FFF2-40B4-BE49-F238E27FC236}">
                <a16:creationId xmlns:a16="http://schemas.microsoft.com/office/drawing/2014/main" id="{CD3545D0-7F9E-47BB-BC0F-63DE8F26FD79}"/>
              </a:ext>
            </a:extLst>
          </p:cNvPr>
          <p:cNvGraphicFramePr>
            <a:graphicFrameLocks noGrp="1"/>
          </p:cNvGraphicFramePr>
          <p:nvPr/>
        </p:nvGraphicFramePr>
        <p:xfrm>
          <a:off x="815671" y="1387452"/>
          <a:ext cx="6639339" cy="4801938"/>
        </p:xfrm>
        <a:graphic>
          <a:graphicData uri="http://schemas.openxmlformats.org/drawingml/2006/table">
            <a:tbl>
              <a:tblPr firstRow="1" bandRow="1">
                <a:tableStyleId>{5C22544A-7EE6-4342-B048-85BDC9FD1C3A}</a:tableStyleId>
              </a:tblPr>
              <a:tblGrid>
                <a:gridCol w="2213113">
                  <a:extLst>
                    <a:ext uri="{9D8B030D-6E8A-4147-A177-3AD203B41FA5}">
                      <a16:colId xmlns:a16="http://schemas.microsoft.com/office/drawing/2014/main" val="969532613"/>
                    </a:ext>
                  </a:extLst>
                </a:gridCol>
                <a:gridCol w="2213113">
                  <a:extLst>
                    <a:ext uri="{9D8B030D-6E8A-4147-A177-3AD203B41FA5}">
                      <a16:colId xmlns:a16="http://schemas.microsoft.com/office/drawing/2014/main" val="2470869914"/>
                    </a:ext>
                  </a:extLst>
                </a:gridCol>
                <a:gridCol w="2213113">
                  <a:extLst>
                    <a:ext uri="{9D8B030D-6E8A-4147-A177-3AD203B41FA5}">
                      <a16:colId xmlns:a16="http://schemas.microsoft.com/office/drawing/2014/main" val="2297725352"/>
                    </a:ext>
                  </a:extLst>
                </a:gridCol>
              </a:tblGrid>
              <a:tr h="335928">
                <a:tc>
                  <a:txBody>
                    <a:bodyPr/>
                    <a:lstStyle/>
                    <a:p>
                      <a:pPr algn="ctr"/>
                      <a:r>
                        <a:rPr lang="en-GB" sz="1400">
                          <a:solidFill>
                            <a:schemeClr val="tx1"/>
                          </a:solidFill>
                          <a:latin typeface="Arial" panose="020B0604020202020204" pitchFamily="34" charset="0"/>
                          <a:cs typeface="Arial" panose="020B0604020202020204" pitchFamily="34" charset="0"/>
                        </a:rPr>
                        <a:t>Children</a:t>
                      </a:r>
                    </a:p>
                  </a:txBody>
                  <a:tcPr marL="69113" marR="69113" marT="34557" marB="34557">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0ED"/>
                    </a:solidFill>
                  </a:tcPr>
                </a:tc>
                <a:tc>
                  <a:txBody>
                    <a:bodyPr/>
                    <a:lstStyle/>
                    <a:p>
                      <a:pPr algn="ctr"/>
                      <a:r>
                        <a:rPr lang="en-GB" sz="1400">
                          <a:solidFill>
                            <a:schemeClr val="tx1"/>
                          </a:solidFill>
                          <a:latin typeface="Arial" panose="020B0604020202020204" pitchFamily="34" charset="0"/>
                          <a:cs typeface="Arial" panose="020B0604020202020204" pitchFamily="34" charset="0"/>
                        </a:rPr>
                        <a:t>Adults</a:t>
                      </a:r>
                    </a:p>
                  </a:txBody>
                  <a:tcPr marL="69113" marR="69113" marT="34557" marB="345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E0DA"/>
                    </a:solidFill>
                  </a:tcPr>
                </a:tc>
                <a:tc>
                  <a:txBody>
                    <a:bodyPr/>
                    <a:lstStyle/>
                    <a:p>
                      <a:pPr algn="ctr"/>
                      <a:r>
                        <a:rPr lang="en-GB" sz="1400">
                          <a:solidFill>
                            <a:schemeClr val="tx1"/>
                          </a:solidFill>
                          <a:latin typeface="Arial" panose="020B0604020202020204" pitchFamily="34" charset="0"/>
                          <a:cs typeface="Arial" panose="020B0604020202020204" pitchFamily="34" charset="0"/>
                        </a:rPr>
                        <a:t>Older Adults</a:t>
                      </a:r>
                    </a:p>
                  </a:txBody>
                  <a:tcPr marL="69113" marR="69113" marT="34557" marB="345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CAC0"/>
                    </a:solidFill>
                  </a:tcPr>
                </a:tc>
                <a:extLst>
                  <a:ext uri="{0D108BD9-81ED-4DB2-BD59-A6C34878D82A}">
                    <a16:rowId xmlns:a16="http://schemas.microsoft.com/office/drawing/2014/main" val="3972526810"/>
                  </a:ext>
                </a:extLst>
              </a:tr>
              <a:tr h="335928">
                <a:tc>
                  <a:txBody>
                    <a:bodyPr/>
                    <a:lstStyle/>
                    <a:p>
                      <a:r>
                        <a:rPr lang="en-GB" sz="1200">
                          <a:solidFill>
                            <a:schemeClr val="tx1"/>
                          </a:solidFill>
                          <a:latin typeface="Arial" panose="020B0604020202020204" pitchFamily="34" charset="0"/>
                          <a:cs typeface="Arial" panose="020B0604020202020204" pitchFamily="34" charset="0"/>
                        </a:rPr>
                        <a:t>Bone health</a:t>
                      </a:r>
                    </a:p>
                  </a:txBody>
                  <a:tcPr marL="69113" marR="69113" marT="34557" marB="34557">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F0ED"/>
                    </a:solidFill>
                  </a:tcPr>
                </a:tc>
                <a:tc>
                  <a:txBody>
                    <a:bodyPr/>
                    <a:lstStyle/>
                    <a:p>
                      <a:r>
                        <a:rPr lang="en-GB" sz="1200">
                          <a:solidFill>
                            <a:schemeClr val="tx1"/>
                          </a:solidFill>
                          <a:latin typeface="Arial" panose="020B0604020202020204" pitchFamily="34" charset="0"/>
                          <a:cs typeface="Arial" panose="020B0604020202020204" pitchFamily="34" charset="0"/>
                        </a:rPr>
                        <a:t>All-cause mortality</a:t>
                      </a:r>
                    </a:p>
                  </a:txBody>
                  <a:tcPr marL="69113" marR="69113" marT="34557" marB="345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BE0DA"/>
                    </a:solidFill>
                  </a:tcPr>
                </a:tc>
                <a:tc>
                  <a:txBody>
                    <a:bodyPr/>
                    <a:lstStyle/>
                    <a:p>
                      <a:r>
                        <a:rPr lang="en-GB" sz="1200">
                          <a:solidFill>
                            <a:schemeClr val="tx1"/>
                          </a:solidFill>
                          <a:latin typeface="Arial" panose="020B0604020202020204" pitchFamily="34" charset="0"/>
                          <a:cs typeface="Arial" panose="020B0604020202020204" pitchFamily="34" charset="0"/>
                        </a:rPr>
                        <a:t>Falls</a:t>
                      </a:r>
                    </a:p>
                  </a:txBody>
                  <a:tcPr marL="69113" marR="69113" marT="34557" marB="345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6CAC0"/>
                    </a:solidFill>
                  </a:tcPr>
                </a:tc>
                <a:extLst>
                  <a:ext uri="{0D108BD9-81ED-4DB2-BD59-A6C34878D82A}">
                    <a16:rowId xmlns:a16="http://schemas.microsoft.com/office/drawing/2014/main" val="2749940796"/>
                  </a:ext>
                </a:extLst>
              </a:tr>
              <a:tr h="335928">
                <a:tc>
                  <a:txBody>
                    <a:bodyPr/>
                    <a:lstStyle/>
                    <a:p>
                      <a:r>
                        <a:rPr lang="en-GB" sz="1200">
                          <a:solidFill>
                            <a:schemeClr val="tx1"/>
                          </a:solidFill>
                          <a:latin typeface="Arial" panose="020B0604020202020204" pitchFamily="34" charset="0"/>
                          <a:cs typeface="Arial" panose="020B0604020202020204" pitchFamily="34" charset="0"/>
                        </a:rPr>
                        <a:t>Cognitive function</a:t>
                      </a:r>
                    </a:p>
                  </a:txBody>
                  <a:tcPr marL="69113" marR="69113" marT="34557" marB="34557">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7F0ED"/>
                    </a:solidFill>
                  </a:tcPr>
                </a:tc>
                <a:tc>
                  <a:txBody>
                    <a:bodyPr/>
                    <a:lstStyle/>
                    <a:p>
                      <a:r>
                        <a:rPr lang="en-GB" sz="1200">
                          <a:solidFill>
                            <a:schemeClr val="tx1"/>
                          </a:solidFill>
                          <a:latin typeface="Arial" panose="020B0604020202020204" pitchFamily="34" charset="0"/>
                          <a:cs typeface="Arial" panose="020B0604020202020204" pitchFamily="34" charset="0"/>
                        </a:rPr>
                        <a:t>Stroke and heart disease</a:t>
                      </a:r>
                    </a:p>
                  </a:txBody>
                  <a:tcPr marL="69113" marR="69113" marT="34557" marB="345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BE0DA"/>
                    </a:solidFill>
                  </a:tcPr>
                </a:tc>
                <a:tc>
                  <a:txBody>
                    <a:bodyPr/>
                    <a:lstStyle/>
                    <a:p>
                      <a:r>
                        <a:rPr lang="en-GB" sz="1200">
                          <a:solidFill>
                            <a:schemeClr val="tx1"/>
                          </a:solidFill>
                          <a:latin typeface="Arial" panose="020B0604020202020204" pitchFamily="34" charset="0"/>
                          <a:cs typeface="Arial" panose="020B0604020202020204" pitchFamily="34" charset="0"/>
                        </a:rPr>
                        <a:t>Frailty</a:t>
                      </a:r>
                    </a:p>
                  </a:txBody>
                  <a:tcPr marL="69113" marR="69113" marT="34557" marB="345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A6CAC0"/>
                    </a:solidFill>
                  </a:tcPr>
                </a:tc>
                <a:extLst>
                  <a:ext uri="{0D108BD9-81ED-4DB2-BD59-A6C34878D82A}">
                    <a16:rowId xmlns:a16="http://schemas.microsoft.com/office/drawing/2014/main" val="2816535876"/>
                  </a:ext>
                </a:extLst>
              </a:tr>
              <a:tr h="335928">
                <a:tc>
                  <a:txBody>
                    <a:bodyPr/>
                    <a:lstStyle/>
                    <a:p>
                      <a:r>
                        <a:rPr lang="en-GB" sz="1200">
                          <a:solidFill>
                            <a:schemeClr val="tx1"/>
                          </a:solidFill>
                          <a:latin typeface="Arial" panose="020B0604020202020204" pitchFamily="34" charset="0"/>
                          <a:cs typeface="Arial" panose="020B0604020202020204" pitchFamily="34" charset="0"/>
                        </a:rPr>
                        <a:t>Cardiovascular fitness</a:t>
                      </a:r>
                    </a:p>
                  </a:txBody>
                  <a:tcPr marL="69113" marR="69113" marT="34557" marB="34557">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7F0ED"/>
                    </a:solidFill>
                  </a:tcPr>
                </a:tc>
                <a:tc>
                  <a:txBody>
                    <a:bodyPr/>
                    <a:lstStyle/>
                    <a:p>
                      <a:r>
                        <a:rPr lang="en-GB" sz="1200">
                          <a:solidFill>
                            <a:schemeClr val="tx1"/>
                          </a:solidFill>
                          <a:latin typeface="Arial" panose="020B0604020202020204" pitchFamily="34" charset="0"/>
                          <a:cs typeface="Arial" panose="020B0604020202020204" pitchFamily="34" charset="0"/>
                        </a:rPr>
                        <a:t>Hypertension</a:t>
                      </a:r>
                    </a:p>
                  </a:txBody>
                  <a:tcPr marL="69113" marR="69113" marT="34557" marB="345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BE0DA"/>
                    </a:solidFill>
                  </a:tcPr>
                </a:tc>
                <a:tc>
                  <a:txBody>
                    <a:bodyPr/>
                    <a:lstStyle/>
                    <a:p>
                      <a:r>
                        <a:rPr lang="en-GB" sz="1200">
                          <a:solidFill>
                            <a:schemeClr val="tx1"/>
                          </a:solidFill>
                          <a:latin typeface="Arial" panose="020B0604020202020204" pitchFamily="34" charset="0"/>
                          <a:cs typeface="Arial" panose="020B0604020202020204" pitchFamily="34" charset="0"/>
                        </a:rPr>
                        <a:t>Physical function</a:t>
                      </a:r>
                    </a:p>
                  </a:txBody>
                  <a:tcPr marL="69113" marR="69113" marT="34557" marB="345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A6CAC0"/>
                    </a:solidFill>
                  </a:tcPr>
                </a:tc>
                <a:extLst>
                  <a:ext uri="{0D108BD9-81ED-4DB2-BD59-A6C34878D82A}">
                    <a16:rowId xmlns:a16="http://schemas.microsoft.com/office/drawing/2014/main" val="3788608014"/>
                  </a:ext>
                </a:extLst>
              </a:tr>
              <a:tr h="335928">
                <a:tc>
                  <a:txBody>
                    <a:bodyPr/>
                    <a:lstStyle/>
                    <a:p>
                      <a:r>
                        <a:rPr lang="en-GB" sz="1200">
                          <a:solidFill>
                            <a:schemeClr val="tx1"/>
                          </a:solidFill>
                          <a:latin typeface="Arial" panose="020B0604020202020204" pitchFamily="34" charset="0"/>
                          <a:cs typeface="Arial" panose="020B0604020202020204" pitchFamily="34" charset="0"/>
                        </a:rPr>
                        <a:t>Muscle fitness</a:t>
                      </a:r>
                    </a:p>
                  </a:txBody>
                  <a:tcPr marL="69113" marR="69113" marT="34557" marB="34557">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7F0ED"/>
                    </a:solidFill>
                  </a:tcPr>
                </a:tc>
                <a:tc>
                  <a:txBody>
                    <a:bodyPr/>
                    <a:lstStyle/>
                    <a:p>
                      <a:r>
                        <a:rPr lang="en-GB" sz="1200">
                          <a:solidFill>
                            <a:schemeClr val="tx1"/>
                          </a:solidFill>
                          <a:latin typeface="Arial" panose="020B0604020202020204" pitchFamily="34" charset="0"/>
                          <a:cs typeface="Arial" panose="020B0604020202020204" pitchFamily="34" charset="0"/>
                        </a:rPr>
                        <a:t>Type 2 diabetes</a:t>
                      </a:r>
                    </a:p>
                  </a:txBody>
                  <a:tcPr marL="69113" marR="69113" marT="34557" marB="345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BE0DA"/>
                    </a:solidFill>
                  </a:tcPr>
                </a:tc>
                <a:tc>
                  <a:txBody>
                    <a:bodyPr/>
                    <a:lstStyle/>
                    <a:p>
                      <a:endParaRPr lang="en-GB" sz="1200">
                        <a:solidFill>
                          <a:schemeClr val="tx1"/>
                        </a:solidFill>
                        <a:latin typeface="Arial" panose="020B0604020202020204" pitchFamily="34" charset="0"/>
                        <a:cs typeface="Arial" panose="020B0604020202020204" pitchFamily="34" charset="0"/>
                      </a:endParaRPr>
                    </a:p>
                  </a:txBody>
                  <a:tcPr marL="69113" marR="69113" marT="34557" marB="345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A6CAC0"/>
                    </a:solidFill>
                  </a:tcPr>
                </a:tc>
                <a:extLst>
                  <a:ext uri="{0D108BD9-81ED-4DB2-BD59-A6C34878D82A}">
                    <a16:rowId xmlns:a16="http://schemas.microsoft.com/office/drawing/2014/main" val="331899396"/>
                  </a:ext>
                </a:extLst>
              </a:tr>
              <a:tr h="335928">
                <a:tc>
                  <a:txBody>
                    <a:bodyPr/>
                    <a:lstStyle/>
                    <a:p>
                      <a:r>
                        <a:rPr lang="en-GB" sz="1200">
                          <a:solidFill>
                            <a:schemeClr val="tx1"/>
                          </a:solidFill>
                          <a:latin typeface="Arial" panose="020B0604020202020204" pitchFamily="34" charset="0"/>
                          <a:cs typeface="Arial" panose="020B0604020202020204" pitchFamily="34" charset="0"/>
                        </a:rPr>
                        <a:t>Weight status*</a:t>
                      </a:r>
                    </a:p>
                  </a:txBody>
                  <a:tcPr marL="69113" marR="69113" marT="34557" marB="34557">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7F0ED"/>
                    </a:solidFill>
                  </a:tcPr>
                </a:tc>
                <a:tc>
                  <a:txBody>
                    <a:bodyPr/>
                    <a:lstStyle/>
                    <a:p>
                      <a:r>
                        <a:rPr lang="en-GB" sz="1200">
                          <a:solidFill>
                            <a:schemeClr val="tx1"/>
                          </a:solidFill>
                          <a:latin typeface="Arial" panose="020B0604020202020204" pitchFamily="34" charset="0"/>
                          <a:cs typeface="Arial" panose="020B0604020202020204" pitchFamily="34" charset="0"/>
                        </a:rPr>
                        <a:t>8 cancers</a:t>
                      </a:r>
                    </a:p>
                  </a:txBody>
                  <a:tcPr marL="69113" marR="69113" marT="34557" marB="345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BE0DA"/>
                    </a:solidFill>
                  </a:tcPr>
                </a:tc>
                <a:tc>
                  <a:txBody>
                    <a:bodyPr/>
                    <a:lstStyle/>
                    <a:p>
                      <a:endParaRPr lang="en-GB" sz="1200">
                        <a:solidFill>
                          <a:schemeClr val="tx1"/>
                        </a:solidFill>
                        <a:latin typeface="Arial" panose="020B0604020202020204" pitchFamily="34" charset="0"/>
                        <a:cs typeface="Arial" panose="020B0604020202020204" pitchFamily="34" charset="0"/>
                      </a:endParaRPr>
                    </a:p>
                  </a:txBody>
                  <a:tcPr marL="69113" marR="69113" marT="34557" marB="345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A6CAC0"/>
                    </a:solidFill>
                  </a:tcPr>
                </a:tc>
                <a:extLst>
                  <a:ext uri="{0D108BD9-81ED-4DB2-BD59-A6C34878D82A}">
                    <a16:rowId xmlns:a16="http://schemas.microsoft.com/office/drawing/2014/main" val="856506723"/>
                  </a:ext>
                </a:extLst>
              </a:tr>
              <a:tr h="335928">
                <a:tc>
                  <a:txBody>
                    <a:bodyPr/>
                    <a:lstStyle/>
                    <a:p>
                      <a:r>
                        <a:rPr lang="en-GB" sz="1200">
                          <a:solidFill>
                            <a:schemeClr val="tx1"/>
                          </a:solidFill>
                          <a:latin typeface="Arial" panose="020B0604020202020204" pitchFamily="34" charset="0"/>
                          <a:cs typeface="Arial" panose="020B0604020202020204" pitchFamily="34" charset="0"/>
                        </a:rPr>
                        <a:t>Depression</a:t>
                      </a:r>
                    </a:p>
                  </a:txBody>
                  <a:tcPr marL="69113" marR="69113" marT="34557" marB="34557">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7F0ED"/>
                    </a:solidFill>
                  </a:tcPr>
                </a:tc>
                <a:tc>
                  <a:txBody>
                    <a:bodyPr/>
                    <a:lstStyle/>
                    <a:p>
                      <a:r>
                        <a:rPr lang="en-GB" sz="1200">
                          <a:solidFill>
                            <a:schemeClr val="tx1"/>
                          </a:solidFill>
                          <a:latin typeface="Arial" panose="020B0604020202020204" pitchFamily="34" charset="0"/>
                          <a:cs typeface="Arial" panose="020B0604020202020204" pitchFamily="34" charset="0"/>
                        </a:rPr>
                        <a:t>Depression</a:t>
                      </a:r>
                    </a:p>
                  </a:txBody>
                  <a:tcPr marL="69113" marR="69113" marT="34557" marB="345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BE0DA"/>
                    </a:solidFill>
                  </a:tcPr>
                </a:tc>
                <a:tc>
                  <a:txBody>
                    <a:bodyPr/>
                    <a:lstStyle/>
                    <a:p>
                      <a:endParaRPr lang="en-GB" sz="1200">
                        <a:solidFill>
                          <a:schemeClr val="tx1"/>
                        </a:solidFill>
                        <a:latin typeface="Arial" panose="020B0604020202020204" pitchFamily="34" charset="0"/>
                        <a:cs typeface="Arial" panose="020B0604020202020204" pitchFamily="34" charset="0"/>
                      </a:endParaRPr>
                    </a:p>
                  </a:txBody>
                  <a:tcPr marL="69113" marR="69113" marT="34557" marB="345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A6CAC0"/>
                    </a:solidFill>
                  </a:tcPr>
                </a:tc>
                <a:extLst>
                  <a:ext uri="{0D108BD9-81ED-4DB2-BD59-A6C34878D82A}">
                    <a16:rowId xmlns:a16="http://schemas.microsoft.com/office/drawing/2014/main" val="3702628537"/>
                  </a:ext>
                </a:extLst>
              </a:tr>
              <a:tr h="335928">
                <a:tc>
                  <a:txBody>
                    <a:bodyPr/>
                    <a:lstStyle/>
                    <a:p>
                      <a:endParaRPr lang="en-GB" sz="1200">
                        <a:solidFill>
                          <a:schemeClr val="tx1"/>
                        </a:solidFill>
                        <a:latin typeface="Arial" panose="020B0604020202020204" pitchFamily="34" charset="0"/>
                        <a:cs typeface="Arial" panose="020B0604020202020204" pitchFamily="34" charset="0"/>
                      </a:endParaRPr>
                    </a:p>
                  </a:txBody>
                  <a:tcPr marL="69113" marR="69113" marT="34557" marB="34557">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7F0ED"/>
                    </a:solidFill>
                  </a:tcPr>
                </a:tc>
                <a:tc>
                  <a:txBody>
                    <a:bodyPr/>
                    <a:lstStyle/>
                    <a:p>
                      <a:r>
                        <a:rPr lang="en-GB" sz="1200">
                          <a:solidFill>
                            <a:schemeClr val="tx1"/>
                          </a:solidFill>
                          <a:latin typeface="Arial" panose="020B0604020202020204" pitchFamily="34" charset="0"/>
                          <a:cs typeface="Arial" panose="020B0604020202020204" pitchFamily="34" charset="0"/>
                        </a:rPr>
                        <a:t>Cognitive function</a:t>
                      </a:r>
                    </a:p>
                  </a:txBody>
                  <a:tcPr marL="69113" marR="69113" marT="34557" marB="345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BE0DA"/>
                    </a:solidFill>
                  </a:tcPr>
                </a:tc>
                <a:tc>
                  <a:txBody>
                    <a:bodyPr/>
                    <a:lstStyle/>
                    <a:p>
                      <a:endParaRPr lang="en-GB" sz="1200">
                        <a:solidFill>
                          <a:schemeClr val="tx1"/>
                        </a:solidFill>
                        <a:latin typeface="Arial" panose="020B0604020202020204" pitchFamily="34" charset="0"/>
                        <a:cs typeface="Arial" panose="020B0604020202020204" pitchFamily="34" charset="0"/>
                      </a:endParaRPr>
                    </a:p>
                  </a:txBody>
                  <a:tcPr marL="69113" marR="69113" marT="34557" marB="345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A6CAC0"/>
                    </a:solidFill>
                  </a:tcPr>
                </a:tc>
                <a:extLst>
                  <a:ext uri="{0D108BD9-81ED-4DB2-BD59-A6C34878D82A}">
                    <a16:rowId xmlns:a16="http://schemas.microsoft.com/office/drawing/2014/main" val="4063893732"/>
                  </a:ext>
                </a:extLst>
              </a:tr>
              <a:tr h="335928">
                <a:tc>
                  <a:txBody>
                    <a:bodyPr/>
                    <a:lstStyle/>
                    <a:p>
                      <a:endParaRPr lang="en-GB" sz="1200">
                        <a:solidFill>
                          <a:schemeClr val="tx1"/>
                        </a:solidFill>
                        <a:latin typeface="Arial" panose="020B0604020202020204" pitchFamily="34" charset="0"/>
                        <a:cs typeface="Arial" panose="020B0604020202020204" pitchFamily="34" charset="0"/>
                      </a:endParaRPr>
                    </a:p>
                  </a:txBody>
                  <a:tcPr marL="69113" marR="69113" marT="34557" marB="34557">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7F0ED"/>
                    </a:solidFill>
                  </a:tcPr>
                </a:tc>
                <a:tc>
                  <a:txBody>
                    <a:bodyPr/>
                    <a:lstStyle/>
                    <a:p>
                      <a:r>
                        <a:rPr lang="en-GB" sz="1200">
                          <a:solidFill>
                            <a:schemeClr val="tx1"/>
                          </a:solidFill>
                          <a:latin typeface="Arial" panose="020B0604020202020204" pitchFamily="34" charset="0"/>
                          <a:cs typeface="Arial" panose="020B0604020202020204" pitchFamily="34" charset="0"/>
                        </a:rPr>
                        <a:t>Dementia</a:t>
                      </a:r>
                    </a:p>
                  </a:txBody>
                  <a:tcPr marL="69113" marR="69113" marT="34557" marB="345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BE0DA"/>
                    </a:solidFill>
                  </a:tcPr>
                </a:tc>
                <a:tc>
                  <a:txBody>
                    <a:bodyPr/>
                    <a:lstStyle/>
                    <a:p>
                      <a:endParaRPr lang="en-GB" sz="1200">
                        <a:solidFill>
                          <a:schemeClr val="tx1"/>
                        </a:solidFill>
                        <a:latin typeface="Arial" panose="020B0604020202020204" pitchFamily="34" charset="0"/>
                        <a:cs typeface="Arial" panose="020B0604020202020204" pitchFamily="34" charset="0"/>
                      </a:endParaRPr>
                    </a:p>
                  </a:txBody>
                  <a:tcPr marL="69113" marR="69113" marT="34557" marB="345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A6CAC0"/>
                    </a:solidFill>
                  </a:tcPr>
                </a:tc>
                <a:extLst>
                  <a:ext uri="{0D108BD9-81ED-4DB2-BD59-A6C34878D82A}">
                    <a16:rowId xmlns:a16="http://schemas.microsoft.com/office/drawing/2014/main" val="3448357193"/>
                  </a:ext>
                </a:extLst>
              </a:tr>
              <a:tr h="335928">
                <a:tc>
                  <a:txBody>
                    <a:bodyPr/>
                    <a:lstStyle/>
                    <a:p>
                      <a:endParaRPr lang="en-GB" sz="1200">
                        <a:solidFill>
                          <a:schemeClr val="tx1"/>
                        </a:solidFill>
                        <a:latin typeface="Arial" panose="020B0604020202020204" pitchFamily="34" charset="0"/>
                        <a:cs typeface="Arial" panose="020B0604020202020204" pitchFamily="34" charset="0"/>
                      </a:endParaRPr>
                    </a:p>
                  </a:txBody>
                  <a:tcPr marL="69113" marR="69113" marT="34557" marB="34557">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7F0ED"/>
                    </a:solidFill>
                  </a:tcPr>
                </a:tc>
                <a:tc>
                  <a:txBody>
                    <a:bodyPr/>
                    <a:lstStyle/>
                    <a:p>
                      <a:r>
                        <a:rPr lang="en-GB" sz="1200">
                          <a:solidFill>
                            <a:schemeClr val="tx1"/>
                          </a:solidFill>
                          <a:latin typeface="Arial" panose="020B0604020202020204" pitchFamily="34" charset="0"/>
                          <a:cs typeface="Arial" panose="020B0604020202020204" pitchFamily="34" charset="0"/>
                        </a:rPr>
                        <a:t>Quality of life</a:t>
                      </a:r>
                    </a:p>
                  </a:txBody>
                  <a:tcPr marL="69113" marR="69113" marT="34557" marB="345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BE0DA"/>
                    </a:solidFill>
                  </a:tcPr>
                </a:tc>
                <a:tc>
                  <a:txBody>
                    <a:bodyPr/>
                    <a:lstStyle/>
                    <a:p>
                      <a:endParaRPr lang="en-GB" sz="1200">
                        <a:solidFill>
                          <a:schemeClr val="tx1"/>
                        </a:solidFill>
                        <a:latin typeface="Arial" panose="020B0604020202020204" pitchFamily="34" charset="0"/>
                        <a:cs typeface="Arial" panose="020B0604020202020204" pitchFamily="34" charset="0"/>
                      </a:endParaRPr>
                    </a:p>
                  </a:txBody>
                  <a:tcPr marL="69113" marR="69113" marT="34557" marB="345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A6CAC0"/>
                    </a:solidFill>
                  </a:tcPr>
                </a:tc>
                <a:extLst>
                  <a:ext uri="{0D108BD9-81ED-4DB2-BD59-A6C34878D82A}">
                    <a16:rowId xmlns:a16="http://schemas.microsoft.com/office/drawing/2014/main" val="2586883097"/>
                  </a:ext>
                </a:extLst>
              </a:tr>
              <a:tr h="335928">
                <a:tc>
                  <a:txBody>
                    <a:bodyPr/>
                    <a:lstStyle/>
                    <a:p>
                      <a:endParaRPr lang="en-GB" sz="1200">
                        <a:solidFill>
                          <a:schemeClr val="tx1"/>
                        </a:solidFill>
                        <a:latin typeface="Arial" panose="020B0604020202020204" pitchFamily="34" charset="0"/>
                        <a:cs typeface="Arial" panose="020B0604020202020204" pitchFamily="34" charset="0"/>
                      </a:endParaRPr>
                    </a:p>
                  </a:txBody>
                  <a:tcPr marL="69113" marR="69113" marT="34557" marB="34557">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7F0ED"/>
                    </a:solidFill>
                  </a:tcPr>
                </a:tc>
                <a:tc>
                  <a:txBody>
                    <a:bodyPr/>
                    <a:lstStyle/>
                    <a:p>
                      <a:r>
                        <a:rPr lang="en-GB" sz="1200">
                          <a:solidFill>
                            <a:schemeClr val="tx1"/>
                          </a:solidFill>
                          <a:latin typeface="Arial" panose="020B0604020202020204" pitchFamily="34" charset="0"/>
                          <a:cs typeface="Arial" panose="020B0604020202020204" pitchFamily="34" charset="0"/>
                        </a:rPr>
                        <a:t>Sleep</a:t>
                      </a:r>
                    </a:p>
                  </a:txBody>
                  <a:tcPr marL="69113" marR="69113" marT="34557" marB="345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BE0DA"/>
                    </a:solidFill>
                  </a:tcPr>
                </a:tc>
                <a:tc>
                  <a:txBody>
                    <a:bodyPr/>
                    <a:lstStyle/>
                    <a:p>
                      <a:endParaRPr lang="en-GB" sz="1200">
                        <a:solidFill>
                          <a:schemeClr val="tx1"/>
                        </a:solidFill>
                        <a:latin typeface="Arial" panose="020B0604020202020204" pitchFamily="34" charset="0"/>
                        <a:cs typeface="Arial" panose="020B0604020202020204" pitchFamily="34" charset="0"/>
                      </a:endParaRPr>
                    </a:p>
                  </a:txBody>
                  <a:tcPr marL="69113" marR="69113" marT="34557" marB="345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A6CAC0"/>
                    </a:solidFill>
                  </a:tcPr>
                </a:tc>
                <a:extLst>
                  <a:ext uri="{0D108BD9-81ED-4DB2-BD59-A6C34878D82A}">
                    <a16:rowId xmlns:a16="http://schemas.microsoft.com/office/drawing/2014/main" val="2854067737"/>
                  </a:ext>
                </a:extLst>
              </a:tr>
              <a:tr h="335928">
                <a:tc>
                  <a:txBody>
                    <a:bodyPr/>
                    <a:lstStyle/>
                    <a:p>
                      <a:endParaRPr lang="en-GB" sz="1200">
                        <a:solidFill>
                          <a:schemeClr val="tx1"/>
                        </a:solidFill>
                        <a:latin typeface="Arial" panose="020B0604020202020204" pitchFamily="34" charset="0"/>
                        <a:cs typeface="Arial" panose="020B0604020202020204" pitchFamily="34" charset="0"/>
                      </a:endParaRPr>
                    </a:p>
                  </a:txBody>
                  <a:tcPr marL="69113" marR="69113" marT="34557" marB="34557">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7F0ED"/>
                    </a:solidFill>
                  </a:tcPr>
                </a:tc>
                <a:tc>
                  <a:txBody>
                    <a:bodyPr/>
                    <a:lstStyle/>
                    <a:p>
                      <a:r>
                        <a:rPr lang="en-GB" sz="1200">
                          <a:solidFill>
                            <a:schemeClr val="tx1"/>
                          </a:solidFill>
                          <a:latin typeface="Arial" panose="020B0604020202020204" pitchFamily="34" charset="0"/>
                          <a:cs typeface="Arial" panose="020B0604020202020204" pitchFamily="34" charset="0"/>
                        </a:rPr>
                        <a:t>Anxiety/depression</a:t>
                      </a:r>
                    </a:p>
                  </a:txBody>
                  <a:tcPr marL="69113" marR="69113" marT="34557" marB="345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BE0DA"/>
                    </a:solidFill>
                  </a:tcPr>
                </a:tc>
                <a:tc>
                  <a:txBody>
                    <a:bodyPr/>
                    <a:lstStyle/>
                    <a:p>
                      <a:endParaRPr lang="en-GB" sz="1200">
                        <a:solidFill>
                          <a:schemeClr val="tx1"/>
                        </a:solidFill>
                        <a:latin typeface="Arial" panose="020B0604020202020204" pitchFamily="34" charset="0"/>
                        <a:cs typeface="Arial" panose="020B0604020202020204" pitchFamily="34" charset="0"/>
                      </a:endParaRPr>
                    </a:p>
                  </a:txBody>
                  <a:tcPr marL="69113" marR="69113" marT="34557" marB="345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A6CAC0"/>
                    </a:solidFill>
                  </a:tcPr>
                </a:tc>
                <a:extLst>
                  <a:ext uri="{0D108BD9-81ED-4DB2-BD59-A6C34878D82A}">
                    <a16:rowId xmlns:a16="http://schemas.microsoft.com/office/drawing/2014/main" val="3401118884"/>
                  </a:ext>
                </a:extLst>
              </a:tr>
              <a:tr h="335928">
                <a:tc>
                  <a:txBody>
                    <a:bodyPr/>
                    <a:lstStyle/>
                    <a:p>
                      <a:endParaRPr lang="en-GB" sz="1200">
                        <a:solidFill>
                          <a:schemeClr val="tx1"/>
                        </a:solidFill>
                        <a:latin typeface="Arial" panose="020B0604020202020204" pitchFamily="34" charset="0"/>
                        <a:cs typeface="Arial" panose="020B0604020202020204" pitchFamily="34" charset="0"/>
                      </a:endParaRPr>
                    </a:p>
                  </a:txBody>
                  <a:tcPr marL="69113" marR="69113" marT="34557" marB="34557">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7F0ED"/>
                    </a:solidFill>
                  </a:tcPr>
                </a:tc>
                <a:tc>
                  <a:txBody>
                    <a:bodyPr/>
                    <a:lstStyle/>
                    <a:p>
                      <a:r>
                        <a:rPr lang="en-GB" sz="1200">
                          <a:solidFill>
                            <a:schemeClr val="tx1"/>
                          </a:solidFill>
                          <a:latin typeface="Arial" panose="020B0604020202020204" pitchFamily="34" charset="0"/>
                          <a:cs typeface="Arial" panose="020B0604020202020204" pitchFamily="34" charset="0"/>
                        </a:rPr>
                        <a:t>Weight status*</a:t>
                      </a:r>
                    </a:p>
                  </a:txBody>
                  <a:tcPr marL="69113" marR="69113" marT="34557" marB="345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BE0DA"/>
                    </a:solidFill>
                  </a:tcPr>
                </a:tc>
                <a:tc>
                  <a:txBody>
                    <a:bodyPr/>
                    <a:lstStyle/>
                    <a:p>
                      <a:endParaRPr lang="en-GB" sz="1200">
                        <a:solidFill>
                          <a:schemeClr val="tx1"/>
                        </a:solidFill>
                        <a:latin typeface="Arial" panose="020B0604020202020204" pitchFamily="34" charset="0"/>
                        <a:cs typeface="Arial" panose="020B0604020202020204" pitchFamily="34" charset="0"/>
                      </a:endParaRPr>
                    </a:p>
                  </a:txBody>
                  <a:tcPr marL="69113" marR="69113" marT="34557" marB="345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A6CAC0"/>
                    </a:solidFill>
                  </a:tcPr>
                </a:tc>
                <a:extLst>
                  <a:ext uri="{0D108BD9-81ED-4DB2-BD59-A6C34878D82A}">
                    <a16:rowId xmlns:a16="http://schemas.microsoft.com/office/drawing/2014/main" val="1603411472"/>
                  </a:ext>
                </a:extLst>
              </a:tr>
              <a:tr h="335928">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*See Annex – slide on weight loss</a:t>
                      </a:r>
                    </a:p>
                    <a:p>
                      <a:endParaRPr lang="en-GB" sz="1200">
                        <a:solidFill>
                          <a:schemeClr val="tx1"/>
                        </a:solidFill>
                        <a:latin typeface="Arial" panose="020B0604020202020204" pitchFamily="34" charset="0"/>
                        <a:cs typeface="Arial" panose="020B0604020202020204" pitchFamily="34" charset="0"/>
                      </a:endParaRPr>
                    </a:p>
                  </a:txBody>
                  <a:tcPr marL="69113" marR="69113" marT="34557" marB="34557">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GB" sz="1200">
                        <a:solidFill>
                          <a:schemeClr val="tx1"/>
                        </a:solidFill>
                      </a:endParaRPr>
                    </a:p>
                  </a:txBody>
                  <a:tcPr marL="69113" marR="69113" marT="34557" marB="345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BE0DA"/>
                    </a:solidFill>
                  </a:tcPr>
                </a:tc>
                <a:tc hMerge="1">
                  <a:txBody>
                    <a:bodyPr/>
                    <a:lstStyle/>
                    <a:p>
                      <a:endParaRPr lang="en-GB" sz="1200">
                        <a:solidFill>
                          <a:schemeClr val="tx1"/>
                        </a:solidFill>
                      </a:endParaRPr>
                    </a:p>
                  </a:txBody>
                  <a:tcPr marL="69113" marR="69113" marT="34557" marB="345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A6CAC0"/>
                    </a:solidFill>
                  </a:tcPr>
                </a:tc>
                <a:extLst>
                  <a:ext uri="{0D108BD9-81ED-4DB2-BD59-A6C34878D82A}">
                    <a16:rowId xmlns:a16="http://schemas.microsoft.com/office/drawing/2014/main" val="2282721645"/>
                  </a:ext>
                </a:extLst>
              </a:tr>
            </a:tbl>
          </a:graphicData>
        </a:graphic>
      </p:graphicFrame>
      <p:sp>
        <p:nvSpPr>
          <p:cNvPr id="10" name="Content Placeholder 2">
            <a:extLst>
              <a:ext uri="{FF2B5EF4-FFF2-40B4-BE49-F238E27FC236}">
                <a16:creationId xmlns:a16="http://schemas.microsoft.com/office/drawing/2014/main" id="{CB03CE2C-AEEB-434A-839B-A95A128395F7}"/>
              </a:ext>
            </a:extLst>
          </p:cNvPr>
          <p:cNvSpPr txBox="1">
            <a:spLocks/>
          </p:cNvSpPr>
          <p:nvPr/>
        </p:nvSpPr>
        <p:spPr>
          <a:xfrm>
            <a:off x="236093" y="2970438"/>
            <a:ext cx="6205378" cy="83351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lang="en-US" sz="2100" b="1" kern="1200" dirty="0">
                <a:solidFill>
                  <a:schemeClr val="tx1"/>
                </a:solidFill>
                <a:latin typeface="+mn-lt"/>
                <a:ea typeface="+mn-ea"/>
                <a:cs typeface="+mn-cs"/>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lang="en-US" sz="1600" b="1" kern="1200" dirty="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lang="en-US" sz="1600" kern="1200" dirty="0">
                <a:solidFill>
                  <a:schemeClr val="tx1"/>
                </a:solidFill>
                <a:latin typeface="+mn-lt"/>
                <a:ea typeface="+mn-ea"/>
                <a:cs typeface="+mn-cs"/>
              </a:defRPr>
            </a:lvl3pPr>
            <a:lvl4pPr marL="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latin typeface="+mn-lt"/>
                <a:ea typeface="+mn-ea"/>
                <a:cs typeface="+mn-cs"/>
              </a:defRPr>
            </a:lvl4pPr>
            <a:lvl5pPr marL="460800" indent="-228600" algn="l" defTabSz="914400" rtl="0" eaLnBrk="1" latinLnBrk="0" hangingPunct="1">
              <a:lnSpc>
                <a:spcPct val="90000"/>
              </a:lnSpc>
              <a:spcBef>
                <a:spcPts val="500"/>
              </a:spcBef>
              <a:buFont typeface="Arial" panose="020B0604020202020204" pitchFamily="34" charset="0"/>
              <a:buChar char="•"/>
              <a:defRPr lang="en-GB"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600" b="0"/>
          </a:p>
        </p:txBody>
      </p:sp>
      <p:sp>
        <p:nvSpPr>
          <p:cNvPr id="11" name="TextBox 10">
            <a:extLst>
              <a:ext uri="{FF2B5EF4-FFF2-40B4-BE49-F238E27FC236}">
                <a16:creationId xmlns:a16="http://schemas.microsoft.com/office/drawing/2014/main" id="{015395DB-79A3-4F74-89BE-B4BF8DE187C9}"/>
              </a:ext>
            </a:extLst>
          </p:cNvPr>
          <p:cNvSpPr txBox="1"/>
          <p:nvPr/>
        </p:nvSpPr>
        <p:spPr>
          <a:xfrm>
            <a:off x="7750629" y="1981200"/>
            <a:ext cx="4084320" cy="2585323"/>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For example, for adults and older adults physical activity reduces risk of:</a:t>
            </a:r>
          </a:p>
          <a:p>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Type 2 diabetes by </a:t>
            </a:r>
            <a:r>
              <a:rPr lang="en-GB" b="1">
                <a:latin typeface="Arial" panose="020B0604020202020204" pitchFamily="34" charset="0"/>
                <a:cs typeface="Arial" panose="020B0604020202020204" pitchFamily="34" charset="0"/>
              </a:rPr>
              <a:t>40% </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Cardiovascular disease by </a:t>
            </a:r>
            <a:r>
              <a:rPr lang="en-GB" b="1">
                <a:latin typeface="Arial" panose="020B0604020202020204" pitchFamily="34" charset="0"/>
                <a:cs typeface="Arial" panose="020B0604020202020204" pitchFamily="34" charset="0"/>
              </a:rPr>
              <a:t>35%</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Falls by </a:t>
            </a:r>
            <a:r>
              <a:rPr lang="en-GB" b="1">
                <a:latin typeface="Arial" panose="020B0604020202020204" pitchFamily="34" charset="0"/>
                <a:cs typeface="Arial" panose="020B0604020202020204" pitchFamily="34" charset="0"/>
              </a:rPr>
              <a:t>30%</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Depression by </a:t>
            </a:r>
            <a:r>
              <a:rPr lang="en-GB" b="1">
                <a:latin typeface="Arial" panose="020B0604020202020204" pitchFamily="34" charset="0"/>
                <a:cs typeface="Arial" panose="020B0604020202020204" pitchFamily="34" charset="0"/>
              </a:rPr>
              <a:t>30%</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Joint and back pain by </a:t>
            </a:r>
            <a:r>
              <a:rPr lang="en-GB" b="1">
                <a:latin typeface="Arial" panose="020B0604020202020204" pitchFamily="34" charset="0"/>
                <a:cs typeface="Arial" panose="020B0604020202020204" pitchFamily="34" charset="0"/>
              </a:rPr>
              <a:t>25% </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Colon and breast cancer by </a:t>
            </a:r>
            <a:r>
              <a:rPr lang="en-GB" b="1">
                <a:latin typeface="Arial" panose="020B0604020202020204" pitchFamily="34" charset="0"/>
                <a:cs typeface="Arial" panose="020B0604020202020204" pitchFamily="34" charset="0"/>
              </a:rPr>
              <a:t>20%</a:t>
            </a:r>
          </a:p>
        </p:txBody>
      </p:sp>
    </p:spTree>
    <p:extLst>
      <p:ext uri="{BB962C8B-B14F-4D97-AF65-F5344CB8AC3E}">
        <p14:creationId xmlns:p14="http://schemas.microsoft.com/office/powerpoint/2010/main" val="4249973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7">
            <a:extLst>
              <a:ext uri="{FF2B5EF4-FFF2-40B4-BE49-F238E27FC236}">
                <a16:creationId xmlns:a16="http://schemas.microsoft.com/office/drawing/2014/main" id="{96EC6838-3654-4EBA-9626-7E3B1D02B0FA}"/>
              </a:ext>
            </a:extLst>
          </p:cNvPr>
          <p:cNvSpPr>
            <a:spLocks noGrp="1"/>
          </p:cNvSpPr>
          <p:nvPr>
            <p:ph type="ftr" sz="quarter" idx="11"/>
          </p:nvPr>
        </p:nvSpPr>
        <p:spPr>
          <a:xfrm>
            <a:off x="4473281" y="6356350"/>
            <a:ext cx="6380018" cy="365125"/>
          </a:xfrm>
        </p:spPr>
        <p:txBody>
          <a:bodyPr/>
          <a:lstStyle/>
          <a:p>
            <a:r>
              <a:rPr lang="en-GB">
                <a:solidFill>
                  <a:schemeClr val="tx1"/>
                </a:solidFill>
              </a:rPr>
              <a:t>Footer</a:t>
            </a:r>
          </a:p>
        </p:txBody>
      </p:sp>
      <p:sp>
        <p:nvSpPr>
          <p:cNvPr id="13" name="Slide Number Placeholder 8">
            <a:extLst>
              <a:ext uri="{FF2B5EF4-FFF2-40B4-BE49-F238E27FC236}">
                <a16:creationId xmlns:a16="http://schemas.microsoft.com/office/drawing/2014/main" id="{9E4EA754-43DA-4179-A169-E9FF2FDE2AD9}"/>
              </a:ext>
            </a:extLst>
          </p:cNvPr>
          <p:cNvSpPr>
            <a:spLocks noGrp="1"/>
          </p:cNvSpPr>
          <p:nvPr>
            <p:ph type="sldNum" sz="quarter" idx="12"/>
          </p:nvPr>
        </p:nvSpPr>
        <p:spPr>
          <a:xfrm>
            <a:off x="11044381" y="6356350"/>
            <a:ext cx="759691" cy="365125"/>
          </a:xfrm>
        </p:spPr>
        <p:txBody>
          <a:bodyPr/>
          <a:lstStyle/>
          <a:p>
            <a:fld id="{06A44ADC-FBC0-4698-B0EC-1AD4A4060383}" type="slidenum">
              <a:rPr lang="en-GB" smtClean="0">
                <a:solidFill>
                  <a:schemeClr val="tx1"/>
                </a:solidFill>
              </a:rPr>
              <a:t>7</a:t>
            </a:fld>
            <a:endParaRPr lang="en-GB">
              <a:solidFill>
                <a:schemeClr val="tx1"/>
              </a:solidFill>
            </a:endParaRPr>
          </a:p>
        </p:txBody>
      </p:sp>
      <p:sp>
        <p:nvSpPr>
          <p:cNvPr id="18" name="Title 1">
            <a:extLst>
              <a:ext uri="{FF2B5EF4-FFF2-40B4-BE49-F238E27FC236}">
                <a16:creationId xmlns:a16="http://schemas.microsoft.com/office/drawing/2014/main" id="{9AF4D848-E017-4DC9-AD31-288F8D504961}"/>
              </a:ext>
            </a:extLst>
          </p:cNvPr>
          <p:cNvSpPr txBox="1">
            <a:spLocks/>
          </p:cNvSpPr>
          <p:nvPr/>
        </p:nvSpPr>
        <p:spPr>
          <a:xfrm>
            <a:off x="445615" y="405309"/>
            <a:ext cx="11270134" cy="4115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200" b="1">
                <a:latin typeface="Arial"/>
                <a:cs typeface="Arial"/>
              </a:rPr>
              <a:t>Tackling low physical activity can lead to significant improvements in mortality and morbidity through its direct effect but importantly also ameliorates other metabolic risk factors.</a:t>
            </a:r>
            <a:endParaRPr lang="en-GB" sz="2200" b="1">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A62C0E5D-A6A3-461B-93A0-A1E0F2B52970}"/>
              </a:ext>
            </a:extLst>
          </p:cNvPr>
          <p:cNvSpPr txBox="1"/>
          <p:nvPr/>
        </p:nvSpPr>
        <p:spPr>
          <a:xfrm>
            <a:off x="554904" y="1108006"/>
            <a:ext cx="11051557" cy="584775"/>
          </a:xfrm>
          <a:prstGeom prst="rect">
            <a:avLst/>
          </a:prstGeom>
          <a:solidFill>
            <a:schemeClr val="bg1">
              <a:lumMod val="95000"/>
            </a:schemeClr>
          </a:solidFill>
          <a:ln>
            <a:solidFill>
              <a:schemeClr val="accent1"/>
            </a:solidFill>
          </a:ln>
        </p:spPr>
        <p:txBody>
          <a:bodyPr wrap="square" lIns="91440" tIns="45720" rIns="91440" bIns="45720" anchor="t">
            <a:spAutoFit/>
          </a:bodyPr>
          <a:lstStyle/>
          <a:p>
            <a:r>
              <a:rPr lang="en-GB" sz="1600">
                <a:latin typeface="Arial"/>
                <a:cs typeface="Arial"/>
              </a:rPr>
              <a:t>We know that low physical activity interacts with many other risk factors to produce negative health outcomes. On its own it is estimated to cause...</a:t>
            </a:r>
          </a:p>
        </p:txBody>
      </p:sp>
      <p:sp>
        <p:nvSpPr>
          <p:cNvPr id="22" name="TextBox 21">
            <a:extLst>
              <a:ext uri="{FF2B5EF4-FFF2-40B4-BE49-F238E27FC236}">
                <a16:creationId xmlns:a16="http://schemas.microsoft.com/office/drawing/2014/main" id="{F0F5C892-056D-449D-BC36-D591A264DAD5}"/>
              </a:ext>
            </a:extLst>
          </p:cNvPr>
          <p:cNvSpPr txBox="1"/>
          <p:nvPr/>
        </p:nvSpPr>
        <p:spPr>
          <a:xfrm>
            <a:off x="368878" y="4478950"/>
            <a:ext cx="12089219" cy="276999"/>
          </a:xfrm>
          <a:prstGeom prst="rect">
            <a:avLst/>
          </a:prstGeom>
          <a:noFill/>
        </p:spPr>
        <p:txBody>
          <a:bodyPr wrap="square" rtlCol="0">
            <a:spAutoFit/>
          </a:bodyPr>
          <a:lstStyle/>
          <a:p>
            <a:r>
              <a:rPr lang="en-GB" sz="1200" i="1"/>
              <a:t>Based on 2019 England Global Burden of Disease data. Estimates are for each risk factor in isolation and do not account for interaction or indirect effects </a:t>
            </a:r>
          </a:p>
        </p:txBody>
      </p:sp>
      <p:graphicFrame>
        <p:nvGraphicFramePr>
          <p:cNvPr id="11" name="Chart 10">
            <a:extLst>
              <a:ext uri="{FF2B5EF4-FFF2-40B4-BE49-F238E27FC236}">
                <a16:creationId xmlns:a16="http://schemas.microsoft.com/office/drawing/2014/main" id="{C3813F1D-A339-4D93-A393-B1D3DBC5DFCA}"/>
              </a:ext>
            </a:extLst>
          </p:cNvPr>
          <p:cNvGraphicFramePr>
            <a:graphicFrameLocks/>
          </p:cNvGraphicFramePr>
          <p:nvPr/>
        </p:nvGraphicFramePr>
        <p:xfrm>
          <a:off x="123249" y="1705661"/>
          <a:ext cx="5870859" cy="29284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4073EA84-839E-4835-ACCD-5654BFEA282B}"/>
              </a:ext>
            </a:extLst>
          </p:cNvPr>
          <p:cNvGraphicFramePr>
            <a:graphicFrameLocks/>
          </p:cNvGraphicFramePr>
          <p:nvPr/>
        </p:nvGraphicFramePr>
        <p:xfrm>
          <a:off x="5978810" y="1731421"/>
          <a:ext cx="5825262" cy="276419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2C8534B6-ABCC-4E7C-B3DC-0B98F37F3B69}"/>
              </a:ext>
            </a:extLst>
          </p:cNvPr>
          <p:cNvSpPr txBox="1"/>
          <p:nvPr/>
        </p:nvSpPr>
        <p:spPr>
          <a:xfrm>
            <a:off x="468329" y="4755949"/>
            <a:ext cx="11051557" cy="1477328"/>
          </a:xfrm>
          <a:prstGeom prst="rect">
            <a:avLst/>
          </a:prstGeom>
          <a:solidFill>
            <a:schemeClr val="bg1">
              <a:lumMod val="95000"/>
            </a:schemeClr>
          </a:solidFill>
          <a:ln>
            <a:solidFill>
              <a:schemeClr val="accent1"/>
            </a:solidFill>
          </a:ln>
        </p:spPr>
        <p:txBody>
          <a:bodyPr wrap="square" rtlCol="0">
            <a:spAutoFit/>
          </a:bodyPr>
          <a:lstStyle/>
          <a:p>
            <a:r>
              <a:rPr lang="en-GB" sz="1500"/>
              <a:t>The GBD data is the best source we are aware of for making comparisons between behavioural risk factors, but </a:t>
            </a:r>
            <a:r>
              <a:rPr lang="en-GB" sz="1500" b="1"/>
              <a:t>it is likely that it understates the importance of physical activity</a:t>
            </a:r>
            <a:r>
              <a:rPr lang="en-GB" sz="1500"/>
              <a:t> due to the methodology it uses. </a:t>
            </a:r>
          </a:p>
          <a:p>
            <a:endParaRPr lang="en-GB" sz="1500" u="sng"/>
          </a:p>
          <a:p>
            <a:r>
              <a:rPr lang="en-GB" sz="1500" u="sng"/>
              <a:t>It does not fully account for the indirect impacts that physical activity has on mortality and morbidity through intermediate risk factors such as high blood pressure, and it does not include all of the conditions that are know to be ameliorated by it, e.g. musculoskeletal conditions.</a:t>
            </a:r>
          </a:p>
        </p:txBody>
      </p:sp>
    </p:spTree>
    <p:extLst>
      <p:ext uri="{BB962C8B-B14F-4D97-AF65-F5344CB8AC3E}">
        <p14:creationId xmlns:p14="http://schemas.microsoft.com/office/powerpoint/2010/main" val="1847111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2F696A5-CE05-4AB0-80A4-AA886FE019FD}"/>
              </a:ext>
            </a:extLst>
          </p:cNvPr>
          <p:cNvSpPr txBox="1"/>
          <p:nvPr/>
        </p:nvSpPr>
        <p:spPr>
          <a:xfrm>
            <a:off x="387162" y="1266022"/>
            <a:ext cx="11416910" cy="1077218"/>
          </a:xfrm>
          <a:prstGeom prst="rect">
            <a:avLst/>
          </a:prstGeom>
          <a:noFill/>
        </p:spPr>
        <p:txBody>
          <a:bodyPr wrap="square" rtlCol="0">
            <a:spAutoFit/>
          </a:bodyPr>
          <a:lstStyle/>
          <a:p>
            <a:r>
              <a:rPr lang="en-GB" sz="1600"/>
              <a:t>Engaging in regular physical activity is associated with a longer life expectancy, irrespective of the presence of multiple long-term medical conditions.</a:t>
            </a:r>
          </a:p>
          <a:p>
            <a:pPr algn="ctr"/>
            <a:endParaRPr lang="en-GB" sz="1600"/>
          </a:p>
          <a:p>
            <a:r>
              <a:rPr lang="en-GB" sz="1600"/>
              <a:t>A UK biobank study found that years of life gained at the age of 45 by multimorbidity status was:</a:t>
            </a:r>
          </a:p>
        </p:txBody>
      </p:sp>
      <p:sp>
        <p:nvSpPr>
          <p:cNvPr id="2" name="Title 1">
            <a:extLst>
              <a:ext uri="{FF2B5EF4-FFF2-40B4-BE49-F238E27FC236}">
                <a16:creationId xmlns:a16="http://schemas.microsoft.com/office/drawing/2014/main" id="{027876F3-F4EA-4AF0-91DF-F73A17D5CD7F}"/>
              </a:ext>
            </a:extLst>
          </p:cNvPr>
          <p:cNvSpPr>
            <a:spLocks noGrp="1"/>
          </p:cNvSpPr>
          <p:nvPr>
            <p:ph type="title"/>
          </p:nvPr>
        </p:nvSpPr>
        <p:spPr>
          <a:xfrm>
            <a:off x="358675" y="207950"/>
            <a:ext cx="11446163" cy="844839"/>
          </a:xfrm>
        </p:spPr>
        <p:txBody>
          <a:bodyPr>
            <a:noAutofit/>
          </a:bodyPr>
          <a:lstStyle/>
          <a:p>
            <a:r>
              <a:rPr lang="en-GB" sz="2200"/>
              <a:t>The combined health benefits of regular physical activity lead to an associated average increase in life expectancy of around 1 to 2 years.</a:t>
            </a:r>
            <a:endParaRPr lang="en-GB" sz="2200">
              <a:highlight>
                <a:srgbClr val="FFFF00"/>
              </a:highlight>
            </a:endParaRPr>
          </a:p>
        </p:txBody>
      </p:sp>
      <p:sp>
        <p:nvSpPr>
          <p:cNvPr id="4" name="Footer Placeholder 3">
            <a:extLst>
              <a:ext uri="{FF2B5EF4-FFF2-40B4-BE49-F238E27FC236}">
                <a16:creationId xmlns:a16="http://schemas.microsoft.com/office/drawing/2014/main" id="{21F3E038-E430-4CA5-9459-262B7F2DD791}"/>
              </a:ext>
            </a:extLst>
          </p:cNvPr>
          <p:cNvSpPr>
            <a:spLocks noGrp="1"/>
          </p:cNvSpPr>
          <p:nvPr>
            <p:ph type="ftr" sz="quarter" idx="11"/>
          </p:nvPr>
        </p:nvSpPr>
        <p:spPr/>
        <p:txBody>
          <a:bodyPr/>
          <a:lstStyle/>
          <a:p>
            <a:r>
              <a:rPr lang="en-GB"/>
              <a:t>OFFICIAL SENSITIVE</a:t>
            </a:r>
          </a:p>
        </p:txBody>
      </p:sp>
      <p:sp>
        <p:nvSpPr>
          <p:cNvPr id="5" name="Slide Number Placeholder 4">
            <a:extLst>
              <a:ext uri="{FF2B5EF4-FFF2-40B4-BE49-F238E27FC236}">
                <a16:creationId xmlns:a16="http://schemas.microsoft.com/office/drawing/2014/main" id="{1960984F-3E3E-45A4-B466-44681EC8228B}"/>
              </a:ext>
            </a:extLst>
          </p:cNvPr>
          <p:cNvSpPr>
            <a:spLocks noGrp="1"/>
          </p:cNvSpPr>
          <p:nvPr>
            <p:ph type="sldNum" sz="quarter" idx="12"/>
          </p:nvPr>
        </p:nvSpPr>
        <p:spPr/>
        <p:txBody>
          <a:bodyPr/>
          <a:lstStyle/>
          <a:p>
            <a:fld id="{06A44ADC-FBC0-4698-B0EC-1AD4A4060383}" type="slidenum">
              <a:rPr lang="en-GB" smtClean="0"/>
              <a:t>8</a:t>
            </a:fld>
            <a:endParaRPr lang="en-GB"/>
          </a:p>
        </p:txBody>
      </p:sp>
      <p:sp>
        <p:nvSpPr>
          <p:cNvPr id="15" name="TextBox 14">
            <a:extLst>
              <a:ext uri="{FF2B5EF4-FFF2-40B4-BE49-F238E27FC236}">
                <a16:creationId xmlns:a16="http://schemas.microsoft.com/office/drawing/2014/main" id="{EA96CDAC-0723-46D7-9F49-25B3247F52CC}"/>
              </a:ext>
            </a:extLst>
          </p:cNvPr>
          <p:cNvSpPr txBox="1"/>
          <p:nvPr/>
        </p:nvSpPr>
        <p:spPr>
          <a:xfrm>
            <a:off x="273372" y="5988396"/>
            <a:ext cx="11587515" cy="276999"/>
          </a:xfrm>
          <a:prstGeom prst="rect">
            <a:avLst/>
          </a:prstGeom>
          <a:noFill/>
        </p:spPr>
        <p:txBody>
          <a:bodyPr wrap="square" rtlCol="0">
            <a:spAutoFit/>
          </a:bodyPr>
          <a:lstStyle>
            <a:defPPr>
              <a:defRPr lang="en-US"/>
            </a:defPPr>
            <a:lvl1pPr>
              <a:defRPr sz="1400" i="1">
                <a:solidFill>
                  <a:schemeClr val="tx1">
                    <a:lumMod val="50000"/>
                    <a:lumOff val="50000"/>
                  </a:schemeClr>
                </a:solidFill>
              </a:defRPr>
            </a:lvl1pPr>
          </a:lstStyle>
          <a:p>
            <a:r>
              <a:rPr lang="en-GB" sz="1200"/>
              <a:t>Based on information from </a:t>
            </a:r>
            <a:r>
              <a:rPr lang="en-GB" sz="1200" err="1"/>
              <a:t>Chudasama</a:t>
            </a:r>
            <a:r>
              <a:rPr lang="en-GB" sz="1200"/>
              <a:t> et al. (2020) and Marquez et al. (2020).</a:t>
            </a:r>
          </a:p>
        </p:txBody>
      </p:sp>
      <p:graphicFrame>
        <p:nvGraphicFramePr>
          <p:cNvPr id="3" name="Table 5">
            <a:extLst>
              <a:ext uri="{FF2B5EF4-FFF2-40B4-BE49-F238E27FC236}">
                <a16:creationId xmlns:a16="http://schemas.microsoft.com/office/drawing/2014/main" id="{3EFF0CE7-E82A-4FE9-8EF8-309351AFC9C3}"/>
              </a:ext>
            </a:extLst>
          </p:cNvPr>
          <p:cNvGraphicFramePr>
            <a:graphicFrameLocks noGrp="1"/>
          </p:cNvGraphicFramePr>
          <p:nvPr/>
        </p:nvGraphicFramePr>
        <p:xfrm>
          <a:off x="3076487" y="2911729"/>
          <a:ext cx="6096000" cy="23317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829695646"/>
                    </a:ext>
                  </a:extLst>
                </a:gridCol>
                <a:gridCol w="2032000">
                  <a:extLst>
                    <a:ext uri="{9D8B030D-6E8A-4147-A177-3AD203B41FA5}">
                      <a16:colId xmlns:a16="http://schemas.microsoft.com/office/drawing/2014/main" val="843514366"/>
                    </a:ext>
                  </a:extLst>
                </a:gridCol>
                <a:gridCol w="2032000">
                  <a:extLst>
                    <a:ext uri="{9D8B030D-6E8A-4147-A177-3AD203B41FA5}">
                      <a16:colId xmlns:a16="http://schemas.microsoft.com/office/drawing/2014/main" val="3500234711"/>
                    </a:ext>
                  </a:extLst>
                </a:gridCol>
              </a:tblGrid>
              <a:tr h="370840">
                <a:tc rowSpan="2">
                  <a:txBody>
                    <a:bodyPr/>
                    <a:lstStyle/>
                    <a:p>
                      <a:r>
                        <a:rPr lang="en-GB" sz="1600"/>
                        <a:t>Physical activity levels</a:t>
                      </a:r>
                    </a:p>
                  </a:txBody>
                  <a:tcPr anchor="ctr"/>
                </a:tc>
                <a:tc gridSpan="2">
                  <a:txBody>
                    <a:bodyPr/>
                    <a:lstStyle/>
                    <a:p>
                      <a:pPr algn="ctr"/>
                      <a:r>
                        <a:rPr lang="en-GB" sz="1600"/>
                        <a:t>Multimorbidity Status</a:t>
                      </a:r>
                    </a:p>
                  </a:txBody>
                  <a:tcPr anchor="ctr"/>
                </a:tc>
                <a:tc hMerge="1">
                  <a:txBody>
                    <a:bodyPr/>
                    <a:lstStyle/>
                    <a:p>
                      <a:endParaRPr lang="en-GB"/>
                    </a:p>
                  </a:txBody>
                  <a:tcPr/>
                </a:tc>
                <a:extLst>
                  <a:ext uri="{0D108BD9-81ED-4DB2-BD59-A6C34878D82A}">
                    <a16:rowId xmlns:a16="http://schemas.microsoft.com/office/drawing/2014/main" val="3967272741"/>
                  </a:ext>
                </a:extLst>
              </a:tr>
              <a:tr h="370840">
                <a:tc vMerge="1">
                  <a:txBody>
                    <a:bodyPr/>
                    <a:lstStyle/>
                    <a:p>
                      <a:r>
                        <a:rPr lang="en-GB"/>
                        <a:t>Total Physical Activity tertiles</a:t>
                      </a:r>
                    </a:p>
                  </a:txBody>
                  <a:tcPr/>
                </a:tc>
                <a:tc>
                  <a:txBody>
                    <a:bodyPr/>
                    <a:lstStyle/>
                    <a:p>
                      <a:pPr algn="ctr"/>
                      <a:r>
                        <a:rPr lang="en-GB" sz="1600" b="1">
                          <a:solidFill>
                            <a:schemeClr val="bg1"/>
                          </a:solidFill>
                        </a:rPr>
                        <a:t>With multimorbidity</a:t>
                      </a:r>
                    </a:p>
                  </a:txBody>
                  <a:tcPr>
                    <a:solidFill>
                      <a:schemeClr val="accent1"/>
                    </a:solidFill>
                  </a:tcPr>
                </a:tc>
                <a:tc>
                  <a:txBody>
                    <a:bodyPr/>
                    <a:lstStyle/>
                    <a:p>
                      <a:pPr algn="ctr"/>
                      <a:r>
                        <a:rPr lang="en-GB" sz="1600" b="1">
                          <a:solidFill>
                            <a:schemeClr val="bg1"/>
                          </a:solidFill>
                        </a:rPr>
                        <a:t>Without multimorbidity</a:t>
                      </a:r>
                    </a:p>
                  </a:txBody>
                  <a:tcPr>
                    <a:solidFill>
                      <a:schemeClr val="accent1"/>
                    </a:solidFill>
                  </a:tcPr>
                </a:tc>
                <a:extLst>
                  <a:ext uri="{0D108BD9-81ED-4DB2-BD59-A6C34878D82A}">
                    <a16:rowId xmlns:a16="http://schemas.microsoft.com/office/drawing/2014/main" val="3981121918"/>
                  </a:ext>
                </a:extLst>
              </a:tr>
              <a:tr h="370840">
                <a:tc>
                  <a:txBody>
                    <a:bodyPr/>
                    <a:lstStyle/>
                    <a:p>
                      <a:r>
                        <a:rPr lang="en-GB" sz="1600"/>
                        <a:t>Moderate vs Low</a:t>
                      </a:r>
                    </a:p>
                  </a:txBody>
                  <a:tcPr/>
                </a:tc>
                <a:tc>
                  <a:txBody>
                    <a:bodyPr/>
                    <a:lstStyle/>
                    <a:p>
                      <a:r>
                        <a:rPr lang="en-GB" sz="1600">
                          <a:solidFill>
                            <a:schemeClr val="tx1"/>
                          </a:solidFill>
                        </a:rPr>
                        <a:t>2</a:t>
                      </a:r>
                      <a:r>
                        <a:rPr lang="en-GB" sz="1600"/>
                        <a:t> years</a:t>
                      </a:r>
                    </a:p>
                  </a:txBody>
                  <a:tcPr/>
                </a:tc>
                <a:tc>
                  <a:txBody>
                    <a:bodyPr/>
                    <a:lstStyle/>
                    <a:p>
                      <a:r>
                        <a:rPr lang="en-GB" sz="1600"/>
                        <a:t>1.</a:t>
                      </a:r>
                      <a:r>
                        <a:rPr lang="en-GB" sz="1600">
                          <a:solidFill>
                            <a:schemeClr val="tx1"/>
                          </a:solidFill>
                        </a:rPr>
                        <a:t>8</a:t>
                      </a:r>
                      <a:r>
                        <a:rPr lang="en-GB" sz="1600"/>
                        <a:t> years</a:t>
                      </a:r>
                    </a:p>
                  </a:txBody>
                  <a:tcPr/>
                </a:tc>
                <a:extLst>
                  <a:ext uri="{0D108BD9-81ED-4DB2-BD59-A6C34878D82A}">
                    <a16:rowId xmlns:a16="http://schemas.microsoft.com/office/drawing/2014/main" val="730884596"/>
                  </a:ext>
                </a:extLst>
              </a:tr>
              <a:tr h="370840">
                <a:tc>
                  <a:txBody>
                    <a:bodyPr/>
                    <a:lstStyle/>
                    <a:p>
                      <a:r>
                        <a:rPr lang="en-GB" sz="1600"/>
                        <a:t>High vs Low</a:t>
                      </a:r>
                    </a:p>
                  </a:txBody>
                  <a:tcPr/>
                </a:tc>
                <a:tc>
                  <a:txBody>
                    <a:bodyPr/>
                    <a:lstStyle/>
                    <a:p>
                      <a:r>
                        <a:rPr lang="en-GB" sz="1600"/>
                        <a:t>2.</a:t>
                      </a:r>
                      <a:r>
                        <a:rPr lang="en-GB" sz="1600">
                          <a:solidFill>
                            <a:schemeClr val="tx1"/>
                          </a:solidFill>
                        </a:rPr>
                        <a:t>9</a:t>
                      </a:r>
                      <a:r>
                        <a:rPr lang="en-GB" sz="1600"/>
                        <a:t> years</a:t>
                      </a:r>
                    </a:p>
                  </a:txBody>
                  <a:tcPr/>
                </a:tc>
                <a:tc>
                  <a:txBody>
                    <a:bodyPr/>
                    <a:lstStyle/>
                    <a:p>
                      <a:r>
                        <a:rPr lang="en-GB" sz="1600"/>
                        <a:t>1.</a:t>
                      </a:r>
                      <a:r>
                        <a:rPr lang="en-GB" sz="1600">
                          <a:solidFill>
                            <a:schemeClr val="tx1"/>
                          </a:solidFill>
                        </a:rPr>
                        <a:t>8</a:t>
                      </a:r>
                      <a:r>
                        <a:rPr lang="en-GB" sz="1600"/>
                        <a:t> years</a:t>
                      </a:r>
                    </a:p>
                  </a:txBody>
                  <a:tcPr/>
                </a:tc>
                <a:extLst>
                  <a:ext uri="{0D108BD9-81ED-4DB2-BD59-A6C34878D82A}">
                    <a16:rowId xmlns:a16="http://schemas.microsoft.com/office/drawing/2014/main" val="2904467704"/>
                  </a:ext>
                </a:extLst>
              </a:tr>
              <a:tr h="370840">
                <a:tc gridSpan="3">
                  <a:txBody>
                    <a:bodyPr/>
                    <a:lstStyle/>
                    <a:p>
                      <a:r>
                        <a:rPr lang="en-GB" sz="1200" i="1"/>
                        <a:t>Low activity = &lt; 150 mins walking equiv. per week; Moderate activity = 150 to 750 mins walking equiv. per week; High Activity = </a:t>
                      </a:r>
                      <a:r>
                        <a:rPr lang="en-GB" sz="1200" i="1" u="sng"/>
                        <a:t>&gt;</a:t>
                      </a:r>
                      <a:r>
                        <a:rPr lang="en-GB" sz="1200" i="1"/>
                        <a:t> 750mins walking equiv. per week. </a:t>
                      </a:r>
                    </a:p>
                    <a:p>
                      <a:r>
                        <a:rPr lang="en-GB" sz="1200" i="1"/>
                        <a:t>Activity is all self reported physical activity</a:t>
                      </a:r>
                    </a:p>
                  </a:txBody>
                  <a:tcP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61006492"/>
                  </a:ext>
                </a:extLst>
              </a:tr>
            </a:tbl>
          </a:graphicData>
        </a:graphic>
      </p:graphicFrame>
      <p:sp>
        <p:nvSpPr>
          <p:cNvPr id="6" name="TextBox 5">
            <a:extLst>
              <a:ext uri="{FF2B5EF4-FFF2-40B4-BE49-F238E27FC236}">
                <a16:creationId xmlns:a16="http://schemas.microsoft.com/office/drawing/2014/main" id="{FE340674-6E0E-486F-AA33-EC6C23FA6E05}"/>
              </a:ext>
            </a:extLst>
          </p:cNvPr>
          <p:cNvSpPr txBox="1"/>
          <p:nvPr/>
        </p:nvSpPr>
        <p:spPr>
          <a:xfrm>
            <a:off x="3076487" y="2538375"/>
            <a:ext cx="4057838" cy="377402"/>
          </a:xfrm>
          <a:prstGeom prst="rect">
            <a:avLst/>
          </a:prstGeom>
          <a:noFill/>
        </p:spPr>
        <p:txBody>
          <a:bodyPr wrap="square" rtlCol="0">
            <a:spAutoFit/>
          </a:bodyPr>
          <a:lstStyle/>
          <a:p>
            <a:r>
              <a:rPr lang="en-GB" b="1"/>
              <a:t>Years of life gained</a:t>
            </a:r>
          </a:p>
        </p:txBody>
      </p:sp>
      <p:sp>
        <p:nvSpPr>
          <p:cNvPr id="9" name="TextBox 8">
            <a:extLst>
              <a:ext uri="{FF2B5EF4-FFF2-40B4-BE49-F238E27FC236}">
                <a16:creationId xmlns:a16="http://schemas.microsoft.com/office/drawing/2014/main" id="{197F3A2F-E78A-42B6-AC2E-EA97647BDBB0}"/>
              </a:ext>
            </a:extLst>
          </p:cNvPr>
          <p:cNvSpPr txBox="1"/>
          <p:nvPr/>
        </p:nvSpPr>
        <p:spPr>
          <a:xfrm>
            <a:off x="387162" y="5436609"/>
            <a:ext cx="11416910" cy="338554"/>
          </a:xfrm>
          <a:prstGeom prst="rect">
            <a:avLst/>
          </a:prstGeom>
          <a:noFill/>
        </p:spPr>
        <p:txBody>
          <a:bodyPr wrap="square" rtlCol="0">
            <a:spAutoFit/>
          </a:bodyPr>
          <a:lstStyle/>
          <a:p>
            <a:pPr algn="ctr"/>
            <a:r>
              <a:rPr lang="en-GB" sz="1600"/>
              <a:t>In addition to reducing mortality, increasing levels of physical activity can improve the quality of those years lived.</a:t>
            </a:r>
          </a:p>
        </p:txBody>
      </p:sp>
    </p:spTree>
    <p:extLst>
      <p:ext uri="{BB962C8B-B14F-4D97-AF65-F5344CB8AC3E}">
        <p14:creationId xmlns:p14="http://schemas.microsoft.com/office/powerpoint/2010/main" val="2899596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B81FD-2590-49F0-BEFC-0ABAA0E28D84}"/>
              </a:ext>
            </a:extLst>
          </p:cNvPr>
          <p:cNvSpPr>
            <a:spLocks noGrp="1"/>
          </p:cNvSpPr>
          <p:nvPr>
            <p:ph type="title"/>
          </p:nvPr>
        </p:nvSpPr>
        <p:spPr>
          <a:xfrm>
            <a:off x="360000" y="144100"/>
            <a:ext cx="11446163" cy="844839"/>
          </a:xfrm>
        </p:spPr>
        <p:txBody>
          <a:bodyPr>
            <a:noAutofit/>
          </a:bodyPr>
          <a:lstStyle/>
          <a:p>
            <a:r>
              <a:rPr lang="en-GB" sz="2200">
                <a:effectLst/>
                <a:ea typeface="Calibri" panose="020F0502020204030204" pitchFamily="34" charset="0"/>
              </a:rPr>
              <a:t>Beyond ensuring good all-round health, being physically active also has wider social, community, and economic benefits.</a:t>
            </a:r>
            <a:br>
              <a:rPr lang="en-GB" sz="2200">
                <a:effectLst/>
                <a:latin typeface="Calibri" panose="020F0502020204030204" pitchFamily="34" charset="0"/>
                <a:ea typeface="Calibri" panose="020F0502020204030204" pitchFamily="34" charset="0"/>
              </a:rPr>
            </a:br>
            <a:endParaRPr lang="en-GB" sz="2200"/>
          </a:p>
        </p:txBody>
      </p:sp>
      <p:sp>
        <p:nvSpPr>
          <p:cNvPr id="4" name="Footer Placeholder 3">
            <a:extLst>
              <a:ext uri="{FF2B5EF4-FFF2-40B4-BE49-F238E27FC236}">
                <a16:creationId xmlns:a16="http://schemas.microsoft.com/office/drawing/2014/main" id="{728CA6AA-9D2D-4450-956E-C7001A5A467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Arial" panose="020B0604020202020204"/>
                <a:ea typeface="+mn-ea"/>
                <a:cs typeface="+mn-cs"/>
              </a:rPr>
              <a:t>OFFICIAL SENSITIVE</a:t>
            </a:r>
          </a:p>
        </p:txBody>
      </p:sp>
      <p:sp>
        <p:nvSpPr>
          <p:cNvPr id="5" name="Slide Number Placeholder 4">
            <a:extLst>
              <a:ext uri="{FF2B5EF4-FFF2-40B4-BE49-F238E27FC236}">
                <a16:creationId xmlns:a16="http://schemas.microsoft.com/office/drawing/2014/main" id="{380DE2A1-9EB2-4341-9BF4-C730400D9F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473B3860-8233-41CE-837C-4CF9E4B3773C}"/>
              </a:ext>
            </a:extLst>
          </p:cNvPr>
          <p:cNvSpPr txBox="1"/>
          <p:nvPr/>
        </p:nvSpPr>
        <p:spPr>
          <a:xfrm>
            <a:off x="264593" y="5843409"/>
            <a:ext cx="11648570" cy="461665"/>
          </a:xfrm>
          <a:prstGeom prst="rect">
            <a:avLst/>
          </a:prstGeom>
          <a:noFill/>
        </p:spPr>
        <p:txBody>
          <a:bodyPr wrap="square" rtlCol="0">
            <a:spAutoFit/>
          </a:bodyPr>
          <a:lstStyle/>
          <a:p>
            <a:r>
              <a:rPr lang="en-GB" sz="1200" i="1">
                <a:solidFill>
                  <a:srgbClr val="7F7F7F"/>
                </a:solidFill>
              </a:rPr>
              <a:t>LHS: Based on Sport England (2020), Measuring the Social and Economic Impact of Sport in England</a:t>
            </a:r>
          </a:p>
          <a:p>
            <a:r>
              <a:rPr lang="en-GB" sz="1200" i="1">
                <a:solidFill>
                  <a:srgbClr val="7F7F7F"/>
                </a:solidFill>
              </a:rPr>
              <a:t>RHS: Based on multiple sources</a:t>
            </a:r>
          </a:p>
        </p:txBody>
      </p:sp>
      <p:grpSp>
        <p:nvGrpSpPr>
          <p:cNvPr id="25" name="Group 24">
            <a:extLst>
              <a:ext uri="{FF2B5EF4-FFF2-40B4-BE49-F238E27FC236}">
                <a16:creationId xmlns:a16="http://schemas.microsoft.com/office/drawing/2014/main" id="{E7626926-B888-4122-9B6D-E05964D03D6A}"/>
              </a:ext>
            </a:extLst>
          </p:cNvPr>
          <p:cNvGrpSpPr/>
          <p:nvPr/>
        </p:nvGrpSpPr>
        <p:grpSpPr>
          <a:xfrm>
            <a:off x="726065" y="3860885"/>
            <a:ext cx="5063253" cy="1543898"/>
            <a:chOff x="402823" y="3392638"/>
            <a:chExt cx="4974745" cy="1517609"/>
          </a:xfrm>
        </p:grpSpPr>
        <p:grpSp>
          <p:nvGrpSpPr>
            <p:cNvPr id="70" name="Group 69">
              <a:extLst>
                <a:ext uri="{FF2B5EF4-FFF2-40B4-BE49-F238E27FC236}">
                  <a16:creationId xmlns:a16="http://schemas.microsoft.com/office/drawing/2014/main" id="{3F05E5A3-E12F-4F9C-93A8-B9FF26F15E62}"/>
                </a:ext>
              </a:extLst>
            </p:cNvPr>
            <p:cNvGrpSpPr/>
            <p:nvPr/>
          </p:nvGrpSpPr>
          <p:grpSpPr>
            <a:xfrm>
              <a:off x="2843044" y="3392638"/>
              <a:ext cx="2534524" cy="1515981"/>
              <a:chOff x="5401801" y="1374863"/>
              <a:chExt cx="2967807" cy="1775142"/>
            </a:xfrm>
          </p:grpSpPr>
          <p:sp>
            <p:nvSpPr>
              <p:cNvPr id="39" name="TextBox 38">
                <a:extLst>
                  <a:ext uri="{FF2B5EF4-FFF2-40B4-BE49-F238E27FC236}">
                    <a16:creationId xmlns:a16="http://schemas.microsoft.com/office/drawing/2014/main" id="{04370AC1-599E-4A6F-BB8D-46D4473D1C47}"/>
                  </a:ext>
                </a:extLst>
              </p:cNvPr>
              <p:cNvSpPr txBox="1"/>
              <p:nvPr/>
            </p:nvSpPr>
            <p:spPr>
              <a:xfrm>
                <a:off x="5401801" y="1374863"/>
                <a:ext cx="2967807" cy="389680"/>
              </a:xfrm>
              <a:prstGeom prst="rect">
                <a:avLst/>
              </a:prstGeom>
              <a:noFill/>
            </p:spPr>
            <p:txBody>
              <a:bodyPr wrap="square" rtlCol="0">
                <a:spAutoFit/>
              </a:bodyPr>
              <a:lstStyle/>
              <a:p>
                <a:r>
                  <a:rPr lang="en-GB" sz="1600" b="1"/>
                  <a:t>Generates nearly…</a:t>
                </a:r>
              </a:p>
            </p:txBody>
          </p:sp>
          <p:grpSp>
            <p:nvGrpSpPr>
              <p:cNvPr id="44" name="Group 43">
                <a:extLst>
                  <a:ext uri="{FF2B5EF4-FFF2-40B4-BE49-F238E27FC236}">
                    <a16:creationId xmlns:a16="http://schemas.microsoft.com/office/drawing/2014/main" id="{32FE6A0C-13D9-4BC1-A606-6EA3696D0ABB}"/>
                  </a:ext>
                </a:extLst>
              </p:cNvPr>
              <p:cNvGrpSpPr/>
              <p:nvPr/>
            </p:nvGrpSpPr>
            <p:grpSpPr>
              <a:xfrm>
                <a:off x="5664104" y="1861115"/>
                <a:ext cx="715146" cy="715146"/>
                <a:chOff x="1452333" y="3973267"/>
                <a:chExt cx="844839" cy="844839"/>
              </a:xfrm>
            </p:grpSpPr>
            <p:sp>
              <p:nvSpPr>
                <p:cNvPr id="45" name="Oval 44">
                  <a:extLst>
                    <a:ext uri="{FF2B5EF4-FFF2-40B4-BE49-F238E27FC236}">
                      <a16:creationId xmlns:a16="http://schemas.microsoft.com/office/drawing/2014/main" id="{EE2D3556-2750-4981-BBA6-74645410252C}"/>
                    </a:ext>
                  </a:extLst>
                </p:cNvPr>
                <p:cNvSpPr/>
                <p:nvPr/>
              </p:nvSpPr>
              <p:spPr>
                <a:xfrm>
                  <a:off x="1452333" y="3973267"/>
                  <a:ext cx="844839" cy="844839"/>
                </a:xfrm>
                <a:prstGeom prst="ellipse">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6" name="Oval 45">
                  <a:extLst>
                    <a:ext uri="{FF2B5EF4-FFF2-40B4-BE49-F238E27FC236}">
                      <a16:creationId xmlns:a16="http://schemas.microsoft.com/office/drawing/2014/main" id="{42FFE4C7-AD0C-49F7-A23A-143EE7C25678}"/>
                    </a:ext>
                  </a:extLst>
                </p:cNvPr>
                <p:cNvSpPr/>
                <p:nvPr/>
              </p:nvSpPr>
              <p:spPr>
                <a:xfrm>
                  <a:off x="1585829" y="4109446"/>
                  <a:ext cx="577851" cy="577851"/>
                </a:xfrm>
                <a:prstGeom prst="ellipse">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7" name="TextBox 46">
                  <a:extLst>
                    <a:ext uri="{FF2B5EF4-FFF2-40B4-BE49-F238E27FC236}">
                      <a16:creationId xmlns:a16="http://schemas.microsoft.com/office/drawing/2014/main" id="{341EDA1F-E2F7-414E-898C-CD786BD78680}"/>
                    </a:ext>
                  </a:extLst>
                </p:cNvPr>
                <p:cNvSpPr txBox="1"/>
                <p:nvPr/>
              </p:nvSpPr>
              <p:spPr>
                <a:xfrm>
                  <a:off x="1626244" y="4167539"/>
                  <a:ext cx="537437" cy="425750"/>
                </a:xfrm>
                <a:prstGeom prst="rect">
                  <a:avLst/>
                </a:prstGeom>
                <a:noFill/>
              </p:spPr>
              <p:txBody>
                <a:bodyPr wrap="square" rtlCol="0">
                  <a:spAutoFit/>
                </a:bodyPr>
                <a:lstStyle/>
                <a:p>
                  <a:r>
                    <a:rPr lang="en-GB" sz="1400" b="1"/>
                    <a:t>£1</a:t>
                  </a:r>
                  <a:endParaRPr lang="en-GB" b="1"/>
                </a:p>
              </p:txBody>
            </p:sp>
          </p:grpSp>
          <p:grpSp>
            <p:nvGrpSpPr>
              <p:cNvPr id="49" name="Group 48">
                <a:extLst>
                  <a:ext uri="{FF2B5EF4-FFF2-40B4-BE49-F238E27FC236}">
                    <a16:creationId xmlns:a16="http://schemas.microsoft.com/office/drawing/2014/main" id="{304B1A38-FE47-4B71-8809-E421C95F896A}"/>
                  </a:ext>
                </a:extLst>
              </p:cNvPr>
              <p:cNvGrpSpPr/>
              <p:nvPr/>
            </p:nvGrpSpPr>
            <p:grpSpPr>
              <a:xfrm>
                <a:off x="6225174" y="1861115"/>
                <a:ext cx="715146" cy="715146"/>
                <a:chOff x="1452333" y="3973267"/>
                <a:chExt cx="844839" cy="844839"/>
              </a:xfrm>
            </p:grpSpPr>
            <p:sp>
              <p:nvSpPr>
                <p:cNvPr id="50" name="Oval 49">
                  <a:extLst>
                    <a:ext uri="{FF2B5EF4-FFF2-40B4-BE49-F238E27FC236}">
                      <a16:creationId xmlns:a16="http://schemas.microsoft.com/office/drawing/2014/main" id="{8D180187-4AFC-4F0E-B80D-1F8C35607FFA}"/>
                    </a:ext>
                  </a:extLst>
                </p:cNvPr>
                <p:cNvSpPr/>
                <p:nvPr/>
              </p:nvSpPr>
              <p:spPr>
                <a:xfrm>
                  <a:off x="1452333" y="3973267"/>
                  <a:ext cx="844839" cy="844839"/>
                </a:xfrm>
                <a:prstGeom prst="ellipse">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1" name="Oval 50">
                  <a:extLst>
                    <a:ext uri="{FF2B5EF4-FFF2-40B4-BE49-F238E27FC236}">
                      <a16:creationId xmlns:a16="http://schemas.microsoft.com/office/drawing/2014/main" id="{3A5A121D-FE46-4D2D-88C5-D982C500AECE}"/>
                    </a:ext>
                  </a:extLst>
                </p:cNvPr>
                <p:cNvSpPr/>
                <p:nvPr/>
              </p:nvSpPr>
              <p:spPr>
                <a:xfrm>
                  <a:off x="1585829" y="4109446"/>
                  <a:ext cx="577851" cy="577851"/>
                </a:xfrm>
                <a:prstGeom prst="ellipse">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2" name="TextBox 51">
                  <a:extLst>
                    <a:ext uri="{FF2B5EF4-FFF2-40B4-BE49-F238E27FC236}">
                      <a16:creationId xmlns:a16="http://schemas.microsoft.com/office/drawing/2014/main" id="{84211D04-0648-41C4-91A5-AFC305D0FE80}"/>
                    </a:ext>
                  </a:extLst>
                </p:cNvPr>
                <p:cNvSpPr txBox="1"/>
                <p:nvPr/>
              </p:nvSpPr>
              <p:spPr>
                <a:xfrm>
                  <a:off x="1626244" y="4167539"/>
                  <a:ext cx="537437" cy="425750"/>
                </a:xfrm>
                <a:prstGeom prst="rect">
                  <a:avLst/>
                </a:prstGeom>
                <a:noFill/>
              </p:spPr>
              <p:txBody>
                <a:bodyPr wrap="square" rtlCol="0">
                  <a:spAutoFit/>
                </a:bodyPr>
                <a:lstStyle/>
                <a:p>
                  <a:r>
                    <a:rPr lang="en-GB" sz="1400" b="1"/>
                    <a:t>£1</a:t>
                  </a:r>
                  <a:endParaRPr lang="en-GB" b="1"/>
                </a:p>
              </p:txBody>
            </p:sp>
          </p:grpSp>
          <p:grpSp>
            <p:nvGrpSpPr>
              <p:cNvPr id="61" name="Group 60">
                <a:extLst>
                  <a:ext uri="{FF2B5EF4-FFF2-40B4-BE49-F238E27FC236}">
                    <a16:creationId xmlns:a16="http://schemas.microsoft.com/office/drawing/2014/main" id="{DE10BBBB-6611-4A3C-8E8F-5434A047EA09}"/>
                  </a:ext>
                </a:extLst>
              </p:cNvPr>
              <p:cNvGrpSpPr/>
              <p:nvPr/>
            </p:nvGrpSpPr>
            <p:grpSpPr>
              <a:xfrm>
                <a:off x="6772702" y="1861115"/>
                <a:ext cx="715146" cy="715146"/>
                <a:chOff x="1452333" y="3973267"/>
                <a:chExt cx="844839" cy="844839"/>
              </a:xfrm>
            </p:grpSpPr>
            <p:sp>
              <p:nvSpPr>
                <p:cNvPr id="62" name="Oval 61">
                  <a:extLst>
                    <a:ext uri="{FF2B5EF4-FFF2-40B4-BE49-F238E27FC236}">
                      <a16:creationId xmlns:a16="http://schemas.microsoft.com/office/drawing/2014/main" id="{02EAA1DE-FEB8-4686-9C64-51BCC0E2EF16}"/>
                    </a:ext>
                  </a:extLst>
                </p:cNvPr>
                <p:cNvSpPr/>
                <p:nvPr/>
              </p:nvSpPr>
              <p:spPr>
                <a:xfrm>
                  <a:off x="1452333" y="3973267"/>
                  <a:ext cx="844839" cy="844839"/>
                </a:xfrm>
                <a:prstGeom prst="ellipse">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3" name="Oval 62">
                  <a:extLst>
                    <a:ext uri="{FF2B5EF4-FFF2-40B4-BE49-F238E27FC236}">
                      <a16:creationId xmlns:a16="http://schemas.microsoft.com/office/drawing/2014/main" id="{6CD666AD-892D-4813-A0A0-0FDB01429489}"/>
                    </a:ext>
                  </a:extLst>
                </p:cNvPr>
                <p:cNvSpPr/>
                <p:nvPr/>
              </p:nvSpPr>
              <p:spPr>
                <a:xfrm>
                  <a:off x="1585829" y="4109446"/>
                  <a:ext cx="577851" cy="577851"/>
                </a:xfrm>
                <a:prstGeom prst="ellipse">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4" name="TextBox 63">
                  <a:extLst>
                    <a:ext uri="{FF2B5EF4-FFF2-40B4-BE49-F238E27FC236}">
                      <a16:creationId xmlns:a16="http://schemas.microsoft.com/office/drawing/2014/main" id="{86C28AB6-6F7F-4133-96EC-1564988CAFE3}"/>
                    </a:ext>
                  </a:extLst>
                </p:cNvPr>
                <p:cNvSpPr txBox="1"/>
                <p:nvPr/>
              </p:nvSpPr>
              <p:spPr>
                <a:xfrm>
                  <a:off x="1626244" y="4167539"/>
                  <a:ext cx="537437" cy="425750"/>
                </a:xfrm>
                <a:prstGeom prst="rect">
                  <a:avLst/>
                </a:prstGeom>
                <a:noFill/>
              </p:spPr>
              <p:txBody>
                <a:bodyPr wrap="square" rtlCol="0">
                  <a:spAutoFit/>
                </a:bodyPr>
                <a:lstStyle/>
                <a:p>
                  <a:r>
                    <a:rPr lang="en-GB" sz="1400" b="1"/>
                    <a:t>£1</a:t>
                  </a:r>
                  <a:endParaRPr lang="en-GB" b="1"/>
                </a:p>
              </p:txBody>
            </p:sp>
          </p:grpSp>
          <p:grpSp>
            <p:nvGrpSpPr>
              <p:cNvPr id="65" name="Group 64">
                <a:extLst>
                  <a:ext uri="{FF2B5EF4-FFF2-40B4-BE49-F238E27FC236}">
                    <a16:creationId xmlns:a16="http://schemas.microsoft.com/office/drawing/2014/main" id="{1F6D899F-B991-4303-BD32-C4D4D2AF9E78}"/>
                  </a:ext>
                </a:extLst>
              </p:cNvPr>
              <p:cNvGrpSpPr/>
              <p:nvPr/>
            </p:nvGrpSpPr>
            <p:grpSpPr>
              <a:xfrm>
                <a:off x="7333772" y="1861115"/>
                <a:ext cx="715146" cy="715146"/>
                <a:chOff x="1452333" y="3973267"/>
                <a:chExt cx="844839" cy="844839"/>
              </a:xfrm>
            </p:grpSpPr>
            <p:sp>
              <p:nvSpPr>
                <p:cNvPr id="66" name="Oval 65">
                  <a:extLst>
                    <a:ext uri="{FF2B5EF4-FFF2-40B4-BE49-F238E27FC236}">
                      <a16:creationId xmlns:a16="http://schemas.microsoft.com/office/drawing/2014/main" id="{68BF20FF-72F8-4868-865C-FB7DE854BBFA}"/>
                    </a:ext>
                  </a:extLst>
                </p:cNvPr>
                <p:cNvSpPr/>
                <p:nvPr/>
              </p:nvSpPr>
              <p:spPr>
                <a:xfrm>
                  <a:off x="1452333" y="3973267"/>
                  <a:ext cx="844839" cy="844839"/>
                </a:xfrm>
                <a:prstGeom prst="ellipse">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7" name="Oval 66">
                  <a:extLst>
                    <a:ext uri="{FF2B5EF4-FFF2-40B4-BE49-F238E27FC236}">
                      <a16:creationId xmlns:a16="http://schemas.microsoft.com/office/drawing/2014/main" id="{3ED3BE30-2566-4029-830E-28F6CFD931C6}"/>
                    </a:ext>
                  </a:extLst>
                </p:cNvPr>
                <p:cNvSpPr/>
                <p:nvPr/>
              </p:nvSpPr>
              <p:spPr>
                <a:xfrm>
                  <a:off x="1585829" y="4109446"/>
                  <a:ext cx="577851" cy="577851"/>
                </a:xfrm>
                <a:prstGeom prst="ellipse">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8" name="TextBox 67">
                  <a:extLst>
                    <a:ext uri="{FF2B5EF4-FFF2-40B4-BE49-F238E27FC236}">
                      <a16:creationId xmlns:a16="http://schemas.microsoft.com/office/drawing/2014/main" id="{896797C4-7CFA-4C08-928B-9A9E313A9E79}"/>
                    </a:ext>
                  </a:extLst>
                </p:cNvPr>
                <p:cNvSpPr txBox="1"/>
                <p:nvPr/>
              </p:nvSpPr>
              <p:spPr>
                <a:xfrm>
                  <a:off x="1626244" y="4167539"/>
                  <a:ext cx="537437" cy="425750"/>
                </a:xfrm>
                <a:prstGeom prst="rect">
                  <a:avLst/>
                </a:prstGeom>
                <a:noFill/>
              </p:spPr>
              <p:txBody>
                <a:bodyPr wrap="square" rtlCol="0">
                  <a:spAutoFit/>
                </a:bodyPr>
                <a:lstStyle/>
                <a:p>
                  <a:r>
                    <a:rPr lang="en-GB" sz="1400" b="1"/>
                    <a:t>£1</a:t>
                  </a:r>
                  <a:endParaRPr lang="en-GB" b="1"/>
                </a:p>
              </p:txBody>
            </p:sp>
          </p:grpSp>
          <p:sp>
            <p:nvSpPr>
              <p:cNvPr id="69" name="TextBox 68">
                <a:extLst>
                  <a:ext uri="{FF2B5EF4-FFF2-40B4-BE49-F238E27FC236}">
                    <a16:creationId xmlns:a16="http://schemas.microsoft.com/office/drawing/2014/main" id="{4B562215-C5E6-409D-B93C-75274CE4EDFA}"/>
                  </a:ext>
                </a:extLst>
              </p:cNvPr>
              <p:cNvSpPr txBox="1"/>
              <p:nvPr/>
            </p:nvSpPr>
            <p:spPr>
              <a:xfrm>
                <a:off x="6043822" y="2609417"/>
                <a:ext cx="1892098" cy="540588"/>
              </a:xfrm>
              <a:prstGeom prst="rect">
                <a:avLst/>
              </a:prstGeom>
              <a:noFill/>
            </p:spPr>
            <p:txBody>
              <a:bodyPr wrap="square" rtlCol="0">
                <a:spAutoFit/>
              </a:bodyPr>
              <a:lstStyle/>
              <a:p>
                <a:r>
                  <a:rPr lang="en-GB" sz="1200"/>
                  <a:t>…for the English society and economy</a:t>
                </a:r>
              </a:p>
            </p:txBody>
          </p:sp>
        </p:grpSp>
        <p:grpSp>
          <p:nvGrpSpPr>
            <p:cNvPr id="24" name="Group 23">
              <a:extLst>
                <a:ext uri="{FF2B5EF4-FFF2-40B4-BE49-F238E27FC236}">
                  <a16:creationId xmlns:a16="http://schemas.microsoft.com/office/drawing/2014/main" id="{CD7B7528-8B6B-42D4-BDA8-5CE8F845DCA0}"/>
                </a:ext>
              </a:extLst>
            </p:cNvPr>
            <p:cNvGrpSpPr/>
            <p:nvPr/>
          </p:nvGrpSpPr>
          <p:grpSpPr>
            <a:xfrm>
              <a:off x="402823" y="3417916"/>
              <a:ext cx="2623880" cy="1492331"/>
              <a:chOff x="402823" y="3417916"/>
              <a:chExt cx="2623880" cy="1492331"/>
            </a:xfrm>
          </p:grpSpPr>
          <p:grpSp>
            <p:nvGrpSpPr>
              <p:cNvPr id="48" name="Group 47">
                <a:extLst>
                  <a:ext uri="{FF2B5EF4-FFF2-40B4-BE49-F238E27FC236}">
                    <a16:creationId xmlns:a16="http://schemas.microsoft.com/office/drawing/2014/main" id="{0EE69CD8-3EF8-46F8-9E82-1BEA8E8B6C13}"/>
                  </a:ext>
                </a:extLst>
              </p:cNvPr>
              <p:cNvGrpSpPr/>
              <p:nvPr/>
            </p:nvGrpSpPr>
            <p:grpSpPr>
              <a:xfrm>
                <a:off x="402823" y="3417916"/>
                <a:ext cx="1974616" cy="1492331"/>
                <a:chOff x="1247481" y="3385751"/>
                <a:chExt cx="2312182" cy="1747449"/>
              </a:xfrm>
            </p:grpSpPr>
            <p:sp>
              <p:nvSpPr>
                <p:cNvPr id="19" name="TextBox 18">
                  <a:extLst>
                    <a:ext uri="{FF2B5EF4-FFF2-40B4-BE49-F238E27FC236}">
                      <a16:creationId xmlns:a16="http://schemas.microsoft.com/office/drawing/2014/main" id="{C76BB87A-AA07-41C1-8422-6219BB9B8F26}"/>
                    </a:ext>
                  </a:extLst>
                </p:cNvPr>
                <p:cNvSpPr txBox="1"/>
                <p:nvPr/>
              </p:nvSpPr>
              <p:spPr>
                <a:xfrm>
                  <a:off x="1373977" y="3385751"/>
                  <a:ext cx="1950449" cy="389680"/>
                </a:xfrm>
                <a:prstGeom prst="rect">
                  <a:avLst/>
                </a:prstGeom>
                <a:noFill/>
              </p:spPr>
              <p:txBody>
                <a:bodyPr wrap="square" rtlCol="0">
                  <a:spAutoFit/>
                </a:bodyPr>
                <a:lstStyle/>
                <a:p>
                  <a:r>
                    <a:rPr lang="en-GB" sz="1600" b="1"/>
                    <a:t>For every…</a:t>
                  </a:r>
                  <a:endParaRPr lang="en-GB" b="1"/>
                </a:p>
              </p:txBody>
            </p:sp>
            <p:grpSp>
              <p:nvGrpSpPr>
                <p:cNvPr id="21" name="Group 20">
                  <a:extLst>
                    <a:ext uri="{FF2B5EF4-FFF2-40B4-BE49-F238E27FC236}">
                      <a16:creationId xmlns:a16="http://schemas.microsoft.com/office/drawing/2014/main" id="{4A6E3C61-F922-425E-BAF7-F33B5CEC26C3}"/>
                    </a:ext>
                  </a:extLst>
                </p:cNvPr>
                <p:cNvGrpSpPr/>
                <p:nvPr/>
              </p:nvGrpSpPr>
              <p:grpSpPr>
                <a:xfrm>
                  <a:off x="1991629" y="3877466"/>
                  <a:ext cx="715146" cy="715146"/>
                  <a:chOff x="1452333" y="3973267"/>
                  <a:chExt cx="844839" cy="844839"/>
                </a:xfrm>
              </p:grpSpPr>
              <p:sp>
                <p:nvSpPr>
                  <p:cNvPr id="7" name="Oval 6">
                    <a:extLst>
                      <a:ext uri="{FF2B5EF4-FFF2-40B4-BE49-F238E27FC236}">
                        <a16:creationId xmlns:a16="http://schemas.microsoft.com/office/drawing/2014/main" id="{CC906E3C-CB93-4BD4-ABD7-1A956DA01631}"/>
                      </a:ext>
                    </a:extLst>
                  </p:cNvPr>
                  <p:cNvSpPr/>
                  <p:nvPr/>
                </p:nvSpPr>
                <p:spPr>
                  <a:xfrm>
                    <a:off x="1452333" y="3973267"/>
                    <a:ext cx="844839" cy="844839"/>
                  </a:xfrm>
                  <a:prstGeom prst="ellipse">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Oval 15">
                    <a:extLst>
                      <a:ext uri="{FF2B5EF4-FFF2-40B4-BE49-F238E27FC236}">
                        <a16:creationId xmlns:a16="http://schemas.microsoft.com/office/drawing/2014/main" id="{0B6AB041-3152-4B90-830E-EF04477D8538}"/>
                      </a:ext>
                    </a:extLst>
                  </p:cNvPr>
                  <p:cNvSpPr/>
                  <p:nvPr/>
                </p:nvSpPr>
                <p:spPr>
                  <a:xfrm>
                    <a:off x="1585829" y="4109446"/>
                    <a:ext cx="577851" cy="577851"/>
                  </a:xfrm>
                  <a:prstGeom prst="ellipse">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0" name="TextBox 19">
                    <a:extLst>
                      <a:ext uri="{FF2B5EF4-FFF2-40B4-BE49-F238E27FC236}">
                        <a16:creationId xmlns:a16="http://schemas.microsoft.com/office/drawing/2014/main" id="{80F969CA-CEA8-4014-9897-BFF76F49B16A}"/>
                      </a:ext>
                    </a:extLst>
                  </p:cNvPr>
                  <p:cNvSpPr txBox="1"/>
                  <p:nvPr/>
                </p:nvSpPr>
                <p:spPr>
                  <a:xfrm>
                    <a:off x="1626244" y="4167539"/>
                    <a:ext cx="537437" cy="425750"/>
                  </a:xfrm>
                  <a:prstGeom prst="rect">
                    <a:avLst/>
                  </a:prstGeom>
                  <a:noFill/>
                </p:spPr>
                <p:txBody>
                  <a:bodyPr wrap="square" rtlCol="0">
                    <a:spAutoFit/>
                  </a:bodyPr>
                  <a:lstStyle/>
                  <a:p>
                    <a:r>
                      <a:rPr lang="en-GB" sz="1400" b="1"/>
                      <a:t>£1</a:t>
                    </a:r>
                    <a:endParaRPr lang="en-GB" b="1"/>
                  </a:p>
                </p:txBody>
              </p:sp>
            </p:grpSp>
            <p:sp>
              <p:nvSpPr>
                <p:cNvPr id="22" name="TextBox 21">
                  <a:extLst>
                    <a:ext uri="{FF2B5EF4-FFF2-40B4-BE49-F238E27FC236}">
                      <a16:creationId xmlns:a16="http://schemas.microsoft.com/office/drawing/2014/main" id="{DC0434A9-B8C8-43C9-BE46-BCF0F03F9857}"/>
                    </a:ext>
                  </a:extLst>
                </p:cNvPr>
                <p:cNvSpPr txBox="1"/>
                <p:nvPr/>
              </p:nvSpPr>
              <p:spPr>
                <a:xfrm>
                  <a:off x="1247481" y="4592612"/>
                  <a:ext cx="2312182" cy="540588"/>
                </a:xfrm>
                <a:prstGeom prst="rect">
                  <a:avLst/>
                </a:prstGeom>
                <a:noFill/>
              </p:spPr>
              <p:txBody>
                <a:bodyPr wrap="square" rtlCol="0">
                  <a:spAutoFit/>
                </a:bodyPr>
                <a:lstStyle/>
                <a:p>
                  <a:r>
                    <a:rPr lang="en-GB" sz="1200"/>
                    <a:t>…spent on community sport and physical activity</a:t>
                  </a:r>
                </a:p>
              </p:txBody>
            </p:sp>
          </p:grpSp>
          <p:pic>
            <p:nvPicPr>
              <p:cNvPr id="6" name="Graphic 5" descr="Arrow Right with solid fill">
                <a:extLst>
                  <a:ext uri="{FF2B5EF4-FFF2-40B4-BE49-F238E27FC236}">
                    <a16:creationId xmlns:a16="http://schemas.microsoft.com/office/drawing/2014/main" id="{B06DE0EA-1DE5-448A-9443-B39B034D12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71680" y="3428889"/>
                <a:ext cx="1355023" cy="1355023"/>
              </a:xfrm>
              <a:prstGeom prst="rect">
                <a:avLst/>
              </a:prstGeom>
            </p:spPr>
          </p:pic>
        </p:grpSp>
      </p:grpSp>
      <p:grpSp>
        <p:nvGrpSpPr>
          <p:cNvPr id="33" name="Group 32">
            <a:extLst>
              <a:ext uri="{FF2B5EF4-FFF2-40B4-BE49-F238E27FC236}">
                <a16:creationId xmlns:a16="http://schemas.microsoft.com/office/drawing/2014/main" id="{A8F8809D-0B91-4436-BA0C-9183246CF3D1}"/>
              </a:ext>
            </a:extLst>
          </p:cNvPr>
          <p:cNvGrpSpPr/>
          <p:nvPr/>
        </p:nvGrpSpPr>
        <p:grpSpPr>
          <a:xfrm>
            <a:off x="6643122" y="1127716"/>
            <a:ext cx="5160950" cy="3286237"/>
            <a:chOff x="6688907" y="1229985"/>
            <a:chExt cx="5160950" cy="3286237"/>
          </a:xfrm>
        </p:grpSpPr>
        <p:grpSp>
          <p:nvGrpSpPr>
            <p:cNvPr id="32" name="Group 31">
              <a:extLst>
                <a:ext uri="{FF2B5EF4-FFF2-40B4-BE49-F238E27FC236}">
                  <a16:creationId xmlns:a16="http://schemas.microsoft.com/office/drawing/2014/main" id="{CE677E75-D7CE-44AD-A9A5-C6C029A04C9C}"/>
                </a:ext>
              </a:extLst>
            </p:cNvPr>
            <p:cNvGrpSpPr/>
            <p:nvPr/>
          </p:nvGrpSpPr>
          <p:grpSpPr>
            <a:xfrm>
              <a:off x="6696146" y="1229985"/>
              <a:ext cx="5049359" cy="914400"/>
              <a:chOff x="6696146" y="1229985"/>
              <a:chExt cx="5049359" cy="914400"/>
            </a:xfrm>
          </p:grpSpPr>
          <p:pic>
            <p:nvPicPr>
              <p:cNvPr id="15" name="Graphic 14" descr="Graduation cap with solid fill">
                <a:extLst>
                  <a:ext uri="{FF2B5EF4-FFF2-40B4-BE49-F238E27FC236}">
                    <a16:creationId xmlns:a16="http://schemas.microsoft.com/office/drawing/2014/main" id="{FD9D63DB-E5BB-4C9E-99C4-BCFBD63F37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96146" y="1229985"/>
                <a:ext cx="914400" cy="914400"/>
              </a:xfrm>
              <a:prstGeom prst="rect">
                <a:avLst/>
              </a:prstGeom>
            </p:spPr>
          </p:pic>
          <p:sp>
            <p:nvSpPr>
              <p:cNvPr id="17" name="TextBox 16">
                <a:extLst>
                  <a:ext uri="{FF2B5EF4-FFF2-40B4-BE49-F238E27FC236}">
                    <a16:creationId xmlns:a16="http://schemas.microsoft.com/office/drawing/2014/main" id="{D4479A0F-30BB-4B81-9A66-2F25F3510A74}"/>
                  </a:ext>
                </a:extLst>
              </p:cNvPr>
              <p:cNvSpPr txBox="1"/>
              <p:nvPr/>
            </p:nvSpPr>
            <p:spPr>
              <a:xfrm>
                <a:off x="7565391" y="1294430"/>
                <a:ext cx="4180114" cy="830997"/>
              </a:xfrm>
              <a:prstGeom prst="rect">
                <a:avLst/>
              </a:prstGeom>
              <a:noFill/>
            </p:spPr>
            <p:txBody>
              <a:bodyPr wrap="square" rtlCol="0">
                <a:spAutoFit/>
              </a:bodyPr>
              <a:lstStyle/>
              <a:p>
                <a:r>
                  <a:rPr lang="en-GB" sz="1600"/>
                  <a:t>Regular physical activity in childhood is associated with </a:t>
                </a:r>
                <a:r>
                  <a:rPr lang="en-GB" sz="1600" b="1"/>
                  <a:t>improved learning and educational attainment</a:t>
                </a:r>
                <a:r>
                  <a:rPr lang="en-GB" sz="1600"/>
                  <a:t>.</a:t>
                </a:r>
              </a:p>
            </p:txBody>
          </p:sp>
        </p:grpSp>
        <p:grpSp>
          <p:nvGrpSpPr>
            <p:cNvPr id="31" name="Group 30">
              <a:extLst>
                <a:ext uri="{FF2B5EF4-FFF2-40B4-BE49-F238E27FC236}">
                  <a16:creationId xmlns:a16="http://schemas.microsoft.com/office/drawing/2014/main" id="{8A1A0C34-BC04-4C57-8FB5-0BCAC7C4FB2B}"/>
                </a:ext>
              </a:extLst>
            </p:cNvPr>
            <p:cNvGrpSpPr/>
            <p:nvPr/>
          </p:nvGrpSpPr>
          <p:grpSpPr>
            <a:xfrm>
              <a:off x="6688907" y="2433215"/>
              <a:ext cx="5051772" cy="914400"/>
              <a:chOff x="6688907" y="2433215"/>
              <a:chExt cx="5051772" cy="914400"/>
            </a:xfrm>
          </p:grpSpPr>
          <p:pic>
            <p:nvPicPr>
              <p:cNvPr id="23" name="Graphic 22" descr="Briefcase with solid fill">
                <a:extLst>
                  <a:ext uri="{FF2B5EF4-FFF2-40B4-BE49-F238E27FC236}">
                    <a16:creationId xmlns:a16="http://schemas.microsoft.com/office/drawing/2014/main" id="{2EA3FC89-EDCC-4EF6-863B-8DF8029014F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688907" y="2433215"/>
                <a:ext cx="914400" cy="914400"/>
              </a:xfrm>
              <a:prstGeom prst="rect">
                <a:avLst/>
              </a:prstGeom>
            </p:spPr>
          </p:pic>
          <p:sp>
            <p:nvSpPr>
              <p:cNvPr id="54" name="TextBox 53">
                <a:extLst>
                  <a:ext uri="{FF2B5EF4-FFF2-40B4-BE49-F238E27FC236}">
                    <a16:creationId xmlns:a16="http://schemas.microsoft.com/office/drawing/2014/main" id="{E19063F2-CC0A-4D95-B165-3F93B7AF0079}"/>
                  </a:ext>
                </a:extLst>
              </p:cNvPr>
              <p:cNvSpPr txBox="1"/>
              <p:nvPr/>
            </p:nvSpPr>
            <p:spPr>
              <a:xfrm>
                <a:off x="7560565" y="2448126"/>
                <a:ext cx="4180114" cy="830997"/>
              </a:xfrm>
              <a:prstGeom prst="rect">
                <a:avLst/>
              </a:prstGeom>
              <a:noFill/>
            </p:spPr>
            <p:txBody>
              <a:bodyPr wrap="square" rtlCol="0">
                <a:spAutoFit/>
              </a:bodyPr>
              <a:lstStyle/>
              <a:p>
                <a:r>
                  <a:rPr lang="en-GB" sz="1600"/>
                  <a:t>Regular physical activity can </a:t>
                </a:r>
                <a:r>
                  <a:rPr lang="en-GB" sz="1600" b="1"/>
                  <a:t>increase workplace productivity and reduce absenteeism</a:t>
                </a:r>
                <a:r>
                  <a:rPr lang="en-GB" sz="1600"/>
                  <a:t>.</a:t>
                </a:r>
              </a:p>
            </p:txBody>
          </p:sp>
        </p:grpSp>
        <p:grpSp>
          <p:nvGrpSpPr>
            <p:cNvPr id="30" name="Group 29">
              <a:extLst>
                <a:ext uri="{FF2B5EF4-FFF2-40B4-BE49-F238E27FC236}">
                  <a16:creationId xmlns:a16="http://schemas.microsoft.com/office/drawing/2014/main" id="{320EEB67-D19B-460C-AEB2-3F9427D3E0E3}"/>
                </a:ext>
              </a:extLst>
            </p:cNvPr>
            <p:cNvGrpSpPr/>
            <p:nvPr/>
          </p:nvGrpSpPr>
          <p:grpSpPr>
            <a:xfrm>
              <a:off x="6722993" y="3601822"/>
              <a:ext cx="5126864" cy="914400"/>
              <a:chOff x="6722993" y="3601822"/>
              <a:chExt cx="5126864" cy="914400"/>
            </a:xfrm>
          </p:grpSpPr>
          <p:pic>
            <p:nvPicPr>
              <p:cNvPr id="29" name="Graphic 28" descr="Jail with solid fill">
                <a:extLst>
                  <a:ext uri="{FF2B5EF4-FFF2-40B4-BE49-F238E27FC236}">
                    <a16:creationId xmlns:a16="http://schemas.microsoft.com/office/drawing/2014/main" id="{0BAB0963-FD9B-461D-B04A-C3CB1C13F67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22993" y="3601822"/>
                <a:ext cx="914400" cy="914400"/>
              </a:xfrm>
              <a:prstGeom prst="rect">
                <a:avLst/>
              </a:prstGeom>
            </p:spPr>
          </p:pic>
          <p:sp>
            <p:nvSpPr>
              <p:cNvPr id="73" name="TextBox 72">
                <a:extLst>
                  <a:ext uri="{FF2B5EF4-FFF2-40B4-BE49-F238E27FC236}">
                    <a16:creationId xmlns:a16="http://schemas.microsoft.com/office/drawing/2014/main" id="{4C825D53-FFB9-4A63-A779-3967F3C8007C}"/>
                  </a:ext>
                </a:extLst>
              </p:cNvPr>
              <p:cNvSpPr txBox="1"/>
              <p:nvPr/>
            </p:nvSpPr>
            <p:spPr>
              <a:xfrm>
                <a:off x="7669743" y="3661591"/>
                <a:ext cx="4180114" cy="830997"/>
              </a:xfrm>
              <a:prstGeom prst="rect">
                <a:avLst/>
              </a:prstGeom>
              <a:noFill/>
            </p:spPr>
            <p:txBody>
              <a:bodyPr wrap="square" rtlCol="0">
                <a:spAutoFit/>
              </a:bodyPr>
              <a:lstStyle/>
              <a:p>
                <a:r>
                  <a:rPr lang="en-GB" sz="1600"/>
                  <a:t>Physical activity and sport can </a:t>
                </a:r>
                <a:r>
                  <a:rPr lang="en-GB" sz="1600" b="1"/>
                  <a:t>reduce crime and prevent/reduce antisocial behaviour</a:t>
                </a:r>
                <a:r>
                  <a:rPr lang="en-GB" sz="1600"/>
                  <a:t>, particularly in young people.</a:t>
                </a:r>
              </a:p>
            </p:txBody>
          </p:sp>
        </p:grpSp>
      </p:grpSp>
      <p:sp>
        <p:nvSpPr>
          <p:cNvPr id="75" name="TextBox 74">
            <a:extLst>
              <a:ext uri="{FF2B5EF4-FFF2-40B4-BE49-F238E27FC236}">
                <a16:creationId xmlns:a16="http://schemas.microsoft.com/office/drawing/2014/main" id="{20359749-5FF5-4F49-AB8D-F2D401996991}"/>
              </a:ext>
            </a:extLst>
          </p:cNvPr>
          <p:cNvSpPr txBox="1"/>
          <p:nvPr/>
        </p:nvSpPr>
        <p:spPr>
          <a:xfrm>
            <a:off x="264593" y="1262862"/>
            <a:ext cx="5558815" cy="1077218"/>
          </a:xfrm>
          <a:prstGeom prst="rect">
            <a:avLst/>
          </a:prstGeom>
          <a:noFill/>
        </p:spPr>
        <p:txBody>
          <a:bodyPr wrap="square" lIns="91440" tIns="45720" rIns="91440" bIns="45720" rtlCol="0" anchor="t">
            <a:spAutoFit/>
          </a:bodyPr>
          <a:lstStyle/>
          <a:p>
            <a:r>
              <a:rPr lang="en-GB" sz="1600"/>
              <a:t>Through investing £21.85 billion into community sport and physical activity in England a return on investment model revealed that the total impact on social and economic value was £85.5 billion made up of:</a:t>
            </a:r>
          </a:p>
        </p:txBody>
      </p:sp>
      <p:pic>
        <p:nvPicPr>
          <p:cNvPr id="8" name="Picture 7">
            <a:extLst>
              <a:ext uri="{FF2B5EF4-FFF2-40B4-BE49-F238E27FC236}">
                <a16:creationId xmlns:a16="http://schemas.microsoft.com/office/drawing/2014/main" id="{0CCAF4E8-37C8-417A-B1E5-729F3D26A24F}"/>
              </a:ext>
            </a:extLst>
          </p:cNvPr>
          <p:cNvPicPr>
            <a:picLocks noChangeAspect="1"/>
          </p:cNvPicPr>
          <p:nvPr/>
        </p:nvPicPr>
        <p:blipFill rotWithShape="1">
          <a:blip r:embed="rId11"/>
          <a:srcRect l="347" r="1"/>
          <a:stretch/>
        </p:blipFill>
        <p:spPr>
          <a:xfrm>
            <a:off x="266488" y="2418168"/>
            <a:ext cx="6032837" cy="966861"/>
          </a:xfrm>
          <a:prstGeom prst="rect">
            <a:avLst/>
          </a:prstGeom>
        </p:spPr>
      </p:pic>
      <p:sp>
        <p:nvSpPr>
          <p:cNvPr id="53" name="TextBox 52">
            <a:extLst>
              <a:ext uri="{FF2B5EF4-FFF2-40B4-BE49-F238E27FC236}">
                <a16:creationId xmlns:a16="http://schemas.microsoft.com/office/drawing/2014/main" id="{619D8113-2BAB-4D10-A7BF-DC9C0120E6D5}"/>
              </a:ext>
            </a:extLst>
          </p:cNvPr>
          <p:cNvSpPr txBox="1"/>
          <p:nvPr/>
        </p:nvSpPr>
        <p:spPr>
          <a:xfrm>
            <a:off x="266488" y="3434072"/>
            <a:ext cx="5558815" cy="338554"/>
          </a:xfrm>
          <a:prstGeom prst="rect">
            <a:avLst/>
          </a:prstGeom>
          <a:noFill/>
        </p:spPr>
        <p:txBody>
          <a:bodyPr wrap="square" lIns="91440" tIns="45720" rIns="91440" bIns="45720" rtlCol="0" anchor="t">
            <a:spAutoFit/>
          </a:bodyPr>
          <a:lstStyle/>
          <a:p>
            <a:r>
              <a:rPr lang="en-GB" sz="1600"/>
              <a:t>This means that:</a:t>
            </a:r>
          </a:p>
        </p:txBody>
      </p:sp>
      <p:sp>
        <p:nvSpPr>
          <p:cNvPr id="55" name="TextBox 54">
            <a:extLst>
              <a:ext uri="{FF2B5EF4-FFF2-40B4-BE49-F238E27FC236}">
                <a16:creationId xmlns:a16="http://schemas.microsoft.com/office/drawing/2014/main" id="{0EB5077E-A801-403E-B1A3-C62C1B130FC0}"/>
              </a:ext>
            </a:extLst>
          </p:cNvPr>
          <p:cNvSpPr txBox="1"/>
          <p:nvPr/>
        </p:nvSpPr>
        <p:spPr>
          <a:xfrm>
            <a:off x="6674165" y="4638611"/>
            <a:ext cx="5020729" cy="109878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defPPr>
              <a:defRPr lang="en-US"/>
            </a:defPPr>
            <a:lvl1pPr algn="ctr">
              <a:defRPr sz="1600" 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400"/>
              <a:t>“The UK could save 0.7% of total health care expenditure if everyone did at least 150 minutes of physical activity per week” (OECD-WHO analysis, unpublished)</a:t>
            </a:r>
          </a:p>
        </p:txBody>
      </p:sp>
    </p:spTree>
    <p:extLst>
      <p:ext uri="{BB962C8B-B14F-4D97-AF65-F5344CB8AC3E}">
        <p14:creationId xmlns:p14="http://schemas.microsoft.com/office/powerpoint/2010/main" val="2950062131"/>
      </p:ext>
    </p:extLst>
  </p:cSld>
  <p:clrMapOvr>
    <a:masterClrMapping/>
  </p:clrMapOvr>
</p:sld>
</file>

<file path=ppt/theme/theme1.xml><?xml version="1.0" encoding="utf-8"?>
<a:theme xmlns:a="http://schemas.openxmlformats.org/drawingml/2006/main" name="Office Theme">
  <a:themeElements>
    <a:clrScheme name="DHSC">
      <a:dk1>
        <a:sysClr val="windowText" lastClr="000000"/>
      </a:dk1>
      <a:lt1>
        <a:sysClr val="window" lastClr="FFFFFF"/>
      </a:lt1>
      <a:dk2>
        <a:srgbClr val="616265"/>
      </a:dk2>
      <a:lt2>
        <a:srgbClr val="E0E0E1"/>
      </a:lt2>
      <a:accent1>
        <a:srgbClr val="01A188"/>
      </a:accent1>
      <a:accent2>
        <a:srgbClr val="0063BE"/>
      </a:accent2>
      <a:accent3>
        <a:srgbClr val="E57200"/>
      </a:accent3>
      <a:accent4>
        <a:srgbClr val="512698"/>
      </a:accent4>
      <a:accent5>
        <a:srgbClr val="34B6E4"/>
      </a:accent5>
      <a:accent6>
        <a:srgbClr val="CC092F"/>
      </a:accent6>
      <a:hlink>
        <a:srgbClr val="0063BE"/>
      </a:hlink>
      <a:folHlink>
        <a:srgbClr val="5126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4398_DHSC_Ppt_template_DRAFT_v6.potx" id="{FF5623C2-E648-4D18-8D02-A8C6CCA3E916}" vid="{5CEE7835-84B0-457A-AA1D-DEDF797DD026}"/>
    </a:ext>
  </a:extLst>
</a:theme>
</file>

<file path=ppt/theme/theme2.xml><?xml version="1.0" encoding="utf-8"?>
<a:theme xmlns:a="http://schemas.openxmlformats.org/drawingml/2006/main" name="1_OHID theme">
  <a:themeElements>
    <a:clrScheme name="DHSC">
      <a:dk1>
        <a:sysClr val="windowText" lastClr="000000"/>
      </a:dk1>
      <a:lt1>
        <a:sysClr val="window" lastClr="FFFFFF"/>
      </a:lt1>
      <a:dk2>
        <a:srgbClr val="616265"/>
      </a:dk2>
      <a:lt2>
        <a:srgbClr val="E0E0E1"/>
      </a:lt2>
      <a:accent1>
        <a:srgbClr val="01A188"/>
      </a:accent1>
      <a:accent2>
        <a:srgbClr val="0063BE"/>
      </a:accent2>
      <a:accent3>
        <a:srgbClr val="E57200"/>
      </a:accent3>
      <a:accent4>
        <a:srgbClr val="512698"/>
      </a:accent4>
      <a:accent5>
        <a:srgbClr val="34B6E4"/>
      </a:accent5>
      <a:accent6>
        <a:srgbClr val="CC092F"/>
      </a:accent6>
      <a:hlink>
        <a:srgbClr val="0063BE"/>
      </a:hlink>
      <a:folHlink>
        <a:srgbClr val="5126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HID theme" id="{5A70DA7F-019B-4AA5-AF84-5DDD2DA4B881}" vid="{12C95CAF-ADEE-40FC-B696-B63D0C2818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Details xmlns="5e20ff11-755a-4750-b2a8-ce164915c1b3" xsi:nil="true"/>
    <_Flow_SignoffStatus xmlns="abd95349-ab30-4dfa-97a5-b891961a5a93" xsi:nil="true"/>
    <Date xmlns="abd95349-ab30-4dfa-97a5-b891961a5a93" xsi:nil="true"/>
    <Project_x0020_name xmlns="abd95349-ab30-4dfa-97a5-b891961a5a93" xsi:nil="true"/>
    <Documenttype xmlns="abd95349-ab30-4dfa-97a5-b891961a5a93" xsi:nil="true"/>
    <Project_x0020_manager xmlns="abd95349-ab30-4dfa-97a5-b891961a5a93">
      <UserInfo>
        <DisplayName/>
        <AccountId xsi:nil="true"/>
        <AccountType/>
      </UserInfo>
    </Project_x0020_manager>
    <Comments xmlns="abd95349-ab30-4dfa-97a5-b891961a5a93" xsi:nil="true"/>
    <lcf76f155ced4ddcb4097134ff3c332f xmlns="abd95349-ab30-4dfa-97a5-b891961a5a93">
      <Terms xmlns="http://schemas.microsoft.com/office/infopath/2007/PartnerControls"/>
    </lcf76f155ced4ddcb4097134ff3c332f>
    <TaxCatchAll xmlns="5e20ff11-755a-4750-b2a8-ce164915c1b3" xsi:nil="true"/>
    <Detailsofdoc xmlns="abd95349-ab30-4dfa-97a5-b891961a5a9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C6013FB03688147B568C343112323E5" ma:contentTypeVersion="30" ma:contentTypeDescription="Create a new document." ma:contentTypeScope="" ma:versionID="9df948809d27c4092d724f785ff41001">
  <xsd:schema xmlns:xsd="http://www.w3.org/2001/XMLSchema" xmlns:xs="http://www.w3.org/2001/XMLSchema" xmlns:p="http://schemas.microsoft.com/office/2006/metadata/properties" xmlns:ns2="abd95349-ab30-4dfa-97a5-b891961a5a93" xmlns:ns3="c671f183-e729-4065-934f-ced789667ed0" xmlns:ns4="5e20ff11-755a-4750-b2a8-ce164915c1b3" targetNamespace="http://schemas.microsoft.com/office/2006/metadata/properties" ma:root="true" ma:fieldsID="3e5478fa6f0beedfdb5e75f2359d1a58" ns2:_="" ns3:_="" ns4:_="">
    <xsd:import namespace="abd95349-ab30-4dfa-97a5-b891961a5a93"/>
    <xsd:import namespace="c671f183-e729-4065-934f-ced789667ed0"/>
    <xsd:import namespace="5e20ff11-755a-4750-b2a8-ce164915c1b3"/>
    <xsd:element name="properties">
      <xsd:complexType>
        <xsd:sequence>
          <xsd:element name="documentManagement">
            <xsd:complexType>
              <xsd:all>
                <xsd:element ref="ns2:Documenttype" minOccurs="0"/>
                <xsd:element ref="ns2:Project_x0020_name" minOccurs="0"/>
                <xsd:element ref="ns2:Project_x0020_manager" minOccurs="0"/>
                <xsd:element ref="ns2:_Flow_SignoffStatus" minOccurs="0"/>
                <xsd:element ref="ns3:SharedWithUsers" minOccurs="0"/>
                <xsd:element ref="ns4:SharedWithDetails" minOccurs="0"/>
                <xsd:element ref="ns2:Date" minOccurs="0"/>
                <xsd:element ref="ns2:Comments" minOccurs="0"/>
                <xsd:element ref="ns2:MediaLengthInSeconds" minOccurs="0"/>
                <xsd:element ref="ns4:TaxCatchAll" minOccurs="0"/>
                <xsd:element ref="ns2:lcf76f155ced4ddcb4097134ff3c332f" minOccurs="0"/>
                <xsd:element ref="ns2:Detailsofdoc"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d95349-ab30-4dfa-97a5-b891961a5a93" elementFormDefault="qualified">
    <xsd:import namespace="http://schemas.microsoft.com/office/2006/documentManagement/types"/>
    <xsd:import namespace="http://schemas.microsoft.com/office/infopath/2007/PartnerControls"/>
    <xsd:element name="Documenttype" ma:index="2" nillable="true" ma:displayName="Document type" ma:format="Dropdown" ma:internalName="Documenttype">
      <xsd:simpleType>
        <xsd:restriction base="dms:Choice">
          <xsd:enumeration value="Agenda"/>
          <xsd:enumeration value="Archived document"/>
          <xsd:enumeration value="Article"/>
          <xsd:enumeration value="Attendee List"/>
          <xsd:enumeration value="Audio"/>
          <xsd:enumeration value="Audit form"/>
          <xsd:enumeration value="Bid submission"/>
          <xsd:enumeration value="Briefing - Contribution to other team's briefing"/>
          <xsd:enumeration value="Briefing - Cross sector meeting"/>
          <xsd:enumeration value="Briefing - Funding / financial recommendation"/>
          <xsd:enumeration value="Briefing - Ministerial visit"/>
          <xsd:enumeration value="Briefing - Options Report"/>
          <xsd:enumeration value="Briefing - Parliamentary response / speech"/>
          <xsd:enumeration value="Briefing - General"/>
          <xsd:enumeration value="Budget"/>
          <xsd:enumeration value="Business cases"/>
          <xsd:enumeration value="Business plan"/>
          <xsd:enumeration value="Chairs Briefing"/>
          <xsd:enumeration value="CMO publication document"/>
          <xsd:enumeration value="Contact List"/>
          <xsd:enumeration value="Contracts"/>
          <xsd:enumeration value="Communication"/>
          <xsd:enumeration value="Communications plan"/>
          <xsd:enumeration value="Community of Practice"/>
          <xsd:enumeration value="Dashboard"/>
          <xsd:enumeration value="Delivery plan"/>
          <xsd:enumeration value="Discussion Guide"/>
          <xsd:enumeration value="Evaluation framework"/>
          <xsd:enumeration value="Evaluation plan"/>
          <xsd:enumeration value="Evaluation report"/>
          <xsd:enumeration value="Events"/>
          <xsd:enumeration value="Event posters"/>
          <xsd:enumeration value="Evidence review"/>
          <xsd:enumeration value="Expenses claim form"/>
          <xsd:enumeration value="Forms"/>
          <xsd:enumeration value="Funding agreement"/>
          <xsd:enumeration value="Handbook"/>
          <xsd:enumeration value="Handover notes"/>
          <xsd:enumeration value="Highlight report"/>
          <xsd:enumeration value="Information"/>
          <xsd:enumeration value="Invoice"/>
          <xsd:enumeration value="Job adverts and descriptions"/>
          <xsd:enumeration value="Juliet-working doc"/>
          <xsd:enumeration value="Key performance indicators"/>
          <xsd:enumeration value="Legal Advice"/>
          <xsd:enumeration value="Lessons learnt log"/>
          <xsd:enumeration value="Logic model"/>
          <xsd:enumeration value="Logo"/>
          <xsd:enumeration value="Map"/>
          <xsd:enumeration value="Minutes"/>
          <xsd:enumeration value="Module Development"/>
          <xsd:enumeration value="Newsletter"/>
          <xsd:enumeration value="Peer reviewer agreements"/>
          <xsd:enumeration value="Person specification"/>
          <xsd:enumeration value="Photos"/>
          <xsd:enumeration value="Policy"/>
          <xsd:enumeration value="Presentation"/>
          <xsd:enumeration value="Presentation proposal"/>
          <xsd:enumeration value="Process"/>
          <xsd:enumeration value="Procurement questionnaire (scoring)?"/>
          <xsd:enumeration value="Progress report"/>
          <xsd:enumeration value="Project charter"/>
          <xsd:enumeration value="Project initiation"/>
          <xsd:enumeration value="Promotional materials- flyers"/>
          <xsd:enumeration value="Proposal"/>
          <xsd:enumeration value="Quote"/>
          <xsd:enumeration value="Recruitment form"/>
          <xsd:enumeration value="Register (attendance)"/>
          <xsd:enumeration value="Report"/>
          <xsd:enumeration value="Response - PO"/>
          <xsd:enumeration value="Response - PQ"/>
          <xsd:enumeration value="Response - Contribution to policy update"/>
          <xsd:enumeration value="Response - Contribution to Parliamentary request"/>
          <xsd:enumeration value="Response - General"/>
          <xsd:enumeration value="Risk Register"/>
          <xsd:enumeration value="Round table 2 June 2022"/>
          <xsd:enumeration value="Schedule (timeline)"/>
          <xsd:enumeration value="Schedule (project plan)"/>
          <xsd:enumeration value="Service level agreement"/>
          <xsd:enumeration value="Service specifications"/>
          <xsd:enumeration value="Stakeholder plan"/>
          <xsd:enumeration value="Status report"/>
          <xsd:enumeration value="Stocktake files"/>
          <xsd:enumeration value="Terms of reference"/>
          <xsd:enumeration value="Template"/>
          <xsd:enumeration value="Timeline"/>
          <xsd:enumeration value="Timesheet"/>
          <xsd:enumeration value="Toolkit"/>
          <xsd:enumeration value="Tracker"/>
          <xsd:enumeration value="Training slides"/>
          <xsd:enumeration value="Training plan"/>
          <xsd:enumeration value="Transcripts"/>
          <xsd:enumeration value="Survey"/>
          <xsd:enumeration value="Survey results"/>
          <xsd:enumeration value="Video"/>
          <xsd:enumeration value="Weblink / Website"/>
          <xsd:enumeration value="Working document"/>
        </xsd:restriction>
      </xsd:simpleType>
    </xsd:element>
    <xsd:element name="Project_x0020_name" ma:index="3" nillable="true" ma:displayName="Project name" ma:list="{6676eaed-0cea-435f-858d-61288779926c}" ma:internalName="Project_x0020_name" ma:readOnly="false" ma:showField="Title">
      <xsd:simpleType>
        <xsd:restriction base="dms:Lookup"/>
      </xsd:simpleType>
    </xsd:element>
    <xsd:element name="Project_x0020_manager" ma:index="4" nillable="true" ma:displayName="Project manager" ma:indexed="true" ma:list="UserInfo" ma:SharePointGroup="0" ma:internalName="Project_x0020_manag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Flow_SignoffStatus" ma:index="5" nillable="true" ma:displayName="Sign-off status" ma:internalName="Sign_x002d_off_x0020_status">
      <xsd:simpleType>
        <xsd:restriction base="dms:Text"/>
      </xsd:simpleType>
    </xsd:element>
    <xsd:element name="Date" ma:index="14" nillable="true" ma:displayName="Date" ma:format="DateOnly" ma:internalName="Date">
      <xsd:simpleType>
        <xsd:restriction base="dms:DateTime"/>
      </xsd:simpleType>
    </xsd:element>
    <xsd:element name="Comments" ma:index="15" nillable="true" ma:displayName="Comments" ma:description="Info if required re the document - status, date produced etc" ma:format="Dropdown" ma:internalName="Comments">
      <xsd:simpleType>
        <xsd:restriction base="dms:Text">
          <xsd:maxLength value="255"/>
        </xsd:restriction>
      </xsd:simpleType>
    </xsd:element>
    <xsd:element name="MediaLengthInSeconds" ma:index="16" nillable="true" ma:displayName="Length (seconds)" ma:description=""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caf2c84-180d-4652-98d8-3773f236d385" ma:termSetId="09814cd3-568e-fe90-9814-8d621ff8fb84" ma:anchorId="fba54fb3-c3e1-fe81-a776-ca4b69148c4d" ma:open="true" ma:isKeyword="false">
      <xsd:complexType>
        <xsd:sequence>
          <xsd:element ref="pc:Terms" minOccurs="0" maxOccurs="1"/>
        </xsd:sequence>
      </xsd:complexType>
    </xsd:element>
    <xsd:element name="Detailsofdoc" ma:index="20" nillable="true" ma:displayName="Details of doc" ma:description="DEtails of what the doc covers" ma:format="Dropdown" ma:internalName="Detailsofdoc">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71f183-e729-4065-934f-ced789667ed0" elementFormDefault="qualified">
    <xsd:import namespace="http://schemas.microsoft.com/office/2006/documentManagement/types"/>
    <xsd:import namespace="http://schemas.microsoft.com/office/infopath/2007/PartnerControls"/>
    <xsd:element name="SharedWithUsers" ma:index="11" nillable="true" ma:displayName="Shared With" ma:description=""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e20ff11-755a-4750-b2a8-ce164915c1b3" elementFormDefault="qualified">
    <xsd:import namespace="http://schemas.microsoft.com/office/2006/documentManagement/types"/>
    <xsd:import namespace="http://schemas.microsoft.com/office/infopath/2007/PartnerControls"/>
    <xsd:element name="SharedWithDetails" ma:index="12" nillable="true" ma:displayName="Shared With Details" ma:hidden="true" ma:internalName="SharedWithDetails" ma:readOnly="false">
      <xsd:simpleType>
        <xsd:restriction base="dms:Note"/>
      </xsd:simpleType>
    </xsd:element>
    <xsd:element name="TaxCatchAll" ma:index="18" nillable="true" ma:displayName="Taxonomy Catch All Column" ma:description="" ma:hidden="true" ma:list="{329c0fd3-74cb-41df-a086-8cae9ae506f6}" ma:internalName="TaxCatchAll" ma:showField="CatchAllData" ma:web="5e20ff11-755a-4750-b2a8-ce164915c1b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0"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5ED85E-7E6A-469D-8B72-85AA77C47C93}">
  <ds:schemaRefs>
    <ds:schemaRef ds:uri="http://purl.org/dc/terms/"/>
    <ds:schemaRef ds:uri="5e20ff11-755a-4750-b2a8-ce164915c1b3"/>
    <ds:schemaRef ds:uri="http://purl.org/dc/dcmitype/"/>
    <ds:schemaRef ds:uri="http://schemas.microsoft.com/office/infopath/2007/PartnerControls"/>
    <ds:schemaRef ds:uri="abd95349-ab30-4dfa-97a5-b891961a5a93"/>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c671f183-e729-4065-934f-ced789667ed0"/>
    <ds:schemaRef ds:uri="http://www.w3.org/XML/1998/namespace"/>
  </ds:schemaRefs>
</ds:datastoreItem>
</file>

<file path=customXml/itemProps2.xml><?xml version="1.0" encoding="utf-8"?>
<ds:datastoreItem xmlns:ds="http://schemas.openxmlformats.org/officeDocument/2006/customXml" ds:itemID="{38C05493-A350-4843-8B02-1932D2CD1042}">
  <ds:schemaRefs>
    <ds:schemaRef ds:uri="5e20ff11-755a-4750-b2a8-ce164915c1b3"/>
    <ds:schemaRef ds:uri="abd95349-ab30-4dfa-97a5-b891961a5a93"/>
    <ds:schemaRef ds:uri="c671f183-e729-4065-934f-ced789667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E169A17-53CA-48F0-933D-85F0AAEF0A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FINAL DHSC PPT</Template>
  <TotalTime>6</TotalTime>
  <Words>13763</Words>
  <Application>Microsoft Office PowerPoint</Application>
  <PresentationFormat>Widescreen</PresentationFormat>
  <Paragraphs>966</Paragraphs>
  <Slides>50</Slides>
  <Notes>36</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50</vt:i4>
      </vt:variant>
    </vt:vector>
  </HeadingPairs>
  <TitlesOfParts>
    <vt:vector size="64" baseType="lpstr">
      <vt:lpstr>-apple-system</vt:lpstr>
      <vt:lpstr>Arial</vt:lpstr>
      <vt:lpstr>Arial,Sans-Serif</vt:lpstr>
      <vt:lpstr>Calibri</vt:lpstr>
      <vt:lpstr>ff1</vt:lpstr>
      <vt:lpstr>Gill Sans MT</vt:lpstr>
      <vt:lpstr>interfaceregular</vt:lpstr>
      <vt:lpstr>Lato</vt:lpstr>
      <vt:lpstr>Merriweather</vt:lpstr>
      <vt:lpstr>Poppins</vt:lpstr>
      <vt:lpstr>Segoe UI</vt:lpstr>
      <vt:lpstr>Symbol</vt:lpstr>
      <vt:lpstr>Office Theme</vt:lpstr>
      <vt:lpstr>1_OHID theme</vt:lpstr>
      <vt:lpstr>Physical Activity Evidence Review       </vt:lpstr>
      <vt:lpstr>Method</vt:lpstr>
      <vt:lpstr>Part One</vt:lpstr>
      <vt:lpstr>Physical activity is defined as body movement that expends energy and raises the heart rate.</vt:lpstr>
      <vt:lpstr>The UK CMOs’ guidelines provide clinical advice regarding the amount of physical activity people should do, and form the basis for government action.</vt:lpstr>
      <vt:lpstr>By meeting the CMOs’ guidelines for physical activity, an individual may gain important health benefits, although the type of benefit will change with age.</vt:lpstr>
      <vt:lpstr>PowerPoint Presentation</vt:lpstr>
      <vt:lpstr>The combined health benefits of regular physical activity lead to an associated average increase in life expectancy of around 1 to 2 years.</vt:lpstr>
      <vt:lpstr>Beyond ensuring good all-round health, being physically active also has wider social, community, and economic benefits. </vt:lpstr>
      <vt:lpstr>A sizeable proportion of the English population is not physically active, and many adults and children do not get the amount of physical activity required.</vt:lpstr>
      <vt:lpstr>The UK does slightly worse than the OECD average on adult inactivity.</vt:lpstr>
      <vt:lpstr>The UK does slightly worse than the OECD average for child activity particularly for the older age group.</vt:lpstr>
      <vt:lpstr>Most recently trends of adults who meet physical activity guidelines have remained relatively stable, after seeing a steady increase for just over a decade.</vt:lpstr>
      <vt:lpstr>There has been no clear trend for children’s physical activity levels; differing data sources and methodologies make comparison over time difficult.</vt:lpstr>
      <vt:lpstr>High income countries as a whole have seen a gradual worsening in the prevalence of insufficient adult physical activity, unlike the slight improvements in England.</vt:lpstr>
      <vt:lpstr>When choosing to partake in physical activity, the most common form of physical activity for adults is walking for leisure, which continues to see growth.</vt:lpstr>
      <vt:lpstr>The most common form of physical activity for children and young people differs as they get older.</vt:lpstr>
      <vt:lpstr>PowerPoint Presentation</vt:lpstr>
      <vt:lpstr>The 12.4 million inactive adults in England comprise people from the following groups:</vt:lpstr>
      <vt:lpstr>The 2.2 million children that are less active in England comprise children from the following groups:</vt:lpstr>
      <vt:lpstr>To understand the barriers to physical activity we have reviewed evidence from a range of sources.</vt:lpstr>
      <vt:lpstr>People know they should be active. However, there are multiple barriers acting at a population level that prevent people from being active.</vt:lpstr>
      <vt:lpstr>These population level barriers and their underlying causes can lead to unhealthy behaviours.</vt:lpstr>
      <vt:lpstr>Within the population level barriers, there are particular barriers that prevent our identified groups of inactive adults and less active children from being physically active. </vt:lpstr>
      <vt:lpstr>Eight areas have been shown to be effective internationally when used in combination to make, help and support people to be physically active.</vt:lpstr>
      <vt:lpstr>OHID, OGDs and a range of other agencies provide a range of existing policies to promote and drive up rates of physical activity.</vt:lpstr>
      <vt:lpstr>Physical activity has important health benefits. However, 12.4m adults are inactive and 2.2m children are less active.</vt:lpstr>
      <vt:lpstr>Population levels of physical activity suggest that the Government’s current suite of policies is maintaining rather than increasing physical activity. </vt:lpstr>
      <vt:lpstr>Part Two</vt:lpstr>
      <vt:lpstr>Initial analysis of drivers of inactivity.</vt:lpstr>
      <vt:lpstr>PowerPoint Presentation</vt:lpstr>
      <vt:lpstr>What does the evidence tell us are the most effective ways to reduce inactivity levels?</vt:lpstr>
      <vt:lpstr>Frameworks have been developed and deployed by governments and international bodies to set out the evidence for action to improve activity rates. </vt:lpstr>
      <vt:lpstr>The evidence shows that there are choices for intervention across the range of domains, which represent internationally recognised best practice for improving rates of activity across population groups.</vt:lpstr>
      <vt:lpstr>Within England currently, we are undertaking policy action across all of these domains. These are being delivered by OHID, OGDs and other partners.</vt:lpstr>
      <vt:lpstr>Based on our review of the evidence bases and our specific objective of targeting adults that are inactive and children that are less active, four areas emerge as priorities.</vt:lpstr>
      <vt:lpstr>Physical activity is critical for children’s development, mental and physical health and improving attainment, so school-based programmes are important interventions to increase activity rates.</vt:lpstr>
      <vt:lpstr>Domestic and international examples of effective school-based interventions.</vt:lpstr>
      <vt:lpstr>Healthcare settings are particularly good for reaching inactive people with a disability or long-term health condition who are already in touch with the healthcare system.</vt:lpstr>
      <vt:lpstr>Domestic and international examples of effective healthcare interventions.</vt:lpstr>
      <vt:lpstr>Active travel can be built into people’s existing lives; and walking specifically requires no skill, facilities or equipment that may be barriers to our priority groups.</vt:lpstr>
      <vt:lpstr>Domestic and international examples of effective active travel interventions.</vt:lpstr>
      <vt:lpstr>Community-based programmes have the potential to amplify other policies and reach the identified inactive groups.</vt:lpstr>
      <vt:lpstr>Domestic and international examples of effective community-based interventions.</vt:lpstr>
      <vt:lpstr>Action is underway in these four domains and together with the other four domains, adds value and enhances the effectiveness of policies to address inactivity. </vt:lpstr>
      <vt:lpstr>Campaigns</vt:lpstr>
      <vt:lpstr>Active design and planning</vt:lpstr>
      <vt:lpstr>Sport and recreation for all</vt:lpstr>
      <vt:lpstr>Workplace</vt:lpstr>
      <vt:lpstr>The way physical activity policies are designed should be tailored to ensure they address the facilitators and barriers for the targeted groups and are effective at reducing inactivity.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[Add Subject]</dc:subject>
  <dc:creator>Eamyodsin, Nicole</dc:creator>
  <cp:keywords>[Add keywords]; DHSC; PowerPoint Presentation;</cp:keywords>
  <cp:lastModifiedBy>Bodman, Casey</cp:lastModifiedBy>
  <cp:revision>8</cp:revision>
  <dcterms:created xsi:type="dcterms:W3CDTF">2018-09-10T12:23:38Z</dcterms:created>
  <dcterms:modified xsi:type="dcterms:W3CDTF">2023-07-24T13:08:33Z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0x010100EC6013FB03688147B568C343112323E5</vt:lpwstr>
  </property>
  <property fmtid="{D5CDD505-2E9C-101B-9397-08002B2CF9AE}" pid="3" name="MediaServiceImageTags">
    <vt:lpwstr/>
  </property>
</Properties>
</file>