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7" r:id="rId3"/>
    <p:sldId id="268" r:id="rId4"/>
    <p:sldId id="257" r:id="rId5"/>
    <p:sldId id="280" r:id="rId6"/>
    <p:sldId id="260" r:id="rId7"/>
    <p:sldId id="281" r:id="rId8"/>
    <p:sldId id="261" r:id="rId9"/>
    <p:sldId id="277" r:id="rId10"/>
    <p:sldId id="270" r:id="rId11"/>
    <p:sldId id="279" r:id="rId12"/>
    <p:sldId id="274" r:id="rId13"/>
    <p:sldId id="271" r:id="rId14"/>
    <p:sldId id="272" r:id="rId15"/>
    <p:sldId id="273" r:id="rId16"/>
    <p:sldId id="275" r:id="rId17"/>
    <p:sldId id="282" r:id="rId18"/>
    <p:sldId id="284" r:id="rId19"/>
    <p:sldId id="285" r:id="rId20"/>
    <p:sldId id="283" r:id="rId21"/>
    <p:sldId id="259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4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1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1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7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9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2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48EE-DC7D-4962-A572-F6BF108246C6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8DB8D3-48A6-4CB0-9E0E-1B7E617E6C9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78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iv.Sanford@nhs.net" TargetMode="External"/><Relationship Id="rId2" Type="http://schemas.openxmlformats.org/officeDocument/2006/relationships/hyperlink" Target="mailto:fiona.duncan14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.jeffery3@nhs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29C93CD-877B-4A89-AC8A-768E0D893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45BB70-1EF0-4722-B492-785F65F6D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1F8D5-5D83-4E9F-838B-C6E6378B7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67" y="802298"/>
            <a:ext cx="5541503" cy="25414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0" i="0" kern="1200" cap="all" dirty="0">
                <a:effectLst/>
                <a:latin typeface="+mj-lt"/>
                <a:ea typeface="+mj-ea"/>
                <a:cs typeface="+mj-cs"/>
              </a:rPr>
              <a:t>Enhanced health in care homes:</a:t>
            </a:r>
            <a:br>
              <a:rPr lang="en-US" sz="2400" b="0" i="0" kern="1200" cap="all" dirty="0">
                <a:effectLst/>
                <a:latin typeface="+mj-lt"/>
                <a:ea typeface="+mj-ea"/>
                <a:cs typeface="+mj-cs"/>
              </a:rPr>
            </a:br>
            <a:r>
              <a:rPr lang="en-US" sz="2400" b="0" i="0" kern="1200" cap="all" dirty="0">
                <a:effectLst/>
                <a:latin typeface="+mj-lt"/>
                <a:ea typeface="+mj-ea"/>
                <a:cs typeface="+mj-cs"/>
              </a:rPr>
              <a:t>Reconditioning Initiative </a:t>
            </a:r>
            <a:br>
              <a:rPr lang="en-US" sz="2400" b="0" i="0" kern="1200" cap="all" dirty="0">
                <a:effectLst/>
                <a:latin typeface="+mj-lt"/>
                <a:ea typeface="+mj-ea"/>
                <a:cs typeface="+mj-cs"/>
              </a:rPr>
            </a:br>
            <a:r>
              <a:rPr lang="en-US" sz="2400" b="0" i="0" kern="1200" cap="all" dirty="0">
                <a:effectLst/>
                <a:latin typeface="+mj-lt"/>
                <a:ea typeface="+mj-ea"/>
                <a:cs typeface="+mj-cs"/>
              </a:rPr>
              <a:t>North Devon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77C617-75CE-4DC4-B39D-C5E92D04A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F5E9CBA-7985-4135-934D-09E03967E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850" y="3531204"/>
            <a:ext cx="5536119" cy="1634562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en-US" sz="2900" dirty="0"/>
              <a:t>Dr Fiona </a:t>
            </a:r>
            <a:r>
              <a:rPr lang="en-US" sz="2900" dirty="0" err="1"/>
              <a:t>Duncan,</a:t>
            </a:r>
            <a:r>
              <a:rPr lang="en-US" sz="2900" dirty="0"/>
              <a:t> October 2022</a:t>
            </a:r>
          </a:p>
          <a:p>
            <a:r>
              <a:rPr lang="en-GB" sz="1900" dirty="0"/>
              <a:t>GP and specialty Doctor in Healthcare for older people, </a:t>
            </a:r>
            <a:r>
              <a:rPr lang="en-GB" sz="1900" dirty="0" err="1"/>
              <a:t>nddh</a:t>
            </a:r>
            <a:endParaRPr lang="en-GB" sz="1900" dirty="0"/>
          </a:p>
          <a:p>
            <a:r>
              <a:rPr lang="en-GB" sz="1900" dirty="0" err="1"/>
              <a:t>Ehch</a:t>
            </a:r>
            <a:r>
              <a:rPr lang="en-GB" sz="1900" dirty="0"/>
              <a:t> and frailty lead, northern primary care collaborative board</a:t>
            </a:r>
          </a:p>
          <a:p>
            <a:r>
              <a:rPr lang="en-GB" sz="1900" dirty="0"/>
              <a:t>Clinical lead for older person’s integrated care (OPIC), </a:t>
            </a:r>
            <a:r>
              <a:rPr lang="en-GB" sz="1900" dirty="0" err="1"/>
              <a:t>barnstaple</a:t>
            </a:r>
            <a:r>
              <a:rPr lang="en-GB" sz="1900" dirty="0"/>
              <a:t> alliance and </a:t>
            </a:r>
            <a:r>
              <a:rPr lang="en-GB" sz="1900" dirty="0" err="1"/>
              <a:t>torridge</a:t>
            </a:r>
            <a:r>
              <a:rPr lang="en-GB" sz="1900" dirty="0"/>
              <a:t> health PCN</a:t>
            </a:r>
          </a:p>
          <a:p>
            <a:r>
              <a:rPr lang="en-GB" sz="1900" dirty="0" err="1"/>
              <a:t>Gp</a:t>
            </a:r>
            <a:r>
              <a:rPr lang="en-GB" sz="1900" dirty="0"/>
              <a:t> representative on national falls prevention co-ordination group</a:t>
            </a: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FB8341-96F9-4495-AD0E-FDE80860E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19478" y="477854"/>
            <a:ext cx="3928567" cy="2496254"/>
            <a:chOff x="7807230" y="2012810"/>
            <a:chExt cx="3251252" cy="34598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70112B6-31EE-457E-9CCD-63BAB8C3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68071D-C0BF-4DB7-8417-6522DBEE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208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A picture containing text, person, indoor, electronics&#10;&#10;Description automatically generated">
            <a:extLst>
              <a:ext uri="{FF2B5EF4-FFF2-40B4-BE49-F238E27FC236}">
                <a16:creationId xmlns:a16="http://schemas.microsoft.com/office/drawing/2014/main" id="{EAF98C2B-9C16-4A45-8A67-8DD556C2F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5" r="1" b="12943"/>
          <a:stretch/>
        </p:blipFill>
        <p:spPr>
          <a:xfrm>
            <a:off x="7778920" y="637525"/>
            <a:ext cx="3593958" cy="217563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E566F495-168A-430E-BFAF-A028E6C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09569" y="3139262"/>
            <a:ext cx="3928567" cy="2478034"/>
            <a:chOff x="7807230" y="2012810"/>
            <a:chExt cx="3251252" cy="34598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71CBE4-6E0B-46D7-B56D-CB7923E5A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2D03A49-B9C5-4383-8A19-2F871D044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people on a bus&#10;&#10;Description automatically generated">
            <a:extLst>
              <a:ext uri="{FF2B5EF4-FFF2-40B4-BE49-F238E27FC236}">
                <a16:creationId xmlns:a16="http://schemas.microsoft.com/office/drawing/2014/main" id="{98A3D0D6-865D-49A9-9D37-590D617CB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r="6967" b="2"/>
          <a:stretch/>
        </p:blipFill>
        <p:spPr>
          <a:xfrm>
            <a:off x="7778919" y="3303854"/>
            <a:ext cx="3591559" cy="21437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7AC793-493B-4EEE-9750-EC3D76274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21D84F5-DA97-471F-9A8A-FB3F7694E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7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60B2-9BAA-4CB0-A32C-90659210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and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8391-BA6A-47A8-B82C-863EE348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Activity Facilitator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educates staff, patients and families on the importance of staying active.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ree online training to care home staff on activity in older adults and encouragement to engage with the "Live Longer Better" approach. 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Educate staff in PCN care homes teams to enable them to better address activity and deconditioning in older people moving forward.</a:t>
            </a:r>
          </a:p>
        </p:txBody>
      </p:sp>
    </p:spTree>
    <p:extLst>
      <p:ext uri="{BB962C8B-B14F-4D97-AF65-F5344CB8AC3E}">
        <p14:creationId xmlns:p14="http://schemas.microsoft.com/office/powerpoint/2010/main" val="61423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FC33-D6F4-4B2B-8406-33F2DF71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co-Ordinator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2285-2BFF-4E2F-B7E0-A5E2C257A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Manage bids process of CHs applying for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Collate data following bid approval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Measure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Role in signposting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57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4456-AFB1-473E-A7E7-019804F1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measuring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362A0-9D35-4065-AC29-41CE62F2C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Questionnaire, surveys, scores: at baseline and at 12 months</a:t>
            </a:r>
          </a:p>
        </p:txBody>
      </p:sp>
    </p:spTree>
    <p:extLst>
      <p:ext uri="{BB962C8B-B14F-4D97-AF65-F5344CB8AC3E}">
        <p14:creationId xmlns:p14="http://schemas.microsoft.com/office/powerpoint/2010/main" val="101027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CD2C-089E-408D-8323-EA0D1948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measures: </a:t>
            </a:r>
            <a:r>
              <a:rPr lang="en-GB" b="1" dirty="0"/>
              <a:t>CH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09EA9-AC8E-4B45-96A9-26CA6417A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Surveys looking at level of independence with ADL, walking distance in CH, time spent on feet, participation in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Barthel Index score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Patient wellbeing: to be assessed using WHO (Five) Well being Index (1998)</a:t>
            </a:r>
          </a:p>
        </p:txBody>
      </p:sp>
    </p:spTree>
    <p:extLst>
      <p:ext uri="{BB962C8B-B14F-4D97-AF65-F5344CB8AC3E}">
        <p14:creationId xmlns:p14="http://schemas.microsoft.com/office/powerpoint/2010/main" val="241022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D451-1F86-46A2-BA32-93F97BDF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measures: </a:t>
            </a:r>
            <a:r>
              <a:rPr lang="en-GB" b="1" dirty="0"/>
              <a:t>CH Staff/organisation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A23D-06A3-4A85-921D-854FF703A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Staff awareness of deconditioning and importance of promoting independence and activity in residents: questionnaire score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Promotion of activity: posters, leaflets for residents and visitors: questionnaire score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Personalised activity plan for all new patients: yes or no</a:t>
            </a:r>
          </a:p>
        </p:txBody>
      </p:sp>
    </p:spTree>
    <p:extLst>
      <p:ext uri="{BB962C8B-B14F-4D97-AF65-F5344CB8AC3E}">
        <p14:creationId xmlns:p14="http://schemas.microsoft.com/office/powerpoint/2010/main" val="428992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DA6B-95AC-4178-A8BB-26694F0E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measures : </a:t>
            </a:r>
            <a:r>
              <a:rPr lang="en-GB" b="1" dirty="0"/>
              <a:t>PCN Care Home Teams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B73A-A204-42A0-B383-602368590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Staff awareness of deconditioning and importance of promoting independence and activity in residents: questionnaire score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Patient activity assessment included in Personalised Care and Support Plan for all new residents: yes or no</a:t>
            </a:r>
          </a:p>
        </p:txBody>
      </p:sp>
    </p:spTree>
    <p:extLst>
      <p:ext uri="{BB962C8B-B14F-4D97-AF65-F5344CB8AC3E}">
        <p14:creationId xmlns:p14="http://schemas.microsoft.com/office/powerpoint/2010/main" val="94555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F7C3-718E-40ED-A241-48C8CB1F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5B65-E054-44D5-BE45-73799B26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Work alongside existing support from NHS OT, Physio, Falls teams and PCN teams implementing EHCH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Compliment existing S&amp;B work in CHs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Working alongside therapy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Education element</a:t>
            </a:r>
            <a:r>
              <a:rPr lang="en-GB" sz="2800" dirty="0">
                <a:sym typeface="Wingdings" panose="05000000000000000000" pitchFamily="2" charset="2"/>
              </a:rPr>
              <a:t> makes deconditioning a higher priority for CH staff, PCN teams, families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ym typeface="Wingdings" panose="05000000000000000000" pitchFamily="2" charset="2"/>
              </a:rPr>
              <a:t>Working with HAND and other stakeholders to look at future funding possibilities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208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751D-FDD3-4C79-AB6D-005CA11F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CAC9-6373-43BF-BC56-7E8DEE979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29 Care Homes involved in the project</a:t>
            </a:r>
          </a:p>
          <a:p>
            <a:r>
              <a:rPr lang="en-GB" sz="2800" dirty="0"/>
              <a:t>14 Care Homes have received their personalised funding </a:t>
            </a:r>
          </a:p>
          <a:p>
            <a:r>
              <a:rPr lang="en-GB" sz="2800" dirty="0"/>
              <a:t>Linking in with the Steady on Your Feet and HAND locally</a:t>
            </a:r>
          </a:p>
          <a:p>
            <a:r>
              <a:rPr lang="en-GB" sz="2800" dirty="0"/>
              <a:t>Linking in with NFPCG,  Live Longer Better nationally</a:t>
            </a:r>
          </a:p>
          <a:p>
            <a:r>
              <a:rPr lang="en-GB" sz="2800" dirty="0"/>
              <a:t>National recognition: project presented at Best Practice Conference, NHS England 12/10/22</a:t>
            </a:r>
          </a:p>
        </p:txBody>
      </p:sp>
    </p:spTree>
    <p:extLst>
      <p:ext uri="{BB962C8B-B14F-4D97-AF65-F5344CB8AC3E}">
        <p14:creationId xmlns:p14="http://schemas.microsoft.com/office/powerpoint/2010/main" val="268866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98BC29CB-AA90-4D7C-AEAC-01E2DED8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5" y="716797"/>
            <a:ext cx="3128722" cy="4171629"/>
          </a:xfrm>
          <a:prstGeom prst="rect">
            <a:avLst/>
          </a:prstGeom>
        </p:spPr>
      </p:pic>
      <p:pic>
        <p:nvPicPr>
          <p:cNvPr id="7" name="Picture 6" descr="A picture containing text, person, indoor, electronics&#10;&#10;Description automatically generated">
            <a:extLst>
              <a:ext uri="{FF2B5EF4-FFF2-40B4-BE49-F238E27FC236}">
                <a16:creationId xmlns:a16="http://schemas.microsoft.com/office/drawing/2014/main" id="{AC175EBD-EF8B-4E85-B1DD-6A7430FD5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36" y="716797"/>
            <a:ext cx="3268207" cy="4264618"/>
          </a:xfrm>
          <a:prstGeom prst="rect">
            <a:avLst/>
          </a:prstGeom>
        </p:spPr>
      </p:pic>
      <p:pic>
        <p:nvPicPr>
          <p:cNvPr id="9" name="Picture 8" descr="A person looking at a screen&#10;&#10;Description automatically generated with low confidence">
            <a:extLst>
              <a:ext uri="{FF2B5EF4-FFF2-40B4-BE49-F238E27FC236}">
                <a16:creationId xmlns:a16="http://schemas.microsoft.com/office/drawing/2014/main" id="{89A9A7D7-4147-4FCD-BF0A-A9FF0B2E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28" y="716797"/>
            <a:ext cx="3522311" cy="4264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5A6916-CC7F-45FF-B6E5-A2D29ED841BD}"/>
              </a:ext>
            </a:extLst>
          </p:cNvPr>
          <p:cNvSpPr txBox="1"/>
          <p:nvPr/>
        </p:nvSpPr>
        <p:spPr>
          <a:xfrm>
            <a:off x="1935480" y="5394960"/>
            <a:ext cx="803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Interactive Tablet in use- benefits in terms of memory, cognition, use of upper limbs, and general wellbeing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41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an on a road&#10;&#10;Description automatically generated with low confidence">
            <a:extLst>
              <a:ext uri="{FF2B5EF4-FFF2-40B4-BE49-F238E27FC236}">
                <a16:creationId xmlns:a16="http://schemas.microsoft.com/office/drawing/2014/main" id="{8BA84B15-1D3E-4735-A70F-BA244FB09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r="-16037"/>
          <a:stretch/>
        </p:blipFill>
        <p:spPr>
          <a:xfrm>
            <a:off x="218160" y="161445"/>
            <a:ext cx="5354534" cy="3015916"/>
          </a:xfrm>
          <a:prstGeom prst="rect">
            <a:avLst/>
          </a:prstGeom>
        </p:spPr>
      </p:pic>
      <p:pic>
        <p:nvPicPr>
          <p:cNvPr id="5" name="Picture 4" descr="A group of people on a bus&#10;&#10;Description automatically generated">
            <a:extLst>
              <a:ext uri="{FF2B5EF4-FFF2-40B4-BE49-F238E27FC236}">
                <a16:creationId xmlns:a16="http://schemas.microsoft.com/office/drawing/2014/main" id="{8C5E687D-2772-4133-A414-0437E7EDC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r="-18148"/>
          <a:stretch/>
        </p:blipFill>
        <p:spPr>
          <a:xfrm>
            <a:off x="5461986" y="1002342"/>
            <a:ext cx="7545471" cy="3816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B3AD3-7A4E-4CD5-98FD-6167231A5FF3}"/>
              </a:ext>
            </a:extLst>
          </p:cNvPr>
          <p:cNvSpPr txBox="1"/>
          <p:nvPr/>
        </p:nvSpPr>
        <p:spPr>
          <a:xfrm>
            <a:off x="701040" y="394716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Transport enabling residents to visit the beach for a walk and to enjoy a Hockings ice-cream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28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D934-CA5C-4E49-8F85-6234DABD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to project: deconditioning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A886-7CDE-4FB5-934B-121F2DD1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Deconditioning: syndrome of physical, psychological and functional decline that occurs as a result of prolonged inactivity and associated loss of muscle 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Deconditioning </a:t>
            </a:r>
            <a:r>
              <a:rPr lang="en-GB" sz="2800" dirty="0">
                <a:sym typeface="Wingdings" panose="05000000000000000000" pitchFamily="2" charset="2"/>
              </a:rPr>
              <a:t> falls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PHE report: "Covid-19: wider impacts on people aged 65 and over" : </a:t>
            </a:r>
            <a:r>
              <a:rPr lang="en-GB" sz="2800" dirty="0"/>
              <a:t>Deconditioning in the elderly, especially those with dementia and in social care settings is a big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Modelling predicts significant cost to the NHS as a consequence</a:t>
            </a:r>
          </a:p>
        </p:txBody>
      </p:sp>
    </p:spTree>
    <p:extLst>
      <p:ext uri="{BB962C8B-B14F-4D97-AF65-F5344CB8AC3E}">
        <p14:creationId xmlns:p14="http://schemas.microsoft.com/office/powerpoint/2010/main" val="150986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28E4-1D28-40BF-9FB6-AD3113B2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6F7B-A510-4C01-B631-C9BE15076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Engaging with those Care Homes who have not yet signed up to the project</a:t>
            </a:r>
          </a:p>
          <a:p>
            <a:r>
              <a:rPr lang="en-GB" sz="2800" dirty="0"/>
              <a:t>National Reconditioning Games- initial meeting next month</a:t>
            </a:r>
          </a:p>
          <a:p>
            <a:r>
              <a:rPr lang="en-GB" sz="2800" dirty="0"/>
              <a:t>Planning Meeting for 2022/2023 funding for all stakeholders involved in EHCH</a:t>
            </a:r>
          </a:p>
          <a:p>
            <a:r>
              <a:rPr lang="en-GB" sz="2800" dirty="0"/>
              <a:t>Working with Therapy Lead to organise PCN educational sessions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7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A83B-13E6-4153-AB49-28A84431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8ADD-72A5-4C6D-BC8F-3CCC9302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Collaborative approach: with care homes, NHS therapy teams, PCN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Signposting to other services and offers in the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Work closely with networks of homes to bring improvement on a larger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ym typeface="Wingdings" panose="05000000000000000000" pitchFamily="2" charset="2"/>
              </a:rPr>
              <a:t>Link to national falls prevention work (NFPCG) and free online training modules for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Focus on education and health promotion </a:t>
            </a:r>
            <a:r>
              <a:rPr lang="en-GB" sz="2800" dirty="0">
                <a:sym typeface="Wingdings" panose="05000000000000000000" pitchFamily="2" charset="2"/>
              </a:rPr>
              <a:t> sustainability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3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E69E-72BE-4C53-8ED6-54ABF7FC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61CB-45A7-4B30-84B5-98B500702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Dr Fiona </a:t>
            </a:r>
            <a:r>
              <a:rPr lang="en-GB" dirty="0" err="1"/>
              <a:t>Duncan,</a:t>
            </a:r>
            <a:r>
              <a:rPr lang="en-GB" dirty="0"/>
              <a:t> Project Lead </a:t>
            </a:r>
            <a:r>
              <a:rPr lang="en-GB" dirty="0">
                <a:hlinkClick r:id="rId2"/>
              </a:rPr>
              <a:t>fiona.duncan14@nhs.net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Liv Sanford, Project Co-Ordinator  </a:t>
            </a:r>
            <a:r>
              <a:rPr lang="en-GB" dirty="0">
                <a:hlinkClick r:id="rId3"/>
              </a:rPr>
              <a:t>liv.Sanford@nhs.net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Andrew Jeffrey, Activity Facilitator </a:t>
            </a:r>
            <a:r>
              <a:rPr lang="en-GB" dirty="0">
                <a:hlinkClick r:id="rId4"/>
              </a:rPr>
              <a:t>a.jeffery3@nhs.net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04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D1B3-5A45-4B24-B056-E474052A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964AA-2CC4-45D3-802C-D1CD65190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Deconditioning and falls evident in our local CH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Varied approaches within care homes when it comes to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Gap analysis: No consistent support in addressing deconditioning for our care home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Local NHS teams overstretched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Care home staff overstretched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Increasingly frail CH population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06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F0A0-A1DD-4D7A-8DA9-20B81896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30E43-0426-44C3-8A7B-AA2960510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b="1" dirty="0"/>
              <a:t>To increase activity levels in care home residents in North Devon</a:t>
            </a:r>
          </a:p>
          <a:p>
            <a:r>
              <a:rPr lang="en-GB" sz="2800" dirty="0"/>
              <a:t>Address deconditioning in our local care home population and aim to reduce the risk of falls and subsequent hospital admissions.</a:t>
            </a:r>
          </a:p>
          <a:p>
            <a:r>
              <a:rPr lang="en-GB" sz="2800" dirty="0"/>
              <a:t>Improve physical health and mental wellbeing.</a:t>
            </a:r>
          </a:p>
          <a:p>
            <a:r>
              <a:rPr lang="en-GB" sz="2800" dirty="0"/>
              <a:t>Collaborative approach with Care Homes and teams involved in looking after care home residents</a:t>
            </a:r>
          </a:p>
        </p:txBody>
      </p:sp>
    </p:spTree>
    <p:extLst>
      <p:ext uri="{BB962C8B-B14F-4D97-AF65-F5344CB8AC3E}">
        <p14:creationId xmlns:p14="http://schemas.microsoft.com/office/powerpoint/2010/main" val="46836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Ways to Prevent Slips, Trips, &amp; Falls in the Workplace | Work-Fit">
            <a:extLst>
              <a:ext uri="{FF2B5EF4-FFF2-40B4-BE49-F238E27FC236}">
                <a16:creationId xmlns:a16="http://schemas.microsoft.com/office/drawing/2014/main" id="{F79335CE-8C6E-4733-85EC-9103E6BD3E1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25050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tle and Seated Exercise | Age UK Leicester Shire &amp; Rutland">
            <a:extLst>
              <a:ext uri="{FF2B5EF4-FFF2-40B4-BE49-F238E27FC236}">
                <a16:creationId xmlns:a16="http://schemas.microsoft.com/office/drawing/2014/main" id="{A1881EA2-7CD2-4B96-BFC8-815B6BED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8" y="1000125"/>
            <a:ext cx="3048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reenshot of strength and balance exercises from the Otago Exercise... |  Download Scientific Diagram">
            <a:extLst>
              <a:ext uri="{FF2B5EF4-FFF2-40B4-BE49-F238E27FC236}">
                <a16:creationId xmlns:a16="http://schemas.microsoft.com/office/drawing/2014/main" id="{A509E0A6-82DF-48C2-A94A-A2B8E2AF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2" y="3429000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lance exercises - NHS">
            <a:extLst>
              <a:ext uri="{FF2B5EF4-FFF2-40B4-BE49-F238E27FC236}">
                <a16:creationId xmlns:a16="http://schemas.microsoft.com/office/drawing/2014/main" id="{330F37AE-E36C-4772-BBC8-9DC29CBF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88" y="2142641"/>
            <a:ext cx="2350576" cy="21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DC5C0-650F-4AF8-8BF2-663CACFA0A36}"/>
              </a:ext>
            </a:extLst>
          </p:cNvPr>
          <p:cNvSpPr txBox="1"/>
          <p:nvPr/>
        </p:nvSpPr>
        <p:spPr>
          <a:xfrm>
            <a:off x="7439186" y="3541710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prevent…</a:t>
            </a:r>
          </a:p>
        </p:txBody>
      </p:sp>
    </p:spTree>
    <p:extLst>
      <p:ext uri="{BB962C8B-B14F-4D97-AF65-F5344CB8AC3E}">
        <p14:creationId xmlns:p14="http://schemas.microsoft.com/office/powerpoint/2010/main" val="186628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8F92-B446-4298-B019-6F9CC060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the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A0605-75BC-4461-8449-3DFFF14A1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Activity Facilitator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Fund for personalised support to CHs to increase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Education and training: for care home staff and PCN care home teams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Project co-ordinator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309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E086-4282-4A8E-A871-B2CABC08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EHCH Reconditioning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22F5-D542-4873-B7C3-7111EC29A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Project Leads:  Dr Fiona </a:t>
            </a:r>
            <a:r>
              <a:rPr lang="en-GB" sz="3200" dirty="0" err="1"/>
              <a:t>Duncan,</a:t>
            </a:r>
            <a:r>
              <a:rPr lang="en-GB" sz="3200" dirty="0"/>
              <a:t> Caroline Sanford</a:t>
            </a:r>
          </a:p>
          <a:p>
            <a:r>
              <a:rPr lang="en-GB" sz="3200" dirty="0"/>
              <a:t>Activity Facilitator: Andrew Jeffery</a:t>
            </a:r>
          </a:p>
          <a:p>
            <a:r>
              <a:rPr lang="en-GB" sz="3200" dirty="0"/>
              <a:t>Project Co-Ordinator: Liv Sanford</a:t>
            </a:r>
          </a:p>
          <a:p>
            <a:r>
              <a:rPr lang="en-GB" sz="3200" dirty="0"/>
              <a:t>Steering Group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1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1DAB-CB3B-4D6E-8C30-89ADB1FE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Facilitator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005C-EDA4-4CE2-8E05-9143D0A2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01168" lvl="1" indent="0">
              <a:buNone/>
            </a:pPr>
            <a:endParaRPr lang="en-GB" dirty="0"/>
          </a:p>
          <a:p>
            <a:pPr lvl="1"/>
            <a:r>
              <a:rPr lang="en-GB" sz="2400" b="1" dirty="0"/>
              <a:t>Holistic review </a:t>
            </a:r>
            <a:r>
              <a:rPr lang="en-GB" sz="2400" dirty="0"/>
              <a:t>of activity in each care home</a:t>
            </a:r>
          </a:p>
          <a:p>
            <a:pPr lvl="1"/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uidance on basic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personalised exercises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residents and support family and staff members to assist with these</a:t>
            </a:r>
            <a:endParaRPr lang="en-GB" sz="2400" dirty="0"/>
          </a:p>
          <a:p>
            <a:pPr lvl="1"/>
            <a:r>
              <a:rPr lang="en-GB" sz="2400" b="1" dirty="0"/>
              <a:t>Signpost</a:t>
            </a:r>
            <a:r>
              <a:rPr lang="en-GB" sz="2400" dirty="0"/>
              <a:t> to activities available online and within local community</a:t>
            </a:r>
          </a:p>
          <a:p>
            <a:pPr lvl="1"/>
            <a:r>
              <a:rPr lang="en-GB" sz="2400" b="1" dirty="0"/>
              <a:t>Link in with local organisations/volunteers </a:t>
            </a:r>
            <a:r>
              <a:rPr lang="en-GB" sz="2400" dirty="0"/>
              <a:t>to provide activity that best suits the needs of the residents and care homes</a:t>
            </a:r>
          </a:p>
          <a:p>
            <a:pPr lvl="1"/>
            <a:r>
              <a:rPr lang="en-GB" sz="2400" b="1" dirty="0"/>
              <a:t>Work with CH staff and other HCPs </a:t>
            </a:r>
            <a:r>
              <a:rPr lang="en-GB" sz="2400" dirty="0"/>
              <a:t>involved in care of residents</a:t>
            </a:r>
            <a:r>
              <a:rPr lang="en-GB" sz="2400" dirty="0">
                <a:sym typeface="Wingdings" panose="05000000000000000000" pitchFamily="2" charset="2"/>
              </a:rPr>
              <a:t> promote awareness of how increased activity can benefit physical and mental health</a:t>
            </a:r>
          </a:p>
          <a:p>
            <a:pPr marL="201168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747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1DAB-CB3B-4D6E-8C30-89ADB1FE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Fund for personalised support to increase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005C-EDA4-4CE2-8E05-9143D0A2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Personalised funding for CHs to in increase activity levels in their residents, that will meet the specific needs of the resident and the CH itself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Can be used to purchase equipment and access programmes/opportunities that meet the specific needs of the CH and residents.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Specific criteria to be met before funding granted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Funding allocated per CH bed</a:t>
            </a:r>
          </a:p>
          <a:p>
            <a:pPr marL="201168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0209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363</TotalTime>
  <Words>978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Gallery</vt:lpstr>
      <vt:lpstr>Enhanced health in care homes: Reconditioning Initiative  North Devon</vt:lpstr>
      <vt:lpstr>Background to project: deconditioning</vt:lpstr>
      <vt:lpstr>Local relevance</vt:lpstr>
      <vt:lpstr>Objectives</vt:lpstr>
      <vt:lpstr>PowerPoint Presentation</vt:lpstr>
      <vt:lpstr>Summary of the initiative</vt:lpstr>
      <vt:lpstr>The EHCH Reconditioning team</vt:lpstr>
      <vt:lpstr>Activity Facilitator</vt:lpstr>
      <vt:lpstr>Fund for personalised support to increase activity</vt:lpstr>
      <vt:lpstr>Education and training </vt:lpstr>
      <vt:lpstr>Project co-Ordinator</vt:lpstr>
      <vt:lpstr>Methods for measuring impact</vt:lpstr>
      <vt:lpstr>Outcome measures: CH Residents</vt:lpstr>
      <vt:lpstr>Outcome measures: CH Staff/organisation</vt:lpstr>
      <vt:lpstr>Outcome measures : PCN Care Home Teams</vt:lpstr>
      <vt:lpstr>Integration  and sustainability</vt:lpstr>
      <vt:lpstr>Where we are now</vt:lpstr>
      <vt:lpstr>PowerPoint Presentation</vt:lpstr>
      <vt:lpstr>PowerPoint Presentation</vt:lpstr>
      <vt:lpstr>Coming up…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EHCH funding</dc:title>
  <dc:creator>DUNCAN, Fiona (BRANNAM MEDICAL CENTRE)</dc:creator>
  <cp:lastModifiedBy>DUNCAN, Fiona (BRANNAM MEDICAL CENTRE)</cp:lastModifiedBy>
  <cp:revision>26</cp:revision>
  <dcterms:created xsi:type="dcterms:W3CDTF">2022-02-09T11:30:56Z</dcterms:created>
  <dcterms:modified xsi:type="dcterms:W3CDTF">2022-10-24T20:28:24Z</dcterms:modified>
</cp:coreProperties>
</file>