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57" r:id="rId3"/>
    <p:sldId id="258" r:id="rId4"/>
    <p:sldId id="259" r:id="rId5"/>
    <p:sldId id="264"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0" autoAdjust="0"/>
    <p:restoredTop sz="79600" autoAdjust="0"/>
  </p:normalViewPr>
  <p:slideViewPr>
    <p:cSldViewPr snapToGrid="0">
      <p:cViewPr varScale="1">
        <p:scale>
          <a:sx n="54" d="100"/>
          <a:sy n="54" d="100"/>
        </p:scale>
        <p:origin x="1032" y="44"/>
      </p:cViewPr>
      <p:guideLst/>
    </p:cSldViewPr>
  </p:slideViewPr>
  <p:notesTextViewPr>
    <p:cViewPr>
      <p:scale>
        <a:sx n="1" d="1"/>
        <a:sy n="1" d="1"/>
      </p:scale>
      <p:origin x="0" y="0"/>
    </p:cViewPr>
  </p:notesTextViewPr>
  <p:notesViewPr>
    <p:cSldViewPr snapToGrid="0">
      <p:cViewPr varScale="1">
        <p:scale>
          <a:sx n="69" d="100"/>
          <a:sy n="69" d="100"/>
        </p:scale>
        <p:origin x="278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CE9325-E475-41C4-B508-C8216369B789}" type="datetimeFigureOut">
              <a:rPr lang="en-GB" smtClean="0"/>
              <a:t>19/07/2022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FC20F6-3A99-4541-B770-71209BD2876D}" type="slidenum">
              <a:rPr lang="en-GB" smtClean="0"/>
              <a:t>‹#›</a:t>
            </a:fld>
            <a:endParaRPr lang="en-GB"/>
          </a:p>
        </p:txBody>
      </p:sp>
    </p:spTree>
    <p:extLst>
      <p:ext uri="{BB962C8B-B14F-4D97-AF65-F5344CB8AC3E}">
        <p14:creationId xmlns:p14="http://schemas.microsoft.com/office/powerpoint/2010/main" val="1124974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1FC20F6-3A99-4541-B770-71209BD2876D}" type="slidenum">
              <a:rPr lang="en-GB" smtClean="0"/>
              <a:t>1</a:t>
            </a:fld>
            <a:endParaRPr lang="en-GB"/>
          </a:p>
        </p:txBody>
      </p:sp>
    </p:spTree>
    <p:extLst>
      <p:ext uri="{BB962C8B-B14F-4D97-AF65-F5344CB8AC3E}">
        <p14:creationId xmlns:p14="http://schemas.microsoft.com/office/powerpoint/2010/main" val="4044234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GB" dirty="0">
                <a:solidFill>
                  <a:prstClr val="black"/>
                </a:solidFill>
                <a:latin typeface="Century Gothic" panose="020B0502020202020204" pitchFamily="34" charset="0"/>
              </a:rPr>
              <a:t>50% increase in carers since onset of COVID (approx. 130,000 now in Devon)</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6,000 become carers every day in the UK</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7,000,000 juggling paid work and unpaid care role</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Pre-COVID saved UK economy £132 billion per year; since COVID, risen to a saving of £193 billion</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Sooner we get to carers in their caring journey, the longer they will be able to care, remain independent and build resilience </a:t>
            </a:r>
          </a:p>
          <a:p>
            <a:endParaRPr lang="en-GB" dirty="0"/>
          </a:p>
        </p:txBody>
      </p:sp>
      <p:sp>
        <p:nvSpPr>
          <p:cNvPr id="4" name="Slide Number Placeholder 3"/>
          <p:cNvSpPr>
            <a:spLocks noGrp="1"/>
          </p:cNvSpPr>
          <p:nvPr>
            <p:ph type="sldNum" sz="quarter" idx="5"/>
          </p:nvPr>
        </p:nvSpPr>
        <p:spPr/>
        <p:txBody>
          <a:bodyPr/>
          <a:lstStyle/>
          <a:p>
            <a:fld id="{A1FC20F6-3A99-4541-B770-71209BD2876D}" type="slidenum">
              <a:rPr lang="en-GB" smtClean="0"/>
              <a:t>2</a:t>
            </a:fld>
            <a:endParaRPr lang="en-GB"/>
          </a:p>
        </p:txBody>
      </p:sp>
    </p:spTree>
    <p:extLst>
      <p:ext uri="{BB962C8B-B14F-4D97-AF65-F5344CB8AC3E}">
        <p14:creationId xmlns:p14="http://schemas.microsoft.com/office/powerpoint/2010/main" val="2745963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mj-lt"/>
              <a:buAutoNum type="arabicPeriod"/>
            </a:pPr>
            <a:r>
              <a:rPr lang="en-GB" dirty="0">
                <a:solidFill>
                  <a:prstClr val="black"/>
                </a:solidFill>
                <a:latin typeface="Century Gothic" panose="020B0502020202020204" pitchFamily="34" charset="0"/>
              </a:rPr>
              <a:t>Difficulty in carers identifying as such, or being identified:-</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duty as a spouse, relative, friend or neighbour </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living in rural locations</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caring for someone who doesn’t recognise they need a carer</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denial</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guilt</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previous experience</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working</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cared for person won’t allow the carer to have support (control)</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can’t believe support is free</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additional issues and challenges due to culture, sexuality, race, disability, faith, ethnicity, gender</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embarrassment about some conditions, e.g. addiction  </a:t>
            </a:r>
          </a:p>
          <a:p>
            <a:pPr marL="171450" lvl="0" indent="-171450">
              <a:buFont typeface="Arial" panose="020B0604020202020204" pitchFamily="34" charset="0"/>
              <a:buChar char="•"/>
            </a:pPr>
            <a:endParaRPr lang="en-GB" dirty="0">
              <a:solidFill>
                <a:prstClr val="black"/>
              </a:solidFill>
              <a:latin typeface="Century Gothic" panose="020B0502020202020204" pitchFamily="34" charset="0"/>
            </a:endParaRPr>
          </a:p>
          <a:p>
            <a:pPr lvl="0"/>
            <a:r>
              <a:rPr lang="en-GB" dirty="0">
                <a:solidFill>
                  <a:prstClr val="black"/>
                </a:solidFill>
                <a:latin typeface="Century Gothic" panose="020B0502020202020204" pitchFamily="34" charset="0"/>
              </a:rPr>
              <a:t>2. Carer burnout</a:t>
            </a:r>
          </a:p>
          <a:p>
            <a:pPr lvl="0"/>
            <a:endParaRPr lang="en-GB" dirty="0">
              <a:solidFill>
                <a:prstClr val="black"/>
              </a:solidFill>
              <a:latin typeface="Century Gothic" panose="020B0502020202020204" pitchFamily="34" charset="0"/>
            </a:endParaRPr>
          </a:p>
          <a:p>
            <a:pPr lvl="0"/>
            <a:r>
              <a:rPr lang="en-GB" dirty="0">
                <a:solidFill>
                  <a:prstClr val="black"/>
                </a:solidFill>
                <a:latin typeface="Century Gothic" panose="020B0502020202020204" pitchFamily="34" charset="0"/>
              </a:rPr>
              <a:t>3. Carer knows the cared for person best, which is helpful to other professionals and services – advocacy, finance, personality, habits, hobbies, humour etc</a:t>
            </a:r>
          </a:p>
          <a:p>
            <a:endParaRPr lang="en-GB" dirty="0"/>
          </a:p>
        </p:txBody>
      </p:sp>
      <p:sp>
        <p:nvSpPr>
          <p:cNvPr id="4" name="Slide Number Placeholder 3"/>
          <p:cNvSpPr>
            <a:spLocks noGrp="1"/>
          </p:cNvSpPr>
          <p:nvPr>
            <p:ph type="sldNum" sz="quarter" idx="5"/>
          </p:nvPr>
        </p:nvSpPr>
        <p:spPr/>
        <p:txBody>
          <a:bodyPr/>
          <a:lstStyle/>
          <a:p>
            <a:fld id="{A1FC20F6-3A99-4541-B770-71209BD2876D}" type="slidenum">
              <a:rPr lang="en-GB" smtClean="0"/>
              <a:t>3</a:t>
            </a:fld>
            <a:endParaRPr lang="en-GB"/>
          </a:p>
        </p:txBody>
      </p:sp>
    </p:spTree>
    <p:extLst>
      <p:ext uri="{BB962C8B-B14F-4D97-AF65-F5344CB8AC3E}">
        <p14:creationId xmlns:p14="http://schemas.microsoft.com/office/powerpoint/2010/main" val="337558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GB" dirty="0">
                <a:solidFill>
                  <a:prstClr val="black"/>
                </a:solidFill>
                <a:latin typeface="Century Gothic" panose="020B0502020202020204" pitchFamily="34" charset="0"/>
              </a:rPr>
              <a:t>90% of our services are available without the need of a Carers Assessment</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Carer Passport and Welcome Pack</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Carers Break Fund</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Hospital Services – NDDH, RD&amp;E, Torbay &amp; Derriford</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Website</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Helpline</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Alert Card</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Escalation Plan</a:t>
            </a:r>
          </a:p>
          <a:p>
            <a:endParaRPr lang="en-GB" dirty="0"/>
          </a:p>
        </p:txBody>
      </p:sp>
      <p:sp>
        <p:nvSpPr>
          <p:cNvPr id="4" name="Slide Number Placeholder 3"/>
          <p:cNvSpPr>
            <a:spLocks noGrp="1"/>
          </p:cNvSpPr>
          <p:nvPr>
            <p:ph type="sldNum" sz="quarter" idx="5"/>
          </p:nvPr>
        </p:nvSpPr>
        <p:spPr/>
        <p:txBody>
          <a:bodyPr/>
          <a:lstStyle/>
          <a:p>
            <a:fld id="{A1FC20F6-3A99-4541-B770-71209BD2876D}" type="slidenum">
              <a:rPr lang="en-GB" smtClean="0"/>
              <a:t>4</a:t>
            </a:fld>
            <a:endParaRPr lang="en-GB"/>
          </a:p>
        </p:txBody>
      </p:sp>
    </p:spTree>
    <p:extLst>
      <p:ext uri="{BB962C8B-B14F-4D97-AF65-F5344CB8AC3E}">
        <p14:creationId xmlns:p14="http://schemas.microsoft.com/office/powerpoint/2010/main" val="206855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GB" dirty="0">
                <a:solidFill>
                  <a:prstClr val="black"/>
                </a:solidFill>
                <a:latin typeface="Century Gothic" panose="020B0502020202020204" pitchFamily="34" charset="0"/>
              </a:rPr>
              <a:t>Time For You Sitting Service</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Carer Friendly Devon?</a:t>
            </a:r>
          </a:p>
          <a:p>
            <a:endParaRPr lang="en-GB" dirty="0"/>
          </a:p>
        </p:txBody>
      </p:sp>
      <p:sp>
        <p:nvSpPr>
          <p:cNvPr id="4" name="Slide Number Placeholder 3"/>
          <p:cNvSpPr>
            <a:spLocks noGrp="1"/>
          </p:cNvSpPr>
          <p:nvPr>
            <p:ph type="sldNum" sz="quarter" idx="5"/>
          </p:nvPr>
        </p:nvSpPr>
        <p:spPr/>
        <p:txBody>
          <a:bodyPr/>
          <a:lstStyle/>
          <a:p>
            <a:fld id="{A1FC20F6-3A99-4541-B770-71209BD2876D}" type="slidenum">
              <a:rPr lang="en-GB" smtClean="0"/>
              <a:t>5</a:t>
            </a:fld>
            <a:endParaRPr lang="en-GB"/>
          </a:p>
        </p:txBody>
      </p:sp>
    </p:spTree>
    <p:extLst>
      <p:ext uri="{BB962C8B-B14F-4D97-AF65-F5344CB8AC3E}">
        <p14:creationId xmlns:p14="http://schemas.microsoft.com/office/powerpoint/2010/main" val="3249898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1FC20F6-3A99-4541-B770-71209BD2876D}" type="slidenum">
              <a:rPr lang="en-GB" smtClean="0"/>
              <a:t>6</a:t>
            </a:fld>
            <a:endParaRPr lang="en-GB"/>
          </a:p>
        </p:txBody>
      </p:sp>
    </p:spTree>
    <p:extLst>
      <p:ext uri="{BB962C8B-B14F-4D97-AF65-F5344CB8AC3E}">
        <p14:creationId xmlns:p14="http://schemas.microsoft.com/office/powerpoint/2010/main" val="2573365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latin typeface="Century Gothic" panose="020B0502020202020204" pitchFamily="34" charset="0"/>
              </a:rPr>
              <a:t>Referral routes</a:t>
            </a:r>
          </a:p>
        </p:txBody>
      </p:sp>
      <p:sp>
        <p:nvSpPr>
          <p:cNvPr id="4" name="Slide Number Placeholder 3"/>
          <p:cNvSpPr>
            <a:spLocks noGrp="1"/>
          </p:cNvSpPr>
          <p:nvPr>
            <p:ph type="sldNum" sz="quarter" idx="5"/>
          </p:nvPr>
        </p:nvSpPr>
        <p:spPr/>
        <p:txBody>
          <a:bodyPr/>
          <a:lstStyle/>
          <a:p>
            <a:fld id="{A1FC20F6-3A99-4541-B770-71209BD2876D}" type="slidenum">
              <a:rPr lang="en-GB" smtClean="0"/>
              <a:t>7</a:t>
            </a:fld>
            <a:endParaRPr lang="en-GB"/>
          </a:p>
        </p:txBody>
      </p:sp>
    </p:spTree>
    <p:extLst>
      <p:ext uri="{BB962C8B-B14F-4D97-AF65-F5344CB8AC3E}">
        <p14:creationId xmlns:p14="http://schemas.microsoft.com/office/powerpoint/2010/main" val="4155829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GB" dirty="0">
                <a:solidFill>
                  <a:prstClr val="black"/>
                </a:solidFill>
                <a:latin typeface="Century Gothic" panose="020B0502020202020204" pitchFamily="34" charset="0"/>
              </a:rPr>
              <a:t>Regularly meet with our locality teams to maintain collaborative working and to avoid duplication</a:t>
            </a:r>
          </a:p>
          <a:p>
            <a:pPr marL="171450" lvl="0" indent="-171450">
              <a:buFont typeface="Arial" panose="020B0604020202020204" pitchFamily="34" charset="0"/>
              <a:buChar char="•"/>
            </a:pPr>
            <a:r>
              <a:rPr lang="en-GB" dirty="0">
                <a:solidFill>
                  <a:prstClr val="black"/>
                </a:solidFill>
                <a:latin typeface="Century Gothic" panose="020B0502020202020204" pitchFamily="34" charset="0"/>
              </a:rPr>
              <a:t>Digital training and bespoke face-to-face training</a:t>
            </a:r>
          </a:p>
          <a:p>
            <a:endParaRPr lang="en-GB" dirty="0"/>
          </a:p>
        </p:txBody>
      </p:sp>
      <p:sp>
        <p:nvSpPr>
          <p:cNvPr id="4" name="Slide Number Placeholder 3"/>
          <p:cNvSpPr>
            <a:spLocks noGrp="1"/>
          </p:cNvSpPr>
          <p:nvPr>
            <p:ph type="sldNum" sz="quarter" idx="5"/>
          </p:nvPr>
        </p:nvSpPr>
        <p:spPr/>
        <p:txBody>
          <a:bodyPr/>
          <a:lstStyle/>
          <a:p>
            <a:fld id="{A1FC20F6-3A99-4541-B770-71209BD2876D}" type="slidenum">
              <a:rPr lang="en-GB" smtClean="0"/>
              <a:t>8</a:t>
            </a:fld>
            <a:endParaRPr lang="en-GB"/>
          </a:p>
        </p:txBody>
      </p:sp>
    </p:spTree>
    <p:extLst>
      <p:ext uri="{BB962C8B-B14F-4D97-AF65-F5344CB8AC3E}">
        <p14:creationId xmlns:p14="http://schemas.microsoft.com/office/powerpoint/2010/main" val="8802876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1FC20F6-3A99-4541-B770-71209BD2876D}" type="slidenum">
              <a:rPr lang="en-GB" smtClean="0"/>
              <a:t>9</a:t>
            </a:fld>
            <a:endParaRPr lang="en-GB"/>
          </a:p>
        </p:txBody>
      </p:sp>
    </p:spTree>
    <p:extLst>
      <p:ext uri="{BB962C8B-B14F-4D97-AF65-F5344CB8AC3E}">
        <p14:creationId xmlns:p14="http://schemas.microsoft.com/office/powerpoint/2010/main" val="4139819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7/19/2022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520F2-E4D5-438D-B916-89F807A0131D}"/>
              </a:ext>
            </a:extLst>
          </p:cNvPr>
          <p:cNvSpPr>
            <a:spLocks noGrp="1"/>
          </p:cNvSpPr>
          <p:nvPr>
            <p:ph type="ctrTitle"/>
          </p:nvPr>
        </p:nvSpPr>
        <p:spPr>
          <a:xfrm>
            <a:off x="2501078" y="1479014"/>
            <a:ext cx="8915399" cy="2262781"/>
          </a:xfrm>
        </p:spPr>
        <p:txBody>
          <a:bodyPr/>
          <a:lstStyle/>
          <a:p>
            <a:r>
              <a:rPr lang="en-GB" dirty="0"/>
              <a:t>Supporting Unpaid Carers</a:t>
            </a:r>
          </a:p>
        </p:txBody>
      </p:sp>
      <p:sp>
        <p:nvSpPr>
          <p:cNvPr id="3" name="Subtitle 2">
            <a:extLst>
              <a:ext uri="{FF2B5EF4-FFF2-40B4-BE49-F238E27FC236}">
                <a16:creationId xmlns:a16="http://schemas.microsoft.com/office/drawing/2014/main" id="{04A5FA1C-2377-430F-940B-1CB7F672342F}"/>
              </a:ext>
            </a:extLst>
          </p:cNvPr>
          <p:cNvSpPr>
            <a:spLocks noGrp="1"/>
          </p:cNvSpPr>
          <p:nvPr>
            <p:ph type="subTitle" idx="1"/>
          </p:nvPr>
        </p:nvSpPr>
        <p:spPr>
          <a:xfrm>
            <a:off x="2589212" y="5085851"/>
            <a:ext cx="8915399" cy="1126283"/>
          </a:xfrm>
        </p:spPr>
        <p:txBody>
          <a:bodyPr>
            <a:normAutofit/>
          </a:bodyPr>
          <a:lstStyle/>
          <a:p>
            <a:pPr algn="r"/>
            <a:r>
              <a:rPr lang="en-GB" sz="2800" dirty="0"/>
              <a:t>Wellbeing Teams Network Meeting</a:t>
            </a:r>
          </a:p>
          <a:p>
            <a:pPr algn="r"/>
            <a:r>
              <a:rPr lang="en-GB" sz="2800"/>
              <a:t>July </a:t>
            </a:r>
            <a:r>
              <a:rPr lang="en-GB" sz="2800" dirty="0"/>
              <a:t>2022</a:t>
            </a:r>
          </a:p>
        </p:txBody>
      </p:sp>
      <p:pic>
        <p:nvPicPr>
          <p:cNvPr id="4" name="Picture 3">
            <a:extLst>
              <a:ext uri="{FF2B5EF4-FFF2-40B4-BE49-F238E27FC236}">
                <a16:creationId xmlns:a16="http://schemas.microsoft.com/office/drawing/2014/main" id="{277C359A-D63B-4A8B-99B2-0EFB273263D1}"/>
              </a:ext>
            </a:extLst>
          </p:cNvPr>
          <p:cNvPicPr>
            <a:picLocks noChangeAspect="1"/>
          </p:cNvPicPr>
          <p:nvPr/>
        </p:nvPicPr>
        <p:blipFill>
          <a:blip r:embed="rId3"/>
          <a:stretch>
            <a:fillRect/>
          </a:stretch>
        </p:blipFill>
        <p:spPr>
          <a:xfrm>
            <a:off x="1261071" y="645866"/>
            <a:ext cx="1764445" cy="1575397"/>
          </a:xfrm>
          <a:prstGeom prst="rect">
            <a:avLst/>
          </a:prstGeom>
        </p:spPr>
      </p:pic>
      <p:pic>
        <p:nvPicPr>
          <p:cNvPr id="7" name="Picture 6">
            <a:extLst>
              <a:ext uri="{FF2B5EF4-FFF2-40B4-BE49-F238E27FC236}">
                <a16:creationId xmlns:a16="http://schemas.microsoft.com/office/drawing/2014/main" id="{BA1A7D78-6E67-49C1-872B-F1A95C2F7A6C}"/>
              </a:ext>
            </a:extLst>
          </p:cNvPr>
          <p:cNvPicPr>
            <a:picLocks noChangeAspect="1"/>
          </p:cNvPicPr>
          <p:nvPr/>
        </p:nvPicPr>
        <p:blipFill>
          <a:blip r:embed="rId4"/>
          <a:stretch>
            <a:fillRect/>
          </a:stretch>
        </p:blipFill>
        <p:spPr>
          <a:xfrm>
            <a:off x="7662777" y="293402"/>
            <a:ext cx="4056289" cy="1735736"/>
          </a:xfrm>
          <a:prstGeom prst="rect">
            <a:avLst/>
          </a:prstGeom>
        </p:spPr>
      </p:pic>
    </p:spTree>
    <p:extLst>
      <p:ext uri="{BB962C8B-B14F-4D97-AF65-F5344CB8AC3E}">
        <p14:creationId xmlns:p14="http://schemas.microsoft.com/office/powerpoint/2010/main" val="4054112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C7C27-7664-412F-9EC9-AED16AA5B029}"/>
              </a:ext>
            </a:extLst>
          </p:cNvPr>
          <p:cNvSpPr>
            <a:spLocks noGrp="1"/>
          </p:cNvSpPr>
          <p:nvPr>
            <p:ph type="title"/>
          </p:nvPr>
        </p:nvSpPr>
        <p:spPr/>
        <p:txBody>
          <a:bodyPr/>
          <a:lstStyle/>
          <a:p>
            <a:r>
              <a:rPr lang="en-GB" dirty="0"/>
              <a:t>About unpaid carers</a:t>
            </a:r>
          </a:p>
        </p:txBody>
      </p:sp>
      <p:sp>
        <p:nvSpPr>
          <p:cNvPr id="3" name="Content Placeholder 2">
            <a:extLst>
              <a:ext uri="{FF2B5EF4-FFF2-40B4-BE49-F238E27FC236}">
                <a16:creationId xmlns:a16="http://schemas.microsoft.com/office/drawing/2014/main" id="{F388CC48-9E4D-457B-AF9A-DF76F106127A}"/>
              </a:ext>
            </a:extLst>
          </p:cNvPr>
          <p:cNvSpPr>
            <a:spLocks noGrp="1"/>
          </p:cNvSpPr>
          <p:nvPr>
            <p:ph idx="1"/>
          </p:nvPr>
        </p:nvSpPr>
        <p:spPr/>
        <p:txBody>
          <a:bodyPr>
            <a:normAutofit/>
          </a:bodyPr>
          <a:lstStyle/>
          <a:p>
            <a:r>
              <a:rPr lang="en-GB" sz="2400" dirty="0"/>
              <a:t>Family members, friends or neighbours of someone who cannot manage without them.</a:t>
            </a:r>
          </a:p>
          <a:p>
            <a:r>
              <a:rPr lang="en-GB" sz="2400" dirty="0"/>
              <a:t>This can be due to a physical or mental health issue, learning disability or substance misuse.</a:t>
            </a:r>
          </a:p>
          <a:p>
            <a:r>
              <a:rPr lang="en-GB" sz="2400" dirty="0"/>
              <a:t>Approximately one in eight of us are carers.</a:t>
            </a:r>
          </a:p>
          <a:p>
            <a:r>
              <a:rPr lang="en-GB" sz="2400" dirty="0"/>
              <a:t>Most of us will be a carer at some time in our lives.</a:t>
            </a:r>
          </a:p>
          <a:p>
            <a:endParaRPr lang="en-GB" sz="2400" dirty="0"/>
          </a:p>
        </p:txBody>
      </p:sp>
    </p:spTree>
    <p:extLst>
      <p:ext uri="{BB962C8B-B14F-4D97-AF65-F5344CB8AC3E}">
        <p14:creationId xmlns:p14="http://schemas.microsoft.com/office/powerpoint/2010/main" val="2985584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CBB4C-6218-4C88-8A62-00D329C378A0}"/>
              </a:ext>
            </a:extLst>
          </p:cNvPr>
          <p:cNvSpPr>
            <a:spLocks noGrp="1"/>
          </p:cNvSpPr>
          <p:nvPr>
            <p:ph type="title"/>
          </p:nvPr>
        </p:nvSpPr>
        <p:spPr/>
        <p:txBody>
          <a:bodyPr/>
          <a:lstStyle/>
          <a:p>
            <a:r>
              <a:rPr lang="en-GB" dirty="0"/>
              <a:t>The impact of caring</a:t>
            </a:r>
          </a:p>
        </p:txBody>
      </p:sp>
      <p:sp>
        <p:nvSpPr>
          <p:cNvPr id="3" name="Content Placeholder 2">
            <a:extLst>
              <a:ext uri="{FF2B5EF4-FFF2-40B4-BE49-F238E27FC236}">
                <a16:creationId xmlns:a16="http://schemas.microsoft.com/office/drawing/2014/main" id="{35B08CC3-E569-418B-BA17-659785B7C346}"/>
              </a:ext>
            </a:extLst>
          </p:cNvPr>
          <p:cNvSpPr>
            <a:spLocks noGrp="1"/>
          </p:cNvSpPr>
          <p:nvPr>
            <p:ph idx="1"/>
          </p:nvPr>
        </p:nvSpPr>
        <p:spPr>
          <a:xfrm>
            <a:off x="2329543" y="1773715"/>
            <a:ext cx="9175069" cy="4888341"/>
          </a:xfrm>
        </p:spPr>
        <p:txBody>
          <a:bodyPr>
            <a:normAutofit lnSpcReduction="10000"/>
          </a:bodyPr>
          <a:lstStyle/>
          <a:p>
            <a:r>
              <a:rPr lang="en-GB" sz="2400" dirty="0"/>
              <a:t>Carers often do not see themselves as carers.</a:t>
            </a:r>
          </a:p>
          <a:p>
            <a:r>
              <a:rPr lang="en-GB" sz="2400" dirty="0"/>
              <a:t>There can be a profound impact on carers in terms of</a:t>
            </a:r>
          </a:p>
          <a:p>
            <a:pPr lvl="1"/>
            <a:r>
              <a:rPr lang="en-GB" sz="2400" dirty="0"/>
              <a:t>Neglecting themselves</a:t>
            </a:r>
          </a:p>
          <a:p>
            <a:pPr lvl="1"/>
            <a:r>
              <a:rPr lang="en-GB" sz="2400" dirty="0"/>
              <a:t>Isolation</a:t>
            </a:r>
          </a:p>
          <a:p>
            <a:pPr lvl="1"/>
            <a:r>
              <a:rPr lang="en-GB" sz="2400" dirty="0"/>
              <a:t>Exhaustion</a:t>
            </a:r>
          </a:p>
          <a:p>
            <a:pPr lvl="1"/>
            <a:r>
              <a:rPr lang="en-GB" sz="2400" dirty="0"/>
              <a:t>Stress</a:t>
            </a:r>
          </a:p>
          <a:p>
            <a:pPr lvl="1"/>
            <a:r>
              <a:rPr lang="en-GB" sz="2400" dirty="0"/>
              <a:t>Impact on work / education</a:t>
            </a:r>
          </a:p>
          <a:p>
            <a:pPr lvl="1"/>
            <a:r>
              <a:rPr lang="en-GB" sz="2400" dirty="0"/>
              <a:t>Etc.</a:t>
            </a:r>
          </a:p>
          <a:p>
            <a:r>
              <a:rPr lang="en-GB" sz="2400" dirty="0"/>
              <a:t>The impact on the person who is cared for – giving them the best life they can have.  “The one consistent in the person’s life”</a:t>
            </a:r>
          </a:p>
          <a:p>
            <a:pPr lvl="1"/>
            <a:endParaRPr lang="en-GB" dirty="0"/>
          </a:p>
        </p:txBody>
      </p:sp>
    </p:spTree>
    <p:extLst>
      <p:ext uri="{BB962C8B-B14F-4D97-AF65-F5344CB8AC3E}">
        <p14:creationId xmlns:p14="http://schemas.microsoft.com/office/powerpoint/2010/main" val="1502371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2885-8CF4-4070-A2AE-C6FAF8A1152B}"/>
              </a:ext>
            </a:extLst>
          </p:cNvPr>
          <p:cNvSpPr>
            <a:spLocks noGrp="1"/>
          </p:cNvSpPr>
          <p:nvPr>
            <p:ph type="title"/>
          </p:nvPr>
        </p:nvSpPr>
        <p:spPr/>
        <p:txBody>
          <a:bodyPr/>
          <a:lstStyle/>
          <a:p>
            <a:r>
              <a:rPr lang="en-GB" dirty="0"/>
              <a:t>Support for Carers</a:t>
            </a:r>
          </a:p>
        </p:txBody>
      </p:sp>
      <p:sp>
        <p:nvSpPr>
          <p:cNvPr id="3" name="Content Placeholder 2">
            <a:extLst>
              <a:ext uri="{FF2B5EF4-FFF2-40B4-BE49-F238E27FC236}">
                <a16:creationId xmlns:a16="http://schemas.microsoft.com/office/drawing/2014/main" id="{E8E416EF-09DA-4E3F-B5E5-1C307D5A4AD4}"/>
              </a:ext>
            </a:extLst>
          </p:cNvPr>
          <p:cNvSpPr>
            <a:spLocks noGrp="1"/>
          </p:cNvSpPr>
          <p:nvPr>
            <p:ph idx="1"/>
          </p:nvPr>
        </p:nvSpPr>
        <p:spPr>
          <a:xfrm>
            <a:off x="2169763" y="1580827"/>
            <a:ext cx="9686439" cy="5036949"/>
          </a:xfrm>
        </p:spPr>
        <p:txBody>
          <a:bodyPr>
            <a:normAutofit/>
          </a:bodyPr>
          <a:lstStyle/>
          <a:p>
            <a:r>
              <a:rPr lang="en-GB" sz="2400" dirty="0"/>
              <a:t>Devon Carers / Torbay Carers offer:</a:t>
            </a:r>
          </a:p>
          <a:p>
            <a:pPr lvl="1"/>
            <a:r>
              <a:rPr lang="en-GB" sz="2400" dirty="0"/>
              <a:t>Carers Assessments / Health and Wellbeing Checks</a:t>
            </a:r>
          </a:p>
          <a:p>
            <a:pPr lvl="1"/>
            <a:r>
              <a:rPr lang="en-GB" sz="2400" dirty="0"/>
              <a:t>Direct payments for a break / emotional support</a:t>
            </a:r>
          </a:p>
          <a:p>
            <a:pPr lvl="1"/>
            <a:r>
              <a:rPr lang="en-GB" sz="2400" dirty="0"/>
              <a:t>Someone to talk to (phone or face-to-face)</a:t>
            </a:r>
          </a:p>
          <a:p>
            <a:pPr lvl="1"/>
            <a:r>
              <a:rPr lang="en-GB" sz="2400" dirty="0"/>
              <a:t>Specialist carer support  - mental health, older people’s mental health, learning disabilities, Young Adult Carers (16-25) Young Carers (under 18)</a:t>
            </a:r>
          </a:p>
          <a:p>
            <a:pPr lvl="1"/>
            <a:r>
              <a:rPr lang="en-GB" sz="2400" dirty="0"/>
              <a:t>Hospital services </a:t>
            </a:r>
          </a:p>
          <a:p>
            <a:pPr lvl="1"/>
            <a:r>
              <a:rPr lang="en-GB" sz="2400" dirty="0"/>
              <a:t>Free / discounted hospital parking (when attending in support of the person you care for)</a:t>
            </a:r>
          </a:p>
          <a:p>
            <a:pPr lvl="1"/>
            <a:r>
              <a:rPr lang="en-GB" sz="2400" dirty="0"/>
              <a:t>Carer Passport / alert card</a:t>
            </a:r>
          </a:p>
          <a:p>
            <a:pPr lvl="1"/>
            <a:endParaRPr lang="en-GB" dirty="0"/>
          </a:p>
          <a:p>
            <a:pPr lvl="1"/>
            <a:endParaRPr lang="en-GB" dirty="0"/>
          </a:p>
          <a:p>
            <a:endParaRPr lang="en-GB" dirty="0"/>
          </a:p>
        </p:txBody>
      </p:sp>
    </p:spTree>
    <p:extLst>
      <p:ext uri="{BB962C8B-B14F-4D97-AF65-F5344CB8AC3E}">
        <p14:creationId xmlns:p14="http://schemas.microsoft.com/office/powerpoint/2010/main" val="1741603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C688E-A638-4C97-A82A-993B4E147BC0}"/>
              </a:ext>
            </a:extLst>
          </p:cNvPr>
          <p:cNvSpPr>
            <a:spLocks noGrp="1"/>
          </p:cNvSpPr>
          <p:nvPr>
            <p:ph type="title"/>
          </p:nvPr>
        </p:nvSpPr>
        <p:spPr/>
        <p:txBody>
          <a:bodyPr/>
          <a:lstStyle/>
          <a:p>
            <a:r>
              <a:rPr lang="en-GB" dirty="0"/>
              <a:t>Support for Carers (continued)</a:t>
            </a:r>
          </a:p>
        </p:txBody>
      </p:sp>
      <p:sp>
        <p:nvSpPr>
          <p:cNvPr id="3" name="Content Placeholder 2">
            <a:extLst>
              <a:ext uri="{FF2B5EF4-FFF2-40B4-BE49-F238E27FC236}">
                <a16:creationId xmlns:a16="http://schemas.microsoft.com/office/drawing/2014/main" id="{E2D3DA05-BC1A-4445-86F1-891368B7D847}"/>
              </a:ext>
            </a:extLst>
          </p:cNvPr>
          <p:cNvSpPr>
            <a:spLocks noGrp="1"/>
          </p:cNvSpPr>
          <p:nvPr>
            <p:ph idx="1"/>
          </p:nvPr>
        </p:nvSpPr>
        <p:spPr>
          <a:xfrm>
            <a:off x="2240869" y="2046514"/>
            <a:ext cx="8915400" cy="4811486"/>
          </a:xfrm>
        </p:spPr>
        <p:txBody>
          <a:bodyPr/>
          <a:lstStyle/>
          <a:p>
            <a:pPr lvl="1"/>
            <a:r>
              <a:rPr lang="en-GB" sz="2400" dirty="0"/>
              <a:t>Back-up plan (in case of emergency)</a:t>
            </a:r>
          </a:p>
          <a:p>
            <a:pPr lvl="1"/>
            <a:r>
              <a:rPr lang="en-GB" sz="2400" dirty="0"/>
              <a:t>Peer support</a:t>
            </a:r>
          </a:p>
          <a:p>
            <a:pPr lvl="1"/>
            <a:r>
              <a:rPr lang="en-GB" sz="2400" dirty="0"/>
              <a:t>Sitting service</a:t>
            </a:r>
          </a:p>
          <a:p>
            <a:pPr lvl="1"/>
            <a:r>
              <a:rPr lang="en-GB" sz="2400" dirty="0"/>
              <a:t>Carers training / education</a:t>
            </a:r>
          </a:p>
          <a:p>
            <a:pPr lvl="1"/>
            <a:r>
              <a:rPr lang="en-GB" sz="2400" dirty="0"/>
              <a:t>Quarterly newsletter</a:t>
            </a:r>
          </a:p>
          <a:p>
            <a:pPr lvl="1"/>
            <a:r>
              <a:rPr lang="en-GB" sz="2400" dirty="0"/>
              <a:t>Support / signposting to help with finances</a:t>
            </a:r>
          </a:p>
          <a:p>
            <a:endParaRPr lang="en-GB" dirty="0"/>
          </a:p>
        </p:txBody>
      </p:sp>
    </p:spTree>
    <p:extLst>
      <p:ext uri="{BB962C8B-B14F-4D97-AF65-F5344CB8AC3E}">
        <p14:creationId xmlns:p14="http://schemas.microsoft.com/office/powerpoint/2010/main" val="243686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6A868-30F7-4E97-A797-AA7A9ABA303F}"/>
              </a:ext>
            </a:extLst>
          </p:cNvPr>
          <p:cNvSpPr>
            <a:spLocks noGrp="1"/>
          </p:cNvSpPr>
          <p:nvPr>
            <p:ph type="title"/>
          </p:nvPr>
        </p:nvSpPr>
        <p:spPr/>
        <p:txBody>
          <a:bodyPr/>
          <a:lstStyle/>
          <a:p>
            <a:r>
              <a:rPr lang="en-GB" dirty="0"/>
              <a:t>Carer Recognition Tools</a:t>
            </a:r>
          </a:p>
        </p:txBody>
      </p:sp>
      <p:sp>
        <p:nvSpPr>
          <p:cNvPr id="3" name="Content Placeholder 2">
            <a:extLst>
              <a:ext uri="{FF2B5EF4-FFF2-40B4-BE49-F238E27FC236}">
                <a16:creationId xmlns:a16="http://schemas.microsoft.com/office/drawing/2014/main" id="{19FA1AAE-5044-4F46-A686-EF676015220F}"/>
              </a:ext>
            </a:extLst>
          </p:cNvPr>
          <p:cNvSpPr>
            <a:spLocks noGrp="1"/>
          </p:cNvSpPr>
          <p:nvPr>
            <p:ph idx="1"/>
          </p:nvPr>
        </p:nvSpPr>
        <p:spPr>
          <a:xfrm>
            <a:off x="2589212" y="1828800"/>
            <a:ext cx="8915400" cy="3777622"/>
          </a:xfrm>
        </p:spPr>
        <p:txBody>
          <a:bodyPr>
            <a:normAutofit/>
          </a:bodyPr>
          <a:lstStyle/>
          <a:p>
            <a:r>
              <a:rPr lang="en-GB" sz="2400" dirty="0"/>
              <a:t>Reminder to identify carers</a:t>
            </a:r>
          </a:p>
          <a:p>
            <a:r>
              <a:rPr lang="en-GB" sz="2400" dirty="0"/>
              <a:t>Questions to prompt conversations</a:t>
            </a:r>
          </a:p>
          <a:p>
            <a:r>
              <a:rPr lang="en-GB" sz="2400" dirty="0"/>
              <a:t>One number to signpost carers to for information, advice and support</a:t>
            </a:r>
          </a:p>
        </p:txBody>
      </p:sp>
      <p:pic>
        <p:nvPicPr>
          <p:cNvPr id="4" name="Picture 2">
            <a:extLst>
              <a:ext uri="{FF2B5EF4-FFF2-40B4-BE49-F238E27FC236}">
                <a16:creationId xmlns:a16="http://schemas.microsoft.com/office/drawing/2014/main" id="{F9F8F698-1D5D-44C7-A68A-B4D4DB266982}"/>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2482" t="12091" r="14202" b="6177"/>
          <a:stretch/>
        </p:blipFill>
        <p:spPr bwMode="auto">
          <a:xfrm>
            <a:off x="2589212" y="4022411"/>
            <a:ext cx="3600763" cy="225681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5" name="Picture 2">
            <a:extLst>
              <a:ext uri="{FF2B5EF4-FFF2-40B4-BE49-F238E27FC236}">
                <a16:creationId xmlns:a16="http://schemas.microsoft.com/office/drawing/2014/main" id="{319F58AA-3580-4D34-A317-D87968AF2CDA}"/>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2514" t="11648" r="14128" b="5749"/>
          <a:stretch/>
        </p:blipFill>
        <p:spPr bwMode="auto">
          <a:xfrm>
            <a:off x="7046912" y="4022411"/>
            <a:ext cx="3562963" cy="225681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182382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5C882-28A8-409A-B29D-6B53A73F68F0}"/>
              </a:ext>
            </a:extLst>
          </p:cNvPr>
          <p:cNvSpPr>
            <a:spLocks noGrp="1"/>
          </p:cNvSpPr>
          <p:nvPr>
            <p:ph type="title"/>
          </p:nvPr>
        </p:nvSpPr>
        <p:spPr/>
        <p:txBody>
          <a:bodyPr/>
          <a:lstStyle/>
          <a:p>
            <a:r>
              <a:rPr lang="en-GB" dirty="0"/>
              <a:t>How can you help carers?</a:t>
            </a:r>
          </a:p>
        </p:txBody>
      </p:sp>
      <p:sp>
        <p:nvSpPr>
          <p:cNvPr id="3" name="Content Placeholder 2">
            <a:extLst>
              <a:ext uri="{FF2B5EF4-FFF2-40B4-BE49-F238E27FC236}">
                <a16:creationId xmlns:a16="http://schemas.microsoft.com/office/drawing/2014/main" id="{8840222F-F205-4491-836F-F0111BB21B7A}"/>
              </a:ext>
            </a:extLst>
          </p:cNvPr>
          <p:cNvSpPr>
            <a:spLocks noGrp="1"/>
          </p:cNvSpPr>
          <p:nvPr>
            <p:ph idx="1"/>
          </p:nvPr>
        </p:nvSpPr>
        <p:spPr>
          <a:xfrm>
            <a:off x="2589212" y="1720312"/>
            <a:ext cx="8915400" cy="4866468"/>
          </a:xfrm>
        </p:spPr>
        <p:txBody>
          <a:bodyPr>
            <a:normAutofit lnSpcReduction="10000"/>
          </a:bodyPr>
          <a:lstStyle/>
          <a:p>
            <a:r>
              <a:rPr lang="en-GB" sz="2400" dirty="0"/>
              <a:t>Identify (and record) carers who you speak to</a:t>
            </a:r>
          </a:p>
          <a:p>
            <a:r>
              <a:rPr lang="en-GB" sz="2400" dirty="0"/>
              <a:t>Explain there is support available (and what it is)</a:t>
            </a:r>
          </a:p>
          <a:p>
            <a:r>
              <a:rPr lang="en-GB" sz="2400" dirty="0"/>
              <a:t>Challenge “I’m just their husband / wife / son” etc. – Looking after themselves makes the whole situation more sustainable.  </a:t>
            </a:r>
          </a:p>
          <a:p>
            <a:r>
              <a:rPr lang="en-GB" sz="2400" dirty="0"/>
              <a:t>Explain that being a carer does not make them any less of a wife / husband etc., and that they don’t have to do this alone / at all.</a:t>
            </a:r>
          </a:p>
          <a:p>
            <a:r>
              <a:rPr lang="en-GB" sz="2400" dirty="0"/>
              <a:t>Give our number out or call yourself to refer in.  We will only do what the carer asks us to do, and we are not linked with benefits etc.  In fact there could be a financial benefit to speaking to us.</a:t>
            </a:r>
          </a:p>
        </p:txBody>
      </p:sp>
    </p:spTree>
    <p:extLst>
      <p:ext uri="{BB962C8B-B14F-4D97-AF65-F5344CB8AC3E}">
        <p14:creationId xmlns:p14="http://schemas.microsoft.com/office/powerpoint/2010/main" val="2657637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D2772-31D8-4244-BC2F-1F7D7168C792}"/>
              </a:ext>
            </a:extLst>
          </p:cNvPr>
          <p:cNvSpPr>
            <a:spLocks noGrp="1"/>
          </p:cNvSpPr>
          <p:nvPr>
            <p:ph type="title"/>
          </p:nvPr>
        </p:nvSpPr>
        <p:spPr/>
        <p:txBody>
          <a:bodyPr/>
          <a:lstStyle/>
          <a:p>
            <a:r>
              <a:rPr lang="en-GB" dirty="0"/>
              <a:t>Can we link better with you?</a:t>
            </a:r>
          </a:p>
        </p:txBody>
      </p:sp>
      <p:sp>
        <p:nvSpPr>
          <p:cNvPr id="3" name="Content Placeholder 2">
            <a:extLst>
              <a:ext uri="{FF2B5EF4-FFF2-40B4-BE49-F238E27FC236}">
                <a16:creationId xmlns:a16="http://schemas.microsoft.com/office/drawing/2014/main" id="{6A13935E-70C0-4935-AFEA-1008B63C1773}"/>
              </a:ext>
            </a:extLst>
          </p:cNvPr>
          <p:cNvSpPr>
            <a:spLocks noGrp="1"/>
          </p:cNvSpPr>
          <p:nvPr>
            <p:ph idx="1"/>
          </p:nvPr>
        </p:nvSpPr>
        <p:spPr>
          <a:xfrm>
            <a:off x="2589212" y="1905000"/>
            <a:ext cx="8915400" cy="4006222"/>
          </a:xfrm>
        </p:spPr>
        <p:txBody>
          <a:bodyPr>
            <a:normAutofit/>
          </a:bodyPr>
          <a:lstStyle/>
          <a:p>
            <a:r>
              <a:rPr lang="en-GB" sz="2400" dirty="0"/>
              <a:t>We are always looking for new ways to identify and support carers.</a:t>
            </a:r>
          </a:p>
          <a:p>
            <a:r>
              <a:rPr lang="en-GB" sz="2400" dirty="0"/>
              <a:t>We overlap with many providers with similar objectives.</a:t>
            </a:r>
          </a:p>
          <a:p>
            <a:r>
              <a:rPr lang="en-GB" sz="2400" dirty="0"/>
              <a:t>How can we work with you to our mutual benefit?</a:t>
            </a:r>
          </a:p>
          <a:p>
            <a:r>
              <a:rPr lang="en-GB" sz="2400" dirty="0"/>
              <a:t>Carer Awareness training</a:t>
            </a:r>
          </a:p>
        </p:txBody>
      </p:sp>
    </p:spTree>
    <p:extLst>
      <p:ext uri="{BB962C8B-B14F-4D97-AF65-F5344CB8AC3E}">
        <p14:creationId xmlns:p14="http://schemas.microsoft.com/office/powerpoint/2010/main" val="982084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97A53-9656-471B-89B5-A5037B50B4D2}"/>
              </a:ext>
            </a:extLst>
          </p:cNvPr>
          <p:cNvSpPr>
            <a:spLocks noGrp="1"/>
          </p:cNvSpPr>
          <p:nvPr>
            <p:ph type="title"/>
          </p:nvPr>
        </p:nvSpPr>
        <p:spPr>
          <a:xfrm>
            <a:off x="2592925" y="624110"/>
            <a:ext cx="8911687" cy="2630719"/>
          </a:xfrm>
        </p:spPr>
        <p:txBody>
          <a:bodyPr/>
          <a:lstStyle/>
          <a:p>
            <a:r>
              <a:rPr lang="en-GB" dirty="0"/>
              <a:t>Contact us</a:t>
            </a:r>
          </a:p>
        </p:txBody>
      </p:sp>
      <p:sp>
        <p:nvSpPr>
          <p:cNvPr id="6" name="Subtitle 2">
            <a:extLst>
              <a:ext uri="{FF2B5EF4-FFF2-40B4-BE49-F238E27FC236}">
                <a16:creationId xmlns:a16="http://schemas.microsoft.com/office/drawing/2014/main" id="{19D70D49-7917-4E70-B578-3230B9740AB7}"/>
              </a:ext>
            </a:extLst>
          </p:cNvPr>
          <p:cNvSpPr txBox="1">
            <a:spLocks/>
          </p:cNvSpPr>
          <p:nvPr/>
        </p:nvSpPr>
        <p:spPr>
          <a:xfrm>
            <a:off x="5372982" y="1767759"/>
            <a:ext cx="4320480" cy="1768287"/>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marR="0" lvl="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a:pPr>
            <a:r>
              <a:rPr kumimoji="0" lang="en-GB" sz="2200" b="1" i="0" u="none" strike="noStrike" kern="1200" cap="none" spc="0" normalizeH="0" baseline="0" noProof="0" dirty="0">
                <a:ln>
                  <a:noFill/>
                </a:ln>
                <a:solidFill>
                  <a:srgbClr val="00B0F0"/>
                </a:solidFill>
                <a:effectLst/>
                <a:uLnTx/>
                <a:uFillTx/>
                <a:latin typeface="Century Gothic" panose="020B0502020202020204" pitchFamily="34" charset="0"/>
                <a:ea typeface="+mn-ea"/>
                <a:cs typeface="+mn-cs"/>
              </a:rPr>
              <a:t>www.devoncarers.org.uk</a:t>
            </a:r>
          </a:p>
          <a:p>
            <a:pPr marL="0" marR="0" lvl="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a:pPr>
            <a:r>
              <a:rPr kumimoji="0" lang="en-GB" sz="1400" b="0" i="1" u="none" strike="noStrike" kern="1200" cap="none" spc="0" normalizeH="0" baseline="0" noProof="0" dirty="0">
                <a:ln>
                  <a:noFill/>
                </a:ln>
                <a:solidFill>
                  <a:srgbClr val="00B0F0"/>
                </a:solidFill>
                <a:effectLst/>
                <a:uLnTx/>
                <a:uFillTx/>
                <a:latin typeface="Century Gothic" panose="020B0502020202020204" pitchFamily="34" charset="0"/>
                <a:ea typeface="+mn-ea"/>
                <a:cs typeface="+mn-cs"/>
              </a:rPr>
              <a:t>Ask a question on </a:t>
            </a:r>
            <a:r>
              <a:rPr kumimoji="0" lang="en-GB" sz="1400" b="0" i="1" u="none" strike="noStrike" kern="1200" cap="none" spc="0" normalizeH="0" baseline="0" noProof="0" dirty="0" err="1">
                <a:ln>
                  <a:noFill/>
                </a:ln>
                <a:solidFill>
                  <a:srgbClr val="00B0F0"/>
                </a:solidFill>
                <a:effectLst/>
                <a:uLnTx/>
                <a:uFillTx/>
                <a:latin typeface="Century Gothic" panose="020B0502020202020204" pitchFamily="34" charset="0"/>
                <a:ea typeface="+mn-ea"/>
                <a:cs typeface="+mn-cs"/>
              </a:rPr>
              <a:t>Pubble</a:t>
            </a:r>
            <a:r>
              <a:rPr kumimoji="0" lang="en-GB" sz="1400" b="0" i="1" u="none" strike="noStrike" kern="1200" cap="none" spc="0" normalizeH="0" baseline="0" noProof="0" dirty="0">
                <a:ln>
                  <a:noFill/>
                </a:ln>
                <a:solidFill>
                  <a:srgbClr val="00B0F0"/>
                </a:solidFill>
                <a:effectLst/>
                <a:uLnTx/>
                <a:uFillTx/>
                <a:latin typeface="Century Gothic" panose="020B0502020202020204" pitchFamily="34" charset="0"/>
                <a:ea typeface="+mn-ea"/>
                <a:cs typeface="+mn-cs"/>
              </a:rPr>
              <a:t> Live Chat</a:t>
            </a:r>
          </a:p>
          <a:p>
            <a:pPr marL="0" marR="0" lvl="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a:pPr>
            <a:r>
              <a:rPr kumimoji="0" lang="en-GB" sz="2200" b="1" i="0" u="none" strike="noStrike" kern="1200" cap="none" spc="0" normalizeH="0" baseline="0" noProof="0" dirty="0">
                <a:ln>
                  <a:noFill/>
                </a:ln>
                <a:solidFill>
                  <a:srgbClr val="00B0F0"/>
                </a:solidFill>
                <a:effectLst/>
                <a:uLnTx/>
                <a:uFillTx/>
                <a:latin typeface="Century Gothic" panose="020B0502020202020204" pitchFamily="34" charset="0"/>
                <a:ea typeface="+mn-ea"/>
                <a:cs typeface="+mn-cs"/>
              </a:rPr>
              <a:t>t: 03456 434 435</a:t>
            </a:r>
          </a:p>
          <a:p>
            <a:pPr marL="0" marR="0" lvl="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a:pPr>
            <a:r>
              <a:rPr kumimoji="0" lang="en-GB" sz="2200" b="1" i="0" u="none" strike="noStrike" kern="1200" cap="none" spc="0" normalizeH="0" baseline="0" noProof="0" dirty="0">
                <a:ln>
                  <a:noFill/>
                </a:ln>
                <a:solidFill>
                  <a:srgbClr val="00B0F0"/>
                </a:solidFill>
                <a:effectLst/>
                <a:uLnTx/>
                <a:uFillTx/>
                <a:latin typeface="Century Gothic" panose="020B0502020202020204" pitchFamily="34" charset="0"/>
                <a:ea typeface="+mn-ea"/>
                <a:cs typeface="+mn-cs"/>
              </a:rPr>
              <a:t>e: info@devoncarers.org.uk</a:t>
            </a:r>
          </a:p>
          <a:p>
            <a:pPr marL="0" marR="0" lvl="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a:pPr>
            <a:endParaRPr kumimoji="0" lang="en-GB" sz="1600" b="0" i="0" u="none" strike="noStrike" kern="1200" cap="none" spc="0" normalizeH="0" baseline="0" noProof="0" dirty="0">
              <a:ln>
                <a:noFill/>
              </a:ln>
              <a:solidFill>
                <a:sysClr val="window" lastClr="FFFFFF"/>
              </a:solidFill>
              <a:effectLst/>
              <a:uLnTx/>
              <a:uFillTx/>
              <a:latin typeface="Century Gothic" panose="020B0502020202020204" pitchFamily="34" charset="0"/>
              <a:ea typeface="+mn-ea"/>
              <a:cs typeface="+mn-cs"/>
            </a:endParaRPr>
          </a:p>
          <a:p>
            <a:pPr marL="457200" marR="0" lvl="1"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a:pPr>
            <a:endParaRPr kumimoji="0" lang="en-GB" sz="1800" b="0" i="0" u="none" strike="noStrike" kern="1200" cap="none" spc="0" normalizeH="0" baseline="0" noProof="0" dirty="0">
              <a:ln>
                <a:noFill/>
              </a:ln>
              <a:solidFill>
                <a:sysClr val="window" lastClr="FFFFFF"/>
              </a:solidFill>
              <a:effectLst/>
              <a:uLnTx/>
              <a:uFillTx/>
              <a:latin typeface="Century Gothic" panose="020B0502020202020204" pitchFamily="34" charset="0"/>
              <a:ea typeface="+mn-ea"/>
              <a:cs typeface="+mn-cs"/>
            </a:endParaRPr>
          </a:p>
          <a:p>
            <a:pPr marL="457200" marR="0" lvl="1"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a:pPr>
            <a:endParaRPr kumimoji="0" lang="en-GB" sz="1400" b="1" i="0" u="none" strike="noStrike" kern="1200" cap="none" spc="0" normalizeH="0" baseline="0" noProof="0" dirty="0">
              <a:ln>
                <a:noFill/>
              </a:ln>
              <a:solidFill>
                <a:sysClr val="window" lastClr="FFFFFF"/>
              </a:solidFill>
              <a:effectLst/>
              <a:uLnTx/>
              <a:uFillTx/>
              <a:latin typeface="Century Gothic" panose="020B0502020202020204" pitchFamily="34" charset="0"/>
              <a:ea typeface="+mn-ea"/>
              <a:cs typeface="+mn-cs"/>
            </a:endParaRPr>
          </a:p>
        </p:txBody>
      </p:sp>
      <p:pic>
        <p:nvPicPr>
          <p:cNvPr id="7" name="Picture 6">
            <a:extLst>
              <a:ext uri="{FF2B5EF4-FFF2-40B4-BE49-F238E27FC236}">
                <a16:creationId xmlns:a16="http://schemas.microsoft.com/office/drawing/2014/main" id="{7FA8D912-CB83-4903-8465-4CD4B0370F7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50514" y="1767759"/>
            <a:ext cx="2049780" cy="1828800"/>
          </a:xfrm>
          <a:prstGeom prst="rect">
            <a:avLst/>
          </a:prstGeom>
        </p:spPr>
      </p:pic>
      <p:sp>
        <p:nvSpPr>
          <p:cNvPr id="3" name="TextBox 2">
            <a:extLst>
              <a:ext uri="{FF2B5EF4-FFF2-40B4-BE49-F238E27FC236}">
                <a16:creationId xmlns:a16="http://schemas.microsoft.com/office/drawing/2014/main" id="{A1A112F9-7BC8-40DF-BE6D-A916FE7459AA}"/>
              </a:ext>
            </a:extLst>
          </p:cNvPr>
          <p:cNvSpPr txBox="1"/>
          <p:nvPr/>
        </p:nvSpPr>
        <p:spPr>
          <a:xfrm>
            <a:off x="6867015" y="4398478"/>
            <a:ext cx="5148942" cy="1261884"/>
          </a:xfrm>
          <a:prstGeom prst="rect">
            <a:avLst/>
          </a:prstGeom>
          <a:noFill/>
        </p:spPr>
        <p:txBody>
          <a:bodyPr wrap="square" rtlCol="0">
            <a:spAutoFit/>
          </a:bodyPr>
          <a:lstStyle/>
          <a:p>
            <a:pPr>
              <a:spcAft>
                <a:spcPts val="600"/>
              </a:spcAft>
            </a:pPr>
            <a:r>
              <a:rPr lang="en-GB" sz="2200" b="1" dirty="0">
                <a:solidFill>
                  <a:srgbClr val="00B0F0"/>
                </a:solidFill>
              </a:rPr>
              <a:t>www.tsdft.uk/carers</a:t>
            </a:r>
          </a:p>
          <a:p>
            <a:pPr>
              <a:spcAft>
                <a:spcPts val="600"/>
              </a:spcAft>
            </a:pPr>
            <a:r>
              <a:rPr lang="en-GB" sz="2200" b="1" dirty="0">
                <a:solidFill>
                  <a:srgbClr val="00B0F0"/>
                </a:solidFill>
              </a:rPr>
              <a:t>T: (01803) 66 66 20</a:t>
            </a:r>
          </a:p>
          <a:p>
            <a:pPr>
              <a:spcAft>
                <a:spcPts val="600"/>
              </a:spcAft>
            </a:pPr>
            <a:r>
              <a:rPr lang="en-GB" sz="2200" b="1" dirty="0">
                <a:solidFill>
                  <a:srgbClr val="00B0F0"/>
                </a:solidFill>
              </a:rPr>
              <a:t>e: signposts@nhs.net </a:t>
            </a:r>
          </a:p>
        </p:txBody>
      </p:sp>
      <p:sp>
        <p:nvSpPr>
          <p:cNvPr id="4" name="TextBox 3">
            <a:extLst>
              <a:ext uri="{FF2B5EF4-FFF2-40B4-BE49-F238E27FC236}">
                <a16:creationId xmlns:a16="http://schemas.microsoft.com/office/drawing/2014/main" id="{941D9BC4-4D13-4AD9-BB01-677FE05157C9}"/>
              </a:ext>
            </a:extLst>
          </p:cNvPr>
          <p:cNvSpPr txBox="1"/>
          <p:nvPr/>
        </p:nvSpPr>
        <p:spPr>
          <a:xfrm>
            <a:off x="2750514" y="5136753"/>
            <a:ext cx="3409950" cy="461665"/>
          </a:xfrm>
          <a:prstGeom prst="rect">
            <a:avLst/>
          </a:prstGeom>
          <a:noFill/>
        </p:spPr>
        <p:txBody>
          <a:bodyPr wrap="square" rtlCol="0">
            <a:spAutoFit/>
          </a:bodyPr>
          <a:lstStyle/>
          <a:p>
            <a:r>
              <a:rPr lang="en-GB" sz="2400" b="1" dirty="0">
                <a:solidFill>
                  <a:srgbClr val="00B0F0"/>
                </a:solidFill>
              </a:rPr>
              <a:t>Torbay Carers</a:t>
            </a:r>
          </a:p>
        </p:txBody>
      </p:sp>
      <p:pic>
        <p:nvPicPr>
          <p:cNvPr id="9" name="Picture 8">
            <a:extLst>
              <a:ext uri="{FF2B5EF4-FFF2-40B4-BE49-F238E27FC236}">
                <a16:creationId xmlns:a16="http://schemas.microsoft.com/office/drawing/2014/main" id="{0A0403FA-301A-4B43-9BE9-C98226BCCC70}"/>
              </a:ext>
            </a:extLst>
          </p:cNvPr>
          <p:cNvPicPr>
            <a:picLocks noChangeAspect="1"/>
          </p:cNvPicPr>
          <p:nvPr/>
        </p:nvPicPr>
        <p:blipFill>
          <a:blip r:embed="rId4"/>
          <a:stretch>
            <a:fillRect/>
          </a:stretch>
        </p:blipFill>
        <p:spPr>
          <a:xfrm>
            <a:off x="2467486" y="4058046"/>
            <a:ext cx="2905496" cy="1243298"/>
          </a:xfrm>
          <a:prstGeom prst="rect">
            <a:avLst/>
          </a:prstGeom>
        </p:spPr>
      </p:pic>
    </p:spTree>
    <p:extLst>
      <p:ext uri="{BB962C8B-B14F-4D97-AF65-F5344CB8AC3E}">
        <p14:creationId xmlns:p14="http://schemas.microsoft.com/office/powerpoint/2010/main" val="405704018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1864</TotalTime>
  <Words>774</Words>
  <Application>Microsoft Office PowerPoint</Application>
  <PresentationFormat>Widescreen</PresentationFormat>
  <Paragraphs>103</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Century Gothic</vt:lpstr>
      <vt:lpstr>Wingdings 3</vt:lpstr>
      <vt:lpstr>Wisp</vt:lpstr>
      <vt:lpstr>Supporting Unpaid Carers</vt:lpstr>
      <vt:lpstr>About unpaid carers</vt:lpstr>
      <vt:lpstr>The impact of caring</vt:lpstr>
      <vt:lpstr>Support for Carers</vt:lpstr>
      <vt:lpstr>Support for Carers (continued)</vt:lpstr>
      <vt:lpstr>Carer Recognition Tools</vt:lpstr>
      <vt:lpstr>How can you help carers?</vt:lpstr>
      <vt:lpstr>Can we link better with you?</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Unpaid Carers</dc:title>
  <dc:creator>DAVIDSON, Rohan (TORBAY AND SOUTH DEVON NHS FOUNDATION TRUST)</dc:creator>
  <cp:lastModifiedBy>DAVIDSON, Rohan (TORBAY AND SOUTH DEVON NHS FOUNDATION TRUST)</cp:lastModifiedBy>
  <cp:revision>26</cp:revision>
  <dcterms:created xsi:type="dcterms:W3CDTF">2022-01-24T12:28:25Z</dcterms:created>
  <dcterms:modified xsi:type="dcterms:W3CDTF">2022-07-19T11:25:31Z</dcterms:modified>
</cp:coreProperties>
</file>