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6"/>
  </p:sldMasterIdLst>
  <p:notesMasterIdLst>
    <p:notesMasterId r:id="rId25"/>
  </p:notesMasterIdLst>
  <p:sldIdLst>
    <p:sldId id="256" r:id="rId7"/>
    <p:sldId id="318" r:id="rId8"/>
    <p:sldId id="320" r:id="rId9"/>
    <p:sldId id="328" r:id="rId10"/>
    <p:sldId id="353" r:id="rId11"/>
    <p:sldId id="270" r:id="rId12"/>
    <p:sldId id="349" r:id="rId13"/>
    <p:sldId id="317" r:id="rId14"/>
    <p:sldId id="288" r:id="rId15"/>
    <p:sldId id="324" r:id="rId16"/>
    <p:sldId id="274" r:id="rId17"/>
    <p:sldId id="323" r:id="rId18"/>
    <p:sldId id="326" r:id="rId19"/>
    <p:sldId id="347" r:id="rId20"/>
    <p:sldId id="346" r:id="rId21"/>
    <p:sldId id="280" r:id="rId22"/>
    <p:sldId id="334" r:id="rId23"/>
    <p:sldId id="315" r:id="rId24"/>
  </p:sldIdLst>
  <p:sldSz cx="9144000" cy="6858000" type="letter"/>
  <p:notesSz cx="6858000" cy="9144000"/>
  <p:defaultTextStyle>
    <a:defPPr>
      <a:defRPr lang="en-GB"/>
    </a:defPPr>
    <a:lvl1pPr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046"/>
    <a:srgbClr val="993366"/>
    <a:srgbClr val="FFFBEC"/>
    <a:srgbClr val="B3BA00"/>
    <a:srgbClr val="C999B5"/>
    <a:srgbClr val="F0F1CC"/>
    <a:srgbClr val="E1E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85290" autoAdjust="0"/>
  </p:normalViewPr>
  <p:slideViewPr>
    <p:cSldViewPr>
      <p:cViewPr varScale="1">
        <p:scale>
          <a:sx n="57" d="100"/>
          <a:sy n="57" d="100"/>
        </p:scale>
        <p:origin x="1380"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0E800EC-BBCF-474A-B65A-DCB5150C460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1507" name="Rectangle 3">
            <a:extLst>
              <a:ext uri="{FF2B5EF4-FFF2-40B4-BE49-F238E27FC236}">
                <a16:creationId xmlns:a16="http://schemas.microsoft.com/office/drawing/2014/main" id="{0BD181B6-A9F9-474E-9545-F1835DCCD75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5124" name="Rectangle 4">
            <a:extLst>
              <a:ext uri="{FF2B5EF4-FFF2-40B4-BE49-F238E27FC236}">
                <a16:creationId xmlns:a16="http://schemas.microsoft.com/office/drawing/2014/main" id="{244105BB-648F-4217-8C4C-2FFF1631B4B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4A161694-420E-482C-ABB2-F686D2546F5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074420BE-46E2-40D3-83FE-D514EC7D759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1511" name="Rectangle 7">
            <a:extLst>
              <a:ext uri="{FF2B5EF4-FFF2-40B4-BE49-F238E27FC236}">
                <a16:creationId xmlns:a16="http://schemas.microsoft.com/office/drawing/2014/main" id="{203BA839-C5E3-4BA6-8C2B-BE42C69E9FF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fld id="{469FBBEE-CA61-4716-B9FA-286DDF2E997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A0B65EA1-E053-4FD1-86BC-5E8ED6F8E6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CBBD189-C1B3-46E2-922F-144E86B82C33}" type="slidenum">
              <a:rPr lang="en-US" altLang="en-US"/>
              <a:pPr>
                <a:spcBef>
                  <a:spcPct val="0"/>
                </a:spcBef>
              </a:pPr>
              <a:t>1</a:t>
            </a:fld>
            <a:endParaRPr lang="en-US" altLang="en-US"/>
          </a:p>
        </p:txBody>
      </p:sp>
      <p:sp>
        <p:nvSpPr>
          <p:cNvPr id="7171" name="Rectangle 2">
            <a:extLst>
              <a:ext uri="{FF2B5EF4-FFF2-40B4-BE49-F238E27FC236}">
                <a16:creationId xmlns:a16="http://schemas.microsoft.com/office/drawing/2014/main" id="{4AAB6124-4186-40ED-975E-7662A7E3FA1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16E26273-492D-4541-AD8D-07051DA330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1C6F34-338E-4F33-A6BB-C33F4C3EC9FE}" type="slidenum">
              <a:rPr lang="en-GB" smtClean="0"/>
              <a:t>3</a:t>
            </a:fld>
            <a:endParaRPr lang="en-GB"/>
          </a:p>
        </p:txBody>
      </p:sp>
    </p:spTree>
    <p:extLst>
      <p:ext uri="{BB962C8B-B14F-4D97-AF65-F5344CB8AC3E}">
        <p14:creationId xmlns:p14="http://schemas.microsoft.com/office/powerpoint/2010/main" val="300648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9FBBEE-CA61-4716-B9FA-286DDF2E997D}" type="slidenum">
              <a:rPr lang="en-US" altLang="en-US" smtClean="0"/>
              <a:pPr/>
              <a:t>4</a:t>
            </a:fld>
            <a:endParaRPr lang="en-US" altLang="en-US"/>
          </a:p>
        </p:txBody>
      </p:sp>
    </p:spTree>
    <p:extLst>
      <p:ext uri="{BB962C8B-B14F-4D97-AF65-F5344CB8AC3E}">
        <p14:creationId xmlns:p14="http://schemas.microsoft.com/office/powerpoint/2010/main" val="56112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u="none" baseline="0" dirty="0">
              <a:latin typeface="Arial" panose="020B0604020202020204" pitchFamily="34" charset="0"/>
            </a:endParaRPr>
          </a:p>
          <a:p>
            <a:r>
              <a:rPr lang="en-GB" baseline="0" dirty="0"/>
              <a:t>Natural England are the government’s adviser for the natural environment. An executive non departmental public body sponsored by DEFRA.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2341-5785-4FF9-8D00-CC12EEF61AA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42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 key priorities and can see that connecting people with nature is a key one. It is becoming embedded in many roles and there are now roles </a:t>
            </a:r>
            <a:r>
              <a:rPr lang="en-GB" dirty="0" err="1"/>
              <a:t>soecifically</a:t>
            </a:r>
            <a:r>
              <a:rPr lang="en-GB" dirty="0"/>
              <a:t> designated to support this</a:t>
            </a:r>
          </a:p>
        </p:txBody>
      </p:sp>
      <p:sp>
        <p:nvSpPr>
          <p:cNvPr id="4" name="Slide Number Placeholder 3"/>
          <p:cNvSpPr>
            <a:spLocks noGrp="1"/>
          </p:cNvSpPr>
          <p:nvPr>
            <p:ph type="sldNum" sz="quarter" idx="5"/>
          </p:nvPr>
        </p:nvSpPr>
        <p:spPr/>
        <p:txBody>
          <a:bodyPr/>
          <a:lstStyle/>
          <a:p>
            <a:fld id="{B91C6F34-338E-4F33-A6BB-C33F4C3EC9FE}" type="slidenum">
              <a:rPr lang="en-GB" smtClean="0"/>
              <a:t>7</a:t>
            </a:fld>
            <a:endParaRPr lang="en-GB"/>
          </a:p>
        </p:txBody>
      </p:sp>
    </p:spTree>
    <p:extLst>
      <p:ext uri="{BB962C8B-B14F-4D97-AF65-F5344CB8AC3E}">
        <p14:creationId xmlns:p14="http://schemas.microsoft.com/office/powerpoint/2010/main" val="1075385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u="none" baseline="0" dirty="0">
                <a:latin typeface="Arial" panose="020B0604020202020204" pitchFamily="34" charset="0"/>
              </a:rPr>
              <a:t>My role sits within the wider connecting people with nature programme and is one of 12 across England, which is working to the following aims over the next 5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0" cap="none" spc="0" normalizeH="0" baseline="0" noProof="0" dirty="0">
              <a:ln>
                <a:noFill/>
              </a:ln>
              <a:solidFill>
                <a:srgbClr val="780046"/>
              </a:solidFill>
              <a:effectLst/>
              <a:uLnTx/>
              <a:uFillTx/>
              <a:latin typeface="Arial"/>
              <a:ea typeface="MS PGothic"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0" cap="none" spc="0" normalizeH="0" baseline="0" noProof="0" dirty="0">
              <a:ln>
                <a:noFill/>
              </a:ln>
              <a:solidFill>
                <a:srgbClr val="780046"/>
              </a:solidFill>
              <a:effectLst/>
              <a:uLnTx/>
              <a:uFillTx/>
              <a:latin typeface="Arial"/>
              <a:ea typeface="MS PGothic"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People</a:t>
            </a:r>
            <a:r>
              <a:rPr lang="en-GB" altLang="en-US" dirty="0"/>
              <a:t> have to be an integral fundamental part of the 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u="none" baseline="0" dirty="0">
              <a:latin typeface="Arial" panose="020B0604020202020204" pitchFamily="34" charset="0"/>
            </a:endParaRPr>
          </a:p>
          <a:p>
            <a:endParaRPr lang="en-GB" baseline="0" dirty="0"/>
          </a:p>
          <a:p>
            <a:r>
              <a:rPr kumimoji="0" lang="en-GB" sz="1200" b="0" i="0" u="none" strike="noStrike" kern="1200" cap="none" spc="0" normalizeH="0" baseline="0" noProof="0" dirty="0">
                <a:ln>
                  <a:noFill/>
                </a:ln>
                <a:solidFill>
                  <a:prstClr val="black"/>
                </a:solidFill>
                <a:effectLst/>
                <a:uLnTx/>
                <a:uFillTx/>
                <a:latin typeface="+mn-lt"/>
                <a:ea typeface="+mn-ea"/>
                <a:cs typeface="+mn-cs"/>
              </a:rPr>
              <a:t>And Inclusion is a key principle underpinning the programme, </a:t>
            </a:r>
            <a:r>
              <a:rPr lang="en-GB" dirty="0"/>
              <a:t>making how we do our work more inclusive and bringing more people along with us</a:t>
            </a:r>
            <a:r>
              <a:rPr lang="en-GB" baseline="0" dirty="0"/>
              <a:t> is a foundation of the programme. </a:t>
            </a: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Inclusion basically means creating the conditions for all people, no matter their background or circumstance, to feel welcome and that they belong.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Being inclusive is about the work we deliver and the organisation that we are, how we approach people, how we represent ourselves as an organisation, how other people perceive and view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How we communicate and the language and images that we 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It is about better representing the communities we serve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Ultimately we are looking at more people being able to enjoy the benefits of the natural environment and to develop a sense of ownership of it.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2341-5785-4FF9-8D00-CC12EEF61AA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79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9FBBEE-CA61-4716-B9FA-286DDF2E997D}" type="slidenum">
              <a:rPr lang="en-US" altLang="en-US" smtClean="0"/>
              <a:pPr/>
              <a:t>9</a:t>
            </a:fld>
            <a:endParaRPr lang="en-US" altLang="en-US"/>
          </a:p>
        </p:txBody>
      </p:sp>
    </p:spTree>
    <p:extLst>
      <p:ext uri="{BB962C8B-B14F-4D97-AF65-F5344CB8AC3E}">
        <p14:creationId xmlns:p14="http://schemas.microsoft.com/office/powerpoint/2010/main" val="65727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9D7EEF0-0813-43AD-AB21-7567C469D16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2D77F8D-5620-4689-A640-6B85CFAF6202}"/>
              </a:ext>
            </a:extLst>
          </p:cNvPr>
          <p:cNvSpPr>
            <a:spLocks noGrp="1"/>
          </p:cNvSpPr>
          <p:nvPr>
            <p:ph type="body" idx="1"/>
          </p:nvPr>
        </p:nvSpPr>
        <p:spPr/>
        <p:txBody>
          <a:bodyPr/>
          <a:lstStyle/>
          <a:p>
            <a:pPr marL="181188" indent="-181188">
              <a:buFont typeface="Arial" panose="020B0604020202020204" pitchFamily="34" charset="0"/>
              <a:buChar char="•"/>
              <a:defRPr/>
            </a:pPr>
            <a:r>
              <a:rPr lang="en-GB" sz="1100" b="1" dirty="0"/>
              <a:t>General population </a:t>
            </a:r>
            <a:r>
              <a:rPr lang="en-GB" sz="1100" dirty="0"/>
              <a:t>– refers to everyone …. Local greenspaces near homes</a:t>
            </a:r>
          </a:p>
          <a:p>
            <a:pPr marL="181188" indent="-181188">
              <a:buFont typeface="Arial" panose="020B0604020202020204" pitchFamily="34" charset="0"/>
              <a:buChar char="•"/>
              <a:defRPr/>
            </a:pPr>
            <a:r>
              <a:rPr lang="en-GB" sz="1100" b="1" dirty="0"/>
              <a:t>Particular population </a:t>
            </a:r>
            <a:r>
              <a:rPr lang="en-GB" sz="1100" dirty="0"/>
              <a:t>– refers to particular groups within the general population such as communities that rank highly in Index of Multiple Deprivation in which individuals are ‘at risk’ rather than ‘at need’ of treatment interventions, then there is specific green care </a:t>
            </a:r>
            <a:r>
              <a:rPr lang="en-GB" sz="1100" dirty="0" err="1"/>
              <a:t>ie</a:t>
            </a:r>
            <a:r>
              <a:rPr lang="en-GB" sz="1100" dirty="0"/>
              <a:t> Green social prescribing</a:t>
            </a:r>
          </a:p>
          <a:p>
            <a:pPr marL="181188" indent="-181188">
              <a:buFont typeface="Arial" panose="020B0604020202020204" pitchFamily="34" charset="0"/>
              <a:buChar char="•"/>
              <a:defRPr/>
            </a:pPr>
            <a:r>
              <a:rPr lang="en-GB" sz="1100" b="1" dirty="0"/>
              <a:t>Special populations </a:t>
            </a:r>
            <a:r>
              <a:rPr lang="en-GB" sz="1100" dirty="0"/>
              <a:t>– is a term used by Diane </a:t>
            </a:r>
            <a:r>
              <a:rPr lang="en-GB" sz="1100" dirty="0" err="1"/>
              <a:t>Relf</a:t>
            </a:r>
            <a:r>
              <a:rPr lang="en-GB" sz="1100" dirty="0"/>
              <a:t> to describe those with an identified healthcare need such as disability groups and those with defined ill health</a:t>
            </a:r>
          </a:p>
          <a:p>
            <a:pPr>
              <a:defRPr/>
            </a:pPr>
            <a:endParaRPr lang="en-GB" dirty="0"/>
          </a:p>
        </p:txBody>
      </p:sp>
      <p:sp>
        <p:nvSpPr>
          <p:cNvPr id="17412" name="Slide Number Placeholder 3">
            <a:extLst>
              <a:ext uri="{FF2B5EF4-FFF2-40B4-BE49-F238E27FC236}">
                <a16:creationId xmlns:a16="http://schemas.microsoft.com/office/drawing/2014/main" id="{34AA6AC2-2E0F-445D-AA5E-65FA23C423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Verdana" panose="020B0604030504040204" pitchFamily="34" charset="0"/>
                <a:ea typeface="MS PGothic" panose="020B0600070205080204" pitchFamily="34" charset="-128"/>
              </a:defRPr>
            </a:lvl1pPr>
            <a:lvl2pPr marL="742950" indent="-285750" defTabSz="965200">
              <a:defRPr sz="2400">
                <a:solidFill>
                  <a:schemeClr val="tx1"/>
                </a:solidFill>
                <a:latin typeface="Verdana" panose="020B0604030504040204" pitchFamily="34" charset="0"/>
                <a:ea typeface="MS PGothic" panose="020B0600070205080204" pitchFamily="34" charset="-128"/>
              </a:defRPr>
            </a:lvl2pPr>
            <a:lvl3pPr marL="1143000" indent="-228600" defTabSz="965200">
              <a:defRPr sz="2400">
                <a:solidFill>
                  <a:schemeClr val="tx1"/>
                </a:solidFill>
                <a:latin typeface="Verdana" panose="020B0604030504040204" pitchFamily="34" charset="0"/>
                <a:ea typeface="MS PGothic" panose="020B0600070205080204" pitchFamily="34" charset="-128"/>
              </a:defRPr>
            </a:lvl3pPr>
            <a:lvl4pPr marL="1600200" indent="-228600" defTabSz="965200">
              <a:defRPr sz="2400">
                <a:solidFill>
                  <a:schemeClr val="tx1"/>
                </a:solidFill>
                <a:latin typeface="Verdana" panose="020B0604030504040204" pitchFamily="34" charset="0"/>
                <a:ea typeface="MS PGothic" panose="020B0600070205080204" pitchFamily="34" charset="-128"/>
              </a:defRPr>
            </a:lvl4pPr>
            <a:lvl5pPr marL="2057400" indent="-228600" defTabSz="965200">
              <a:defRPr sz="24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57F5C2B1-1A89-46D6-A9D1-4708B5F6AD15}" type="slidenum">
              <a:rPr lang="en-GB" altLang="en-US" sz="1200">
                <a:solidFill>
                  <a:srgbClr val="000000"/>
                </a:solidFill>
                <a:latin typeface="Calibri" panose="020F0502020204030204" pitchFamily="34" charset="0"/>
              </a:rPr>
              <a:pPr/>
              <a:t>11</a:t>
            </a:fld>
            <a:endParaRPr lang="en-GB" altLang="en-US" sz="1200">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4D0A5F3-BC65-4743-92BA-22B6A21D277C}"/>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F99283CC-AAFB-4888-8913-62195601AB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These are just some of the ways we connect with nature.</a:t>
            </a:r>
          </a:p>
        </p:txBody>
      </p:sp>
      <p:sp>
        <p:nvSpPr>
          <p:cNvPr id="21508" name="Slide Number Placeholder 3">
            <a:extLst>
              <a:ext uri="{FF2B5EF4-FFF2-40B4-BE49-F238E27FC236}">
                <a16:creationId xmlns:a16="http://schemas.microsoft.com/office/drawing/2014/main" id="{49717F7E-AE02-4473-A74F-CBC4CEC6F8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1F97F261-96EA-4663-A147-41679C43A3A9}" type="slidenum">
              <a:rPr lang="en-US" altLang="en-US" sz="1200">
                <a:latin typeface="Arial" panose="020B0604020202020204" pitchFamily="34" charset="0"/>
              </a:rPr>
              <a:pPr/>
              <a:t>16</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C56908CF-8D7D-46C8-876F-83FED5A881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4535488"/>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a:extLst>
              <a:ext uri="{FF2B5EF4-FFF2-40B4-BE49-F238E27FC236}">
                <a16:creationId xmlns:a16="http://schemas.microsoft.com/office/drawing/2014/main" id="{6A4B54E9-7805-4D3D-A266-AD128542C260}"/>
              </a:ext>
            </a:extLst>
          </p:cNvPr>
          <p:cNvSpPr txBox="1">
            <a:spLocks noChangeArrowheads="1"/>
          </p:cNvSpPr>
          <p:nvPr userDrawn="1"/>
        </p:nvSpPr>
        <p:spPr bwMode="auto">
          <a:xfrm>
            <a:off x="396875" y="6308725"/>
            <a:ext cx="6983413" cy="561975"/>
          </a:xfrm>
          <a:prstGeom prst="rect">
            <a:avLst/>
          </a:prstGeom>
          <a:noFill/>
          <a:ln>
            <a:noFill/>
          </a:ln>
          <a:extLst>
            <a:ext uri="{FAA26D3D-D897-4be2-8F04-BA451C77F1D7}"/>
          </a:extLst>
        </p:spPr>
        <p:txBody>
          <a:bodyPr tIns="0" anchor="ct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defRPr/>
            </a:pPr>
            <a:r>
              <a:rPr lang="en-GB" sz="1600" dirty="0" err="1">
                <a:solidFill>
                  <a:srgbClr val="CCCC00"/>
                </a:solidFill>
                <a:latin typeface="Arial" charset="0"/>
              </a:rPr>
              <a:t>www.gov.uk</a:t>
            </a:r>
            <a:r>
              <a:rPr lang="en-GB" sz="1600" dirty="0">
                <a:solidFill>
                  <a:srgbClr val="CCCC00"/>
                </a:solidFill>
                <a:latin typeface="Arial" charset="0"/>
              </a:rPr>
              <a:t>/natural-</a:t>
            </a:r>
            <a:r>
              <a:rPr lang="en-GB" sz="1600" dirty="0" err="1">
                <a:solidFill>
                  <a:srgbClr val="CCCC00"/>
                </a:solidFill>
                <a:latin typeface="Arial" charset="0"/>
              </a:rPr>
              <a:t>england</a:t>
            </a:r>
            <a:endParaRPr lang="en-GB" sz="1600" dirty="0">
              <a:solidFill>
                <a:srgbClr val="CCCC00"/>
              </a:solidFill>
              <a:latin typeface="Arial" charset="0"/>
            </a:endParaRPr>
          </a:p>
        </p:txBody>
      </p:sp>
      <p:pic>
        <p:nvPicPr>
          <p:cNvPr id="6" name="Picture 6" descr="NatEng_logo_New-Green.png">
            <a:extLst>
              <a:ext uri="{FF2B5EF4-FFF2-40B4-BE49-F238E27FC236}">
                <a16:creationId xmlns:a16="http://schemas.microsoft.com/office/drawing/2014/main" id="{8047B592-FF47-4CA4-9F58-F75A72DD24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4750" y="219075"/>
            <a:ext cx="112236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1026"/>
          <p:cNvSpPr>
            <a:spLocks noGrp="1" noChangeArrowheads="1"/>
          </p:cNvSpPr>
          <p:nvPr>
            <p:ph type="ctrTitle"/>
          </p:nvPr>
        </p:nvSpPr>
        <p:spPr>
          <a:xfrm>
            <a:off x="468313" y="2420938"/>
            <a:ext cx="7772400" cy="866775"/>
          </a:xfrm>
          <a:prstGeom prst="rect">
            <a:avLst/>
          </a:prstGeom>
        </p:spPr>
        <p:txBody>
          <a:bodyPr tIns="45720"/>
          <a:lstStyle>
            <a:lvl1pPr>
              <a:defRPr sz="3600" b="1">
                <a:solidFill>
                  <a:srgbClr val="780046"/>
                </a:solidFill>
              </a:defRPr>
            </a:lvl1pPr>
          </a:lstStyle>
          <a:p>
            <a:r>
              <a:rPr lang="en-GB"/>
              <a:t>Click to edit Master title style</a:t>
            </a:r>
          </a:p>
        </p:txBody>
      </p:sp>
      <p:sp>
        <p:nvSpPr>
          <p:cNvPr id="5123" name="Rectangle 1027"/>
          <p:cNvSpPr>
            <a:spLocks noGrp="1" noChangeArrowheads="1"/>
          </p:cNvSpPr>
          <p:nvPr>
            <p:ph type="subTitle" idx="1"/>
          </p:nvPr>
        </p:nvSpPr>
        <p:spPr>
          <a:xfrm>
            <a:off x="468313" y="3933825"/>
            <a:ext cx="6400800" cy="863600"/>
          </a:xfrm>
        </p:spPr>
        <p:txBody>
          <a:bodyPr/>
          <a:lstStyle>
            <a:lvl1pPr marL="0" indent="0">
              <a:buFontTx/>
              <a:buNone/>
              <a:defRPr sz="2200"/>
            </a:lvl1pPr>
          </a:lstStyle>
          <a:p>
            <a:r>
              <a:rPr lang="en-GB"/>
              <a:t>Click to edit Master subtitle style</a:t>
            </a:r>
          </a:p>
        </p:txBody>
      </p:sp>
      <p:sp>
        <p:nvSpPr>
          <p:cNvPr id="7" name="Rectangle 1028">
            <a:extLst>
              <a:ext uri="{FF2B5EF4-FFF2-40B4-BE49-F238E27FC236}">
                <a16:creationId xmlns:a16="http://schemas.microsoft.com/office/drawing/2014/main" id="{A5B29C18-412C-49DE-9B70-ED3969FBE28C}"/>
              </a:ext>
            </a:extLst>
          </p:cNvPr>
          <p:cNvSpPr>
            <a:spLocks noGrp="1" noChangeArrowheads="1"/>
          </p:cNvSpPr>
          <p:nvPr>
            <p:ph type="dt" sz="half" idx="10"/>
          </p:nvPr>
        </p:nvSpPr>
        <p:spPr/>
        <p:txBody>
          <a:bodyPr/>
          <a:lstStyle>
            <a:lvl1pPr>
              <a:defRPr/>
            </a:lvl1pPr>
          </a:lstStyle>
          <a:p>
            <a:pPr>
              <a:defRPr/>
            </a:pPr>
            <a:endParaRPr lang="en-GB"/>
          </a:p>
        </p:txBody>
      </p:sp>
      <p:sp>
        <p:nvSpPr>
          <p:cNvPr id="8" name="Rectangle 1029">
            <a:extLst>
              <a:ext uri="{FF2B5EF4-FFF2-40B4-BE49-F238E27FC236}">
                <a16:creationId xmlns:a16="http://schemas.microsoft.com/office/drawing/2014/main" id="{E6B832C8-9FC0-45CC-9173-35F10A9614D7}"/>
              </a:ext>
            </a:extLst>
          </p:cNvPr>
          <p:cNvSpPr>
            <a:spLocks noGrp="1" noChangeArrowheads="1"/>
          </p:cNvSpPr>
          <p:nvPr>
            <p:ph type="ftr" sz="quarter" idx="11"/>
          </p:nvPr>
        </p:nvSpPr>
        <p:spPr/>
        <p:txBody>
          <a:bodyPr/>
          <a:lstStyle>
            <a:lvl1pPr>
              <a:defRPr/>
            </a:lvl1pPr>
          </a:lstStyle>
          <a:p>
            <a:pPr>
              <a:defRPr/>
            </a:pPr>
            <a:endParaRPr lang="en-GB"/>
          </a:p>
        </p:txBody>
      </p:sp>
      <p:sp>
        <p:nvSpPr>
          <p:cNvPr id="9" name="Rectangle 1030">
            <a:extLst>
              <a:ext uri="{FF2B5EF4-FFF2-40B4-BE49-F238E27FC236}">
                <a16:creationId xmlns:a16="http://schemas.microsoft.com/office/drawing/2014/main" id="{320625BF-E290-4145-9481-EC22F54FC3FE}"/>
              </a:ext>
            </a:extLst>
          </p:cNvPr>
          <p:cNvSpPr>
            <a:spLocks noGrp="1" noChangeArrowheads="1"/>
          </p:cNvSpPr>
          <p:nvPr>
            <p:ph type="sldNum" sz="quarter" idx="12"/>
          </p:nvPr>
        </p:nvSpPr>
        <p:spPr/>
        <p:txBody>
          <a:bodyPr/>
          <a:lstStyle>
            <a:lvl1pPr>
              <a:defRPr/>
            </a:lvl1pPr>
          </a:lstStyle>
          <a:p>
            <a:fld id="{28CCAF95-0F90-4427-8B22-FCF2997687D0}" type="slidenum">
              <a:rPr lang="en-GB" altLang="en-US"/>
              <a:pPr/>
              <a:t>‹#›</a:t>
            </a:fld>
            <a:endParaRPr lang="en-GB" altLang="en-US"/>
          </a:p>
        </p:txBody>
      </p:sp>
    </p:spTree>
    <p:extLst>
      <p:ext uri="{BB962C8B-B14F-4D97-AF65-F5344CB8AC3E}">
        <p14:creationId xmlns:p14="http://schemas.microsoft.com/office/powerpoint/2010/main" val="146168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357166"/>
            <a:ext cx="6983412" cy="561975"/>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8CC6F5B-7932-40CF-8298-D0C6136C823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ECCD807-9111-4D69-A54F-EA2C113FC9D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05F5D3B-2A32-4E51-899D-2A74AF892B24}"/>
              </a:ext>
            </a:extLst>
          </p:cNvPr>
          <p:cNvSpPr>
            <a:spLocks noGrp="1" noChangeArrowheads="1"/>
          </p:cNvSpPr>
          <p:nvPr>
            <p:ph type="sldNum" sz="quarter" idx="12"/>
          </p:nvPr>
        </p:nvSpPr>
        <p:spPr>
          <a:ln/>
        </p:spPr>
        <p:txBody>
          <a:bodyPr/>
          <a:lstStyle>
            <a:lvl1pPr>
              <a:defRPr/>
            </a:lvl1pPr>
          </a:lstStyle>
          <a:p>
            <a:fld id="{517C43DB-A83A-48BF-9495-66FA03F6EC7F}" type="slidenum">
              <a:rPr lang="en-GB" altLang="en-US"/>
              <a:pPr/>
              <a:t>‹#›</a:t>
            </a:fld>
            <a:endParaRPr lang="en-GB" altLang="en-US"/>
          </a:p>
        </p:txBody>
      </p:sp>
    </p:spTree>
    <p:extLst>
      <p:ext uri="{BB962C8B-B14F-4D97-AF65-F5344CB8AC3E}">
        <p14:creationId xmlns:p14="http://schemas.microsoft.com/office/powerpoint/2010/main" val="299378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D6B4B-DF5A-4921-9FD5-873DD842DECD}"/>
              </a:ext>
            </a:extLst>
          </p:cNvPr>
          <p:cNvSpPr>
            <a:spLocks noGrp="1"/>
          </p:cNvSpPr>
          <p:nvPr>
            <p:ph type="dt" sz="half" idx="10"/>
          </p:nvPr>
        </p:nvSpPr>
        <p:spPr>
          <a:xfrm>
            <a:off x="457200" y="6356350"/>
            <a:ext cx="2133600" cy="365125"/>
          </a:xfrm>
        </p:spPr>
        <p:txBody>
          <a:bodyPr/>
          <a:lstStyle>
            <a:lvl1pPr>
              <a:defRPr/>
            </a:lvl1pPr>
          </a:lstStyle>
          <a:p>
            <a:pPr>
              <a:defRPr/>
            </a:pPr>
            <a:fld id="{24D557FB-5845-49BF-B13C-1070BCFD7952}" type="datetimeFigureOut">
              <a:rPr lang="en-GB"/>
              <a:pPr>
                <a:defRPr/>
              </a:pPr>
              <a:t>02/08/2022</a:t>
            </a:fld>
            <a:endParaRPr lang="en-GB"/>
          </a:p>
        </p:txBody>
      </p:sp>
      <p:sp>
        <p:nvSpPr>
          <p:cNvPr id="3" name="Footer Placeholder 2">
            <a:extLst>
              <a:ext uri="{FF2B5EF4-FFF2-40B4-BE49-F238E27FC236}">
                <a16:creationId xmlns:a16="http://schemas.microsoft.com/office/drawing/2014/main" id="{78227088-FD40-4D18-BAFF-85351B27AC6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63C818FA-18C3-43A7-9FF1-A9652ED0B2F0}"/>
              </a:ext>
            </a:extLst>
          </p:cNvPr>
          <p:cNvSpPr>
            <a:spLocks noGrp="1"/>
          </p:cNvSpPr>
          <p:nvPr>
            <p:ph type="sldNum" sz="quarter" idx="12"/>
          </p:nvPr>
        </p:nvSpPr>
        <p:spPr>
          <a:xfrm>
            <a:off x="6553200" y="6356350"/>
            <a:ext cx="2133600" cy="365125"/>
          </a:xfrm>
        </p:spPr>
        <p:txBody>
          <a:bodyPr/>
          <a:lstStyle>
            <a:lvl1pPr>
              <a:defRPr/>
            </a:lvl1pPr>
          </a:lstStyle>
          <a:p>
            <a:fld id="{0B99C608-BB9D-453A-884B-10ABB2CB899F}" type="slidenum">
              <a:rPr lang="en-GB" altLang="en-US"/>
              <a:pPr/>
              <a:t>‹#›</a:t>
            </a:fld>
            <a:endParaRPr lang="en-GB" altLang="en-US"/>
          </a:p>
        </p:txBody>
      </p:sp>
    </p:spTree>
    <p:extLst>
      <p:ext uri="{BB962C8B-B14F-4D97-AF65-F5344CB8AC3E}">
        <p14:creationId xmlns:p14="http://schemas.microsoft.com/office/powerpoint/2010/main" val="24045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301EC0-4340-4737-A67E-559F72702BE2}"/>
              </a:ext>
            </a:extLst>
          </p:cNvPr>
          <p:cNvSpPr/>
          <p:nvPr userDrawn="1"/>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FCC5C48-567C-474F-B88A-D5C2AFDD2BBF}"/>
              </a:ext>
            </a:extLst>
          </p:cNvPr>
          <p:cNvSpPr txBox="1">
            <a:spLocks noChangeArrowheads="1"/>
          </p:cNvSpPr>
          <p:nvPr userDrawn="1"/>
        </p:nvSpPr>
        <p:spPr bwMode="auto">
          <a:xfrm>
            <a:off x="2563813" y="6459538"/>
            <a:ext cx="3578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a:defRPr/>
            </a:pPr>
            <a:r>
              <a:rPr lang="en-GB" altLang="en-US" sz="1200">
                <a:solidFill>
                  <a:schemeClr val="bg1"/>
                </a:solidFill>
              </a:rPr>
              <a:t>Social Farms &amp; Gardens – Growing well together</a:t>
            </a:r>
          </a:p>
        </p:txBody>
      </p:sp>
      <p:pic>
        <p:nvPicPr>
          <p:cNvPr id="5" name="Picture 9">
            <a:extLst>
              <a:ext uri="{FF2B5EF4-FFF2-40B4-BE49-F238E27FC236}">
                <a16:creationId xmlns:a16="http://schemas.microsoft.com/office/drawing/2014/main" id="{5AA67684-A505-4F81-8E57-1EEFD0A9F8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5438" y="215900"/>
            <a:ext cx="180975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2DE678B0-6410-4698-8385-7E5649BBD0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15175" y="144463"/>
            <a:ext cx="19431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1"/>
          </p:nvPr>
        </p:nvSpPr>
        <p:spPr>
          <a:xfrm>
            <a:off x="3154681" y="1144214"/>
            <a:ext cx="5254682" cy="4845106"/>
          </a:xfrm>
        </p:spPr>
        <p:txBody>
          <a:bodyPr/>
          <a:lstStyle>
            <a:lvl1pPr>
              <a:defRPr sz="3600">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8609893E-676A-4664-81E6-EBDEFB503B3A}"/>
              </a:ext>
            </a:extLst>
          </p:cNvPr>
          <p:cNvSpPr>
            <a:spLocks noGrp="1"/>
          </p:cNvSpPr>
          <p:nvPr>
            <p:ph type="sldNum" sz="quarter" idx="10"/>
          </p:nvPr>
        </p:nvSpPr>
        <p:spPr>
          <a:xfrm>
            <a:off x="7424738" y="6459538"/>
            <a:ext cx="984250" cy="365125"/>
          </a:xfrm>
        </p:spPr>
        <p:txBody>
          <a:bodyPr anchor="ctr"/>
          <a:lstStyle>
            <a:lvl1pPr>
              <a:defRPr sz="1200">
                <a:solidFill>
                  <a:srgbClr val="FFFFFF"/>
                </a:solidFill>
              </a:defRPr>
            </a:lvl1pPr>
          </a:lstStyle>
          <a:p>
            <a:fld id="{333CE911-B6A5-4E1E-8012-29181E34BB14}" type="slidenum">
              <a:rPr lang="en-US" altLang="en-US"/>
              <a:pPr/>
              <a:t>‹#›</a:t>
            </a:fld>
            <a:endParaRPr lang="en-US" altLang="en-US"/>
          </a:p>
        </p:txBody>
      </p:sp>
    </p:spTree>
    <p:extLst>
      <p:ext uri="{BB962C8B-B14F-4D97-AF65-F5344CB8AC3E}">
        <p14:creationId xmlns:p14="http://schemas.microsoft.com/office/powerpoint/2010/main" val="37372357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BEC"/>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03AA9C4-622C-44CA-AA10-D9E00D94E87B}"/>
              </a:ext>
            </a:extLst>
          </p:cNvPr>
          <p:cNvSpPr>
            <a:spLocks noGrp="1" noChangeArrowheads="1"/>
          </p:cNvSpPr>
          <p:nvPr>
            <p:ph type="body" idx="1"/>
          </p:nvPr>
        </p:nvSpPr>
        <p:spPr bwMode="auto">
          <a:xfrm>
            <a:off x="457200"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0" name="Rectangle 4">
            <a:extLst>
              <a:ext uri="{FF2B5EF4-FFF2-40B4-BE49-F238E27FC236}">
                <a16:creationId xmlns:a16="http://schemas.microsoft.com/office/drawing/2014/main" id="{E2AB68CB-88FB-495A-AF21-7CF23226FB5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en-GB"/>
          </a:p>
        </p:txBody>
      </p:sp>
      <p:sp>
        <p:nvSpPr>
          <p:cNvPr id="4101" name="Rectangle 5">
            <a:extLst>
              <a:ext uri="{FF2B5EF4-FFF2-40B4-BE49-F238E27FC236}">
                <a16:creationId xmlns:a16="http://schemas.microsoft.com/office/drawing/2014/main" id="{CFCCB3DD-A63B-4916-8B12-19CE554061C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endParaRPr lang="en-GB"/>
          </a:p>
        </p:txBody>
      </p:sp>
      <p:sp>
        <p:nvSpPr>
          <p:cNvPr id="4102" name="Rectangle 6">
            <a:extLst>
              <a:ext uri="{FF2B5EF4-FFF2-40B4-BE49-F238E27FC236}">
                <a16:creationId xmlns:a16="http://schemas.microsoft.com/office/drawing/2014/main" id="{EDF09075-AE10-4B56-A801-6CFAE000007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cs typeface="Arial" panose="020B0604020202020204" pitchFamily="34" charset="0"/>
              </a:defRPr>
            </a:lvl1pPr>
          </a:lstStyle>
          <a:p>
            <a:fld id="{4C8692B8-35DD-4E20-BEE1-143E25DCF3DC}" type="slidenum">
              <a:rPr lang="en-GB" altLang="en-US"/>
              <a:pPr/>
              <a:t>‹#›</a:t>
            </a:fld>
            <a:endParaRPr lang="en-GB" altLang="en-US"/>
          </a:p>
        </p:txBody>
      </p:sp>
      <p:pic>
        <p:nvPicPr>
          <p:cNvPr id="1030" name="Picture 7">
            <a:extLst>
              <a:ext uri="{FF2B5EF4-FFF2-40B4-BE49-F238E27FC236}">
                <a16:creationId xmlns:a16="http://schemas.microsoft.com/office/drawing/2014/main" id="{FDAA5D8E-5DD1-4F53-BB21-8AA458CD58B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288" y="-26988"/>
            <a:ext cx="9115425" cy="18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6" descr="NatEng_logo_New-Green.png">
            <a:extLst>
              <a:ext uri="{FF2B5EF4-FFF2-40B4-BE49-F238E27FC236}">
                <a16:creationId xmlns:a16="http://schemas.microsoft.com/office/drawing/2014/main" id="{A4441C67-1539-4EAA-BD4F-A27F2DF3BB6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524750" y="219075"/>
            <a:ext cx="112236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 id="2147483807" r:id="rId2"/>
    <p:sldLayoutId id="2147483809" r:id="rId3"/>
    <p:sldLayoutId id="2147483810" r:id="rId4"/>
  </p:sldLayoutIdLst>
  <p:txStyles>
    <p:titleStyle>
      <a:lvl1pPr algn="l" rtl="0" eaLnBrk="0" fontAlgn="base" hangingPunct="0">
        <a:spcBef>
          <a:spcPct val="0"/>
        </a:spcBef>
        <a:spcAft>
          <a:spcPct val="0"/>
        </a:spcAft>
        <a:defRPr sz="2400">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400">
          <a:solidFill>
            <a:schemeClr val="bg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400">
          <a:solidFill>
            <a:schemeClr val="bg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400">
          <a:solidFill>
            <a:schemeClr val="bg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400">
          <a:solidFill>
            <a:schemeClr val="bg1"/>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780046"/>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000">
          <a:solidFill>
            <a:srgbClr val="780046"/>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rgbClr val="780046"/>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rgbClr val="780046"/>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rgbClr val="780046"/>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rgbClr val="780046"/>
          </a:solidFill>
          <a:latin typeface="+mn-lt"/>
        </a:defRPr>
      </a:lvl6pPr>
      <a:lvl7pPr marL="2971800" indent="-228600" algn="l" rtl="0" fontAlgn="base">
        <a:spcBef>
          <a:spcPct val="20000"/>
        </a:spcBef>
        <a:spcAft>
          <a:spcPct val="0"/>
        </a:spcAft>
        <a:buChar char="»"/>
        <a:defRPr sz="2000">
          <a:solidFill>
            <a:srgbClr val="780046"/>
          </a:solidFill>
          <a:latin typeface="+mn-lt"/>
        </a:defRPr>
      </a:lvl7pPr>
      <a:lvl8pPr marL="3429000" indent="-228600" algn="l" rtl="0" fontAlgn="base">
        <a:spcBef>
          <a:spcPct val="20000"/>
        </a:spcBef>
        <a:spcAft>
          <a:spcPct val="0"/>
        </a:spcAft>
        <a:buChar char="»"/>
        <a:defRPr sz="2000">
          <a:solidFill>
            <a:srgbClr val="780046"/>
          </a:solidFill>
          <a:latin typeface="+mn-lt"/>
        </a:defRPr>
      </a:lvl8pPr>
      <a:lvl9pPr marL="3886200" indent="-228600" algn="l" rtl="0" fontAlgn="base">
        <a:spcBef>
          <a:spcPct val="20000"/>
        </a:spcBef>
        <a:spcAft>
          <a:spcPct val="0"/>
        </a:spcAft>
        <a:buChar char="»"/>
        <a:defRPr sz="2000">
          <a:solidFill>
            <a:srgbClr val="78004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findingnatureblog.files.wordpress.com/2022/04/ncxhb.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daphne.marston@naturalengland.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7">
            <a:extLst>
              <a:ext uri="{FF2B5EF4-FFF2-40B4-BE49-F238E27FC236}">
                <a16:creationId xmlns:a16="http://schemas.microsoft.com/office/drawing/2014/main" id="{131CC712-023D-4EAF-9F4E-A14DE6CEAED5}"/>
              </a:ext>
            </a:extLst>
          </p:cNvPr>
          <p:cNvSpPr>
            <a:spLocks noGrp="1" noChangeArrowheads="1"/>
          </p:cNvSpPr>
          <p:nvPr>
            <p:ph type="ctrTitle"/>
          </p:nvPr>
        </p:nvSpPr>
        <p:spPr bwMode="auto">
          <a:xfrm>
            <a:off x="107504" y="188640"/>
            <a:ext cx="8856983" cy="3514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bIns="45720" numCol="1" anchor="t" anchorCtr="0" compatLnSpc="1">
            <a:prstTxWarp prst="textNoShape">
              <a:avLst/>
            </a:prstTxWarp>
          </a:bodyPr>
          <a:lstStyle/>
          <a:p>
            <a:pPr algn="ctr" eaLnBrk="1" hangingPunct="1"/>
            <a:br>
              <a:rPr lang="en-GB" altLang="en-US" sz="2400" dirty="0">
                <a:solidFill>
                  <a:schemeClr val="bg1"/>
                </a:solidFill>
              </a:rPr>
            </a:br>
            <a:r>
              <a:rPr lang="en-GB" altLang="en-US" dirty="0">
                <a:solidFill>
                  <a:schemeClr val="bg1"/>
                </a:solidFill>
              </a:rPr>
              <a:t>One Northern Devon</a:t>
            </a:r>
            <a:br>
              <a:rPr lang="en-GB" altLang="en-US" sz="2000" dirty="0"/>
            </a:br>
            <a:br>
              <a:rPr lang="en-GB" altLang="en-US" sz="2000" dirty="0"/>
            </a:br>
            <a:br>
              <a:rPr lang="en-GB" altLang="en-US" sz="2000" dirty="0"/>
            </a:br>
            <a:r>
              <a:rPr lang="en-GB" altLang="en-US" sz="2000" dirty="0"/>
              <a:t>Daphne Marston, </a:t>
            </a:r>
            <a:br>
              <a:rPr lang="en-GB" altLang="en-US" sz="2000" dirty="0"/>
            </a:br>
            <a:r>
              <a:rPr lang="en-GB" altLang="en-US" sz="2000" dirty="0"/>
              <a:t>Regional Health &amp; Environment Lead Advisor, South West</a:t>
            </a:r>
            <a:br>
              <a:rPr lang="en-GB" altLang="en-US" sz="2000" dirty="0"/>
            </a:br>
            <a:br>
              <a:rPr lang="en-GB" altLang="en-US" sz="2000" dirty="0"/>
            </a:br>
            <a:endParaRPr lang="en-US" altLang="en-US" sz="2000" dirty="0"/>
          </a:p>
        </p:txBody>
      </p:sp>
      <p:pic>
        <p:nvPicPr>
          <p:cNvPr id="6147" name="Picture 2">
            <a:extLst>
              <a:ext uri="{FF2B5EF4-FFF2-40B4-BE49-F238E27FC236}">
                <a16:creationId xmlns:a16="http://schemas.microsoft.com/office/drawing/2014/main" id="{129AA424-42F4-402E-8195-A9AA5F13F527}"/>
              </a:ext>
            </a:extLst>
          </p:cNvPr>
          <p:cNvPicPr>
            <a:picLocks noChangeAspect="1"/>
          </p:cNvPicPr>
          <p:nvPr/>
        </p:nvPicPr>
        <p:blipFill>
          <a:blip r:embed="rId3">
            <a:extLst>
              <a:ext uri="{28A0092B-C50C-407E-A947-70E740481C1C}">
                <a14:useLocalDpi xmlns:a14="http://schemas.microsoft.com/office/drawing/2010/main" val="0"/>
              </a:ext>
            </a:extLst>
          </a:blip>
          <a:srcRect t="48943" b="2931"/>
          <a:stretch>
            <a:fillRect/>
          </a:stretch>
        </p:blipFill>
        <p:spPr bwMode="auto">
          <a:xfrm>
            <a:off x="6338914" y="3779838"/>
            <a:ext cx="2714318" cy="173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a:extLst>
              <a:ext uri="{FF2B5EF4-FFF2-40B4-BE49-F238E27FC236}">
                <a16:creationId xmlns:a16="http://schemas.microsoft.com/office/drawing/2014/main" id="{2B3640C5-70EE-4874-9DCE-DB7791AC3E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9150" y="3779839"/>
            <a:ext cx="2851002" cy="190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a:extLst>
              <a:ext uri="{FF2B5EF4-FFF2-40B4-BE49-F238E27FC236}">
                <a16:creationId xmlns:a16="http://schemas.microsoft.com/office/drawing/2014/main" id="{9058708D-C8A5-4249-9D71-769B31AEB9F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675" y="3779838"/>
            <a:ext cx="25241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EB07-D65F-4A07-B432-953CDC85C9AB}"/>
              </a:ext>
            </a:extLst>
          </p:cNvPr>
          <p:cNvSpPr>
            <a:spLocks noGrp="1"/>
          </p:cNvSpPr>
          <p:nvPr>
            <p:ph type="title"/>
          </p:nvPr>
        </p:nvSpPr>
        <p:spPr>
          <a:xfrm>
            <a:off x="468313" y="357166"/>
            <a:ext cx="6983412" cy="839586"/>
          </a:xfrm>
        </p:spPr>
        <p:txBody>
          <a:bodyPr/>
          <a:lstStyle/>
          <a:p>
            <a:pPr algn="ctr"/>
            <a:r>
              <a:rPr lang="en-GB" b="1" dirty="0"/>
              <a:t>Where does my role fit in?</a:t>
            </a:r>
          </a:p>
        </p:txBody>
      </p:sp>
      <p:sp>
        <p:nvSpPr>
          <p:cNvPr id="3" name="Content Placeholder 2">
            <a:extLst>
              <a:ext uri="{FF2B5EF4-FFF2-40B4-BE49-F238E27FC236}">
                <a16:creationId xmlns:a16="http://schemas.microsoft.com/office/drawing/2014/main" id="{1DF642C9-E61B-4408-9E2E-EC04C5541E29}"/>
              </a:ext>
            </a:extLst>
          </p:cNvPr>
          <p:cNvSpPr>
            <a:spLocks noGrp="1"/>
          </p:cNvSpPr>
          <p:nvPr>
            <p:ph idx="1"/>
          </p:nvPr>
        </p:nvSpPr>
        <p:spPr>
          <a:xfrm>
            <a:off x="1979712" y="1989138"/>
            <a:ext cx="5472013" cy="4525962"/>
          </a:xfrm>
        </p:spPr>
        <p:txBody>
          <a:bodyPr/>
          <a:lstStyle/>
          <a:p>
            <a:pPr marL="0" indent="0" algn="ctr">
              <a:buNone/>
            </a:pPr>
            <a:r>
              <a:rPr lang="en-GB" sz="3200" dirty="0"/>
              <a:t>The Natural England agenda </a:t>
            </a:r>
          </a:p>
          <a:p>
            <a:pPr marL="0" indent="0" algn="ctr">
              <a:buNone/>
            </a:pPr>
            <a:endParaRPr lang="en-GB" sz="3200" dirty="0"/>
          </a:p>
          <a:p>
            <a:pPr marL="0" indent="0" algn="ctr">
              <a:buNone/>
            </a:pPr>
            <a:endParaRPr lang="en-GB" sz="3200" dirty="0"/>
          </a:p>
          <a:p>
            <a:pPr marL="0" indent="0" algn="ctr">
              <a:buNone/>
            </a:pPr>
            <a:r>
              <a:rPr lang="en-GB" sz="3200" dirty="0"/>
              <a:t>Dovetails</a:t>
            </a:r>
          </a:p>
          <a:p>
            <a:pPr marL="0" indent="0" algn="ctr">
              <a:buNone/>
            </a:pPr>
            <a:endParaRPr lang="en-GB" sz="3200" dirty="0"/>
          </a:p>
          <a:p>
            <a:pPr marL="0" indent="0" algn="ctr">
              <a:buNone/>
            </a:pPr>
            <a:endParaRPr lang="en-GB" sz="3200" dirty="0"/>
          </a:p>
          <a:p>
            <a:pPr marL="0" indent="0" algn="ctr">
              <a:buNone/>
            </a:pPr>
            <a:r>
              <a:rPr lang="en-GB" sz="3200" dirty="0"/>
              <a:t> with the NHS agenda</a:t>
            </a:r>
          </a:p>
          <a:p>
            <a:endParaRPr lang="en-GB" dirty="0"/>
          </a:p>
          <a:p>
            <a:endParaRPr lang="en-GB" dirty="0"/>
          </a:p>
        </p:txBody>
      </p:sp>
      <p:pic>
        <p:nvPicPr>
          <p:cNvPr id="1028" name="Picture 4" descr="Image result for dove">
            <a:extLst>
              <a:ext uri="{FF2B5EF4-FFF2-40B4-BE49-F238E27FC236}">
                <a16:creationId xmlns:a16="http://schemas.microsoft.com/office/drawing/2014/main" id="{F5C1017F-CCB7-457E-888B-BE39049DB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179" y="3212976"/>
            <a:ext cx="2021979"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vetail">
            <a:extLst>
              <a:ext uri="{FF2B5EF4-FFF2-40B4-BE49-F238E27FC236}">
                <a16:creationId xmlns:a16="http://schemas.microsoft.com/office/drawing/2014/main" id="{5A01ED18-951D-4575-8472-C370E1875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44" y="3153477"/>
            <a:ext cx="2171700"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63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4">
            <a:extLst>
              <a:ext uri="{FF2B5EF4-FFF2-40B4-BE49-F238E27FC236}">
                <a16:creationId xmlns:a16="http://schemas.microsoft.com/office/drawing/2014/main" id="{C1FFAE07-280D-44B2-9D1D-B16F79F22E76}"/>
              </a:ext>
            </a:extLst>
          </p:cNvPr>
          <p:cNvSpPr txBox="1">
            <a:spLocks noChangeArrowheads="1"/>
          </p:cNvSpPr>
          <p:nvPr/>
        </p:nvSpPr>
        <p:spPr bwMode="auto">
          <a:xfrm>
            <a:off x="827088" y="157163"/>
            <a:ext cx="6640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000">
                <a:solidFill>
                  <a:srgbClr val="780046"/>
                </a:solidFill>
                <a:latin typeface="Arial" panose="020B0604020202020204" pitchFamily="34" charset="0"/>
                <a:ea typeface="MS PGothic" panose="020B0600070205080204" pitchFamily="34" charset="-128"/>
              </a:defRPr>
            </a:lvl1pPr>
            <a:lvl2pPr marL="742950" indent="-285750" defTabSz="685800">
              <a:spcBef>
                <a:spcPct val="20000"/>
              </a:spcBef>
              <a:buChar char="–"/>
              <a:defRPr sz="2000">
                <a:solidFill>
                  <a:srgbClr val="780046"/>
                </a:solidFill>
                <a:latin typeface="Arial" panose="020B0604020202020204" pitchFamily="34" charset="0"/>
                <a:ea typeface="MS PGothic" panose="020B0600070205080204" pitchFamily="34" charset="-128"/>
              </a:defRPr>
            </a:lvl2pPr>
            <a:lvl3pPr marL="1143000" indent="-228600" defTabSz="685800">
              <a:spcBef>
                <a:spcPct val="20000"/>
              </a:spcBef>
              <a:buChar char="•"/>
              <a:defRPr sz="2000">
                <a:solidFill>
                  <a:srgbClr val="780046"/>
                </a:solidFill>
                <a:latin typeface="Arial" panose="020B0604020202020204" pitchFamily="34" charset="0"/>
                <a:ea typeface="MS PGothic" panose="020B0600070205080204" pitchFamily="34" charset="-128"/>
              </a:defRPr>
            </a:lvl3pPr>
            <a:lvl4pPr marL="1600200" indent="-228600" defTabSz="685800">
              <a:spcBef>
                <a:spcPct val="20000"/>
              </a:spcBef>
              <a:buChar char="–"/>
              <a:defRPr sz="2000">
                <a:solidFill>
                  <a:srgbClr val="780046"/>
                </a:solidFill>
                <a:latin typeface="Arial" panose="020B0604020202020204" pitchFamily="34" charset="0"/>
                <a:ea typeface="MS PGothic" panose="020B0600070205080204" pitchFamily="34" charset="-128"/>
              </a:defRPr>
            </a:lvl4pPr>
            <a:lvl5pPr marL="2057400" indent="-228600" defTabSz="685800">
              <a:spcBef>
                <a:spcPct val="20000"/>
              </a:spcBef>
              <a:buChar char="»"/>
              <a:defRPr sz="2000">
                <a:solidFill>
                  <a:srgbClr val="780046"/>
                </a:solidFill>
                <a:latin typeface="Arial" panose="020B0604020202020204" pitchFamily="34"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rgbClr val="780046"/>
                </a:solidFill>
                <a:latin typeface="Arial" panose="020B0604020202020204" pitchFamily="34"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rgbClr val="780046"/>
                </a:solidFill>
                <a:latin typeface="Arial" panose="020B0604020202020204" pitchFamily="34"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rgbClr val="780046"/>
                </a:solidFill>
                <a:latin typeface="Arial" panose="020B0604020202020204" pitchFamily="34"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rgbClr val="780046"/>
                </a:solidFill>
                <a:latin typeface="Arial" panose="020B0604020202020204" pitchFamily="34" charset="0"/>
                <a:ea typeface="MS PGothic" panose="020B0600070205080204" pitchFamily="34" charset="-128"/>
              </a:defRPr>
            </a:lvl9pPr>
          </a:lstStyle>
          <a:p>
            <a:pPr>
              <a:spcBef>
                <a:spcPct val="0"/>
              </a:spcBef>
              <a:buFontTx/>
              <a:buNone/>
            </a:pPr>
            <a:r>
              <a:rPr lang="en-GB" altLang="en-US" sz="2400" b="1">
                <a:solidFill>
                  <a:srgbClr val="FFFBEC"/>
                </a:solidFill>
                <a:latin typeface="Calibri" panose="020F0502020204030204" pitchFamily="34" charset="0"/>
              </a:rPr>
              <a:t>Links between Nature, Health and Wellbeing </a:t>
            </a:r>
          </a:p>
        </p:txBody>
      </p:sp>
      <p:sp>
        <p:nvSpPr>
          <p:cNvPr id="16387" name="TextBox 28">
            <a:extLst>
              <a:ext uri="{FF2B5EF4-FFF2-40B4-BE49-F238E27FC236}">
                <a16:creationId xmlns:a16="http://schemas.microsoft.com/office/drawing/2014/main" id="{B030EF22-7DD8-4B93-8453-AE88D68289EA}"/>
              </a:ext>
            </a:extLst>
          </p:cNvPr>
          <p:cNvSpPr txBox="1">
            <a:spLocks noChangeArrowheads="1"/>
          </p:cNvSpPr>
          <p:nvPr/>
        </p:nvSpPr>
        <p:spPr bwMode="auto">
          <a:xfrm>
            <a:off x="-66675" y="6591300"/>
            <a:ext cx="35480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000">
                <a:solidFill>
                  <a:srgbClr val="780046"/>
                </a:solidFill>
                <a:latin typeface="Arial" panose="020B0604020202020204" pitchFamily="34" charset="0"/>
                <a:ea typeface="MS PGothic" panose="020B0600070205080204" pitchFamily="34" charset="-128"/>
              </a:defRPr>
            </a:lvl1pPr>
            <a:lvl2pPr marL="742950" indent="-285750" defTabSz="685800">
              <a:spcBef>
                <a:spcPct val="20000"/>
              </a:spcBef>
              <a:buChar char="–"/>
              <a:defRPr sz="2000">
                <a:solidFill>
                  <a:srgbClr val="780046"/>
                </a:solidFill>
                <a:latin typeface="Arial" panose="020B0604020202020204" pitchFamily="34" charset="0"/>
                <a:ea typeface="MS PGothic" panose="020B0600070205080204" pitchFamily="34" charset="-128"/>
              </a:defRPr>
            </a:lvl2pPr>
            <a:lvl3pPr marL="1143000" indent="-228600" defTabSz="685800">
              <a:spcBef>
                <a:spcPct val="20000"/>
              </a:spcBef>
              <a:buChar char="•"/>
              <a:defRPr sz="2000">
                <a:solidFill>
                  <a:srgbClr val="780046"/>
                </a:solidFill>
                <a:latin typeface="Arial" panose="020B0604020202020204" pitchFamily="34" charset="0"/>
                <a:ea typeface="MS PGothic" panose="020B0600070205080204" pitchFamily="34" charset="-128"/>
              </a:defRPr>
            </a:lvl3pPr>
            <a:lvl4pPr marL="1600200" indent="-228600" defTabSz="685800">
              <a:spcBef>
                <a:spcPct val="20000"/>
              </a:spcBef>
              <a:buChar char="–"/>
              <a:defRPr sz="2000">
                <a:solidFill>
                  <a:srgbClr val="780046"/>
                </a:solidFill>
                <a:latin typeface="Arial" panose="020B0604020202020204" pitchFamily="34" charset="0"/>
                <a:ea typeface="MS PGothic" panose="020B0600070205080204" pitchFamily="34" charset="-128"/>
              </a:defRPr>
            </a:lvl4pPr>
            <a:lvl5pPr marL="2057400" indent="-228600" defTabSz="685800">
              <a:spcBef>
                <a:spcPct val="20000"/>
              </a:spcBef>
              <a:buChar char="»"/>
              <a:defRPr sz="2000">
                <a:solidFill>
                  <a:srgbClr val="780046"/>
                </a:solidFill>
                <a:latin typeface="Arial" panose="020B0604020202020204" pitchFamily="34"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rgbClr val="780046"/>
                </a:solidFill>
                <a:latin typeface="Arial" panose="020B0604020202020204" pitchFamily="34"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rgbClr val="780046"/>
                </a:solidFill>
                <a:latin typeface="Arial" panose="020B0604020202020204" pitchFamily="34"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rgbClr val="780046"/>
                </a:solidFill>
                <a:latin typeface="Arial" panose="020B0604020202020204" pitchFamily="34"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rgbClr val="780046"/>
                </a:solidFill>
                <a:latin typeface="Arial" panose="020B0604020202020204" pitchFamily="34" charset="0"/>
                <a:ea typeface="MS PGothic" panose="020B0600070205080204" pitchFamily="34" charset="-128"/>
              </a:defRPr>
            </a:lvl9pPr>
          </a:lstStyle>
          <a:p>
            <a:pPr>
              <a:spcBef>
                <a:spcPct val="0"/>
              </a:spcBef>
              <a:buFontTx/>
              <a:buNone/>
            </a:pPr>
            <a:r>
              <a:rPr lang="en-GB" altLang="en-US" sz="900">
                <a:solidFill>
                  <a:srgbClr val="000000"/>
                </a:solidFill>
                <a:latin typeface="Calibri" panose="020F0502020204030204" pitchFamily="34" charset="0"/>
              </a:rPr>
              <a:t>Source: Adapted from Bragg and Leck, 2017; and Thrive, 2017</a:t>
            </a:r>
          </a:p>
        </p:txBody>
      </p:sp>
      <p:pic>
        <p:nvPicPr>
          <p:cNvPr id="16388" name="Picture 29">
            <a:extLst>
              <a:ext uri="{FF2B5EF4-FFF2-40B4-BE49-F238E27FC236}">
                <a16:creationId xmlns:a16="http://schemas.microsoft.com/office/drawing/2014/main" id="{C1EF388D-CA4D-43BD-BD81-78B7AEA206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5632450"/>
            <a:ext cx="11493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C:\Users\rebragg\Documents\Current Research\Green Care\Care Farming\Care farming UK August  2011 onwards\care farming main logo v3.jpg">
            <a:extLst>
              <a:ext uri="{FF2B5EF4-FFF2-40B4-BE49-F238E27FC236}">
                <a16:creationId xmlns:a16="http://schemas.microsoft.com/office/drawing/2014/main" id="{25C33BB0-E703-4FAB-A174-9FBABDC4D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850" y="6256338"/>
            <a:ext cx="12858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0" name="Group 40">
            <a:extLst>
              <a:ext uri="{FF2B5EF4-FFF2-40B4-BE49-F238E27FC236}">
                <a16:creationId xmlns:a16="http://schemas.microsoft.com/office/drawing/2014/main" id="{A108E02B-BF6B-44BF-8D60-BE51D358856D}"/>
              </a:ext>
            </a:extLst>
          </p:cNvPr>
          <p:cNvGrpSpPr>
            <a:grpSpLocks/>
          </p:cNvGrpSpPr>
          <p:nvPr/>
        </p:nvGrpSpPr>
        <p:grpSpPr bwMode="auto">
          <a:xfrm>
            <a:off x="1745013" y="967581"/>
            <a:ext cx="5595938" cy="5803900"/>
            <a:chOff x="2145038" y="1083715"/>
            <a:chExt cx="5595309" cy="5804020"/>
          </a:xfrm>
        </p:grpSpPr>
        <p:sp>
          <p:nvSpPr>
            <p:cNvPr id="4" name="Oval 3">
              <a:extLst>
                <a:ext uri="{FF2B5EF4-FFF2-40B4-BE49-F238E27FC236}">
                  <a16:creationId xmlns:a16="http://schemas.microsoft.com/office/drawing/2014/main" id="{FDD9CCB2-FF0E-4380-8296-17AD75FD6865}"/>
                </a:ext>
              </a:extLst>
            </p:cNvPr>
            <p:cNvSpPr>
              <a:spLocks noChangeAspect="1"/>
            </p:cNvSpPr>
            <p:nvPr/>
          </p:nvSpPr>
          <p:spPr>
            <a:xfrm>
              <a:off x="2145038" y="1083715"/>
              <a:ext cx="5595309" cy="5804020"/>
            </a:xfrm>
            <a:prstGeom prst="ellipse">
              <a:avLst/>
            </a:prstGeom>
            <a:solidFill>
              <a:schemeClr val="accent3">
                <a:lumMod val="60000"/>
                <a:lumOff val="40000"/>
              </a:schemeClr>
            </a:solidFill>
            <a:ln>
              <a:solidFill>
                <a:srgbClr val="C3D6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dirty="0">
                <a:solidFill>
                  <a:srgbClr val="780046"/>
                </a:solidFill>
                <a:latin typeface="Calibri"/>
              </a:endParaRPr>
            </a:p>
          </p:txBody>
        </p:sp>
        <p:sp>
          <p:nvSpPr>
            <p:cNvPr id="8" name="Oval 7">
              <a:extLst>
                <a:ext uri="{FF2B5EF4-FFF2-40B4-BE49-F238E27FC236}">
                  <a16:creationId xmlns:a16="http://schemas.microsoft.com/office/drawing/2014/main" id="{589EAACE-3ADD-4D3D-B6C1-273783E94884}"/>
                </a:ext>
              </a:extLst>
            </p:cNvPr>
            <p:cNvSpPr>
              <a:spLocks noChangeAspect="1"/>
            </p:cNvSpPr>
            <p:nvPr/>
          </p:nvSpPr>
          <p:spPr>
            <a:xfrm>
              <a:off x="2741871" y="2609335"/>
              <a:ext cx="4446088" cy="4267288"/>
            </a:xfrm>
            <a:prstGeom prst="ellipse">
              <a:avLst/>
            </a:prstGeom>
            <a:solidFill>
              <a:srgbClr val="92B54B"/>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dirty="0">
                <a:solidFill>
                  <a:prstClr val="white"/>
                </a:solidFill>
                <a:latin typeface="Calibri"/>
              </a:endParaRPr>
            </a:p>
          </p:txBody>
        </p:sp>
        <p:sp>
          <p:nvSpPr>
            <p:cNvPr id="6" name="Oval 5">
              <a:extLst>
                <a:ext uri="{FF2B5EF4-FFF2-40B4-BE49-F238E27FC236}">
                  <a16:creationId xmlns:a16="http://schemas.microsoft.com/office/drawing/2014/main" id="{184CC717-C6F1-4CE2-A139-FCB7274F516F}"/>
                </a:ext>
              </a:extLst>
            </p:cNvPr>
            <p:cNvSpPr>
              <a:spLocks noChangeAspect="1"/>
            </p:cNvSpPr>
            <p:nvPr/>
          </p:nvSpPr>
          <p:spPr>
            <a:xfrm>
              <a:off x="3638708" y="4433409"/>
              <a:ext cx="2639715" cy="2413050"/>
            </a:xfrm>
            <a:prstGeom prst="ellipse">
              <a:avLst/>
            </a:prstGeom>
            <a:solidFill>
              <a:srgbClr val="4E8208">
                <a:alpha val="83137"/>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a:solidFill>
                  <a:prstClr val="white"/>
                </a:solidFill>
                <a:latin typeface="Calibri"/>
              </a:endParaRPr>
            </a:p>
          </p:txBody>
        </p:sp>
        <p:sp>
          <p:nvSpPr>
            <p:cNvPr id="9" name="TextBox 8">
              <a:extLst>
                <a:ext uri="{FF2B5EF4-FFF2-40B4-BE49-F238E27FC236}">
                  <a16:creationId xmlns:a16="http://schemas.microsoft.com/office/drawing/2014/main" id="{BD6D3F1A-79F6-46D6-B4B0-CA1DF433BFE7}"/>
                </a:ext>
              </a:extLst>
            </p:cNvPr>
            <p:cNvSpPr txBox="1"/>
            <p:nvPr/>
          </p:nvSpPr>
          <p:spPr>
            <a:xfrm>
              <a:off x="3638708" y="4755679"/>
              <a:ext cx="2600033" cy="2124119"/>
            </a:xfrm>
            <a:prstGeom prst="rect">
              <a:avLst/>
            </a:prstGeom>
            <a:noFill/>
          </p:spPr>
          <p:txBody>
            <a:bodyPr>
              <a:spAutoFit/>
            </a:bodyPr>
            <a:lstStyle/>
            <a:p>
              <a:pPr algn="ctr" defTabSz="685800">
                <a:defRPr/>
              </a:pPr>
              <a:r>
                <a:rPr lang="en-GB" b="1" dirty="0">
                  <a:solidFill>
                    <a:prstClr val="black"/>
                  </a:solidFill>
                  <a:latin typeface="Calibri"/>
                </a:rPr>
                <a:t>Green Care</a:t>
              </a:r>
              <a:endParaRPr lang="en-GB" sz="800" kern="0" dirty="0">
                <a:solidFill>
                  <a:prstClr val="black"/>
                </a:solidFill>
                <a:latin typeface="Calibri"/>
              </a:endParaRPr>
            </a:p>
            <a:p>
              <a:pPr algn="ctr" defTabSz="685800">
                <a:defRPr/>
              </a:pPr>
              <a:r>
                <a:rPr lang="en-GB" kern="0" dirty="0">
                  <a:solidFill>
                    <a:prstClr val="black"/>
                  </a:solidFill>
                  <a:latin typeface="Calibri"/>
                </a:rPr>
                <a:t>(Nature-based therapy &amp; care interventions)</a:t>
              </a:r>
            </a:p>
            <a:p>
              <a:pPr algn="ctr" defTabSz="685800">
                <a:defRPr/>
              </a:pPr>
              <a:r>
                <a:rPr lang="en-GB" sz="1800" i="1" dirty="0">
                  <a:solidFill>
                    <a:prstClr val="black"/>
                  </a:solidFill>
                  <a:latin typeface="Calibri"/>
                </a:rPr>
                <a:t>Specific population groups</a:t>
              </a:r>
            </a:p>
          </p:txBody>
        </p:sp>
        <p:sp>
          <p:nvSpPr>
            <p:cNvPr id="10" name="Rectangle 9">
              <a:extLst>
                <a:ext uri="{FF2B5EF4-FFF2-40B4-BE49-F238E27FC236}">
                  <a16:creationId xmlns:a16="http://schemas.microsoft.com/office/drawing/2014/main" id="{EB2070DC-6E2E-49A8-BB3F-16420F21EC0D}"/>
                </a:ext>
              </a:extLst>
            </p:cNvPr>
            <p:cNvSpPr/>
            <p:nvPr/>
          </p:nvSpPr>
          <p:spPr>
            <a:xfrm>
              <a:off x="3032351" y="3334837"/>
              <a:ext cx="3966716" cy="113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GB" b="1" dirty="0">
                  <a:solidFill>
                    <a:prstClr val="black"/>
                  </a:solidFill>
                  <a:latin typeface="Calibri"/>
                </a:rPr>
                <a:t>Nature-based health promotion</a:t>
              </a:r>
            </a:p>
            <a:p>
              <a:pPr algn="ctr" defTabSz="685800">
                <a:defRPr/>
              </a:pPr>
              <a:endParaRPr lang="en-GB" sz="800" dirty="0">
                <a:solidFill>
                  <a:prstClr val="black"/>
                </a:solidFill>
                <a:latin typeface="Calibri"/>
              </a:endParaRPr>
            </a:p>
            <a:p>
              <a:pPr algn="ctr" defTabSz="685800">
                <a:defRPr/>
              </a:pPr>
              <a:r>
                <a:rPr lang="en-GB" sz="2000" i="1" dirty="0">
                  <a:solidFill>
                    <a:prstClr val="black"/>
                  </a:solidFill>
                  <a:latin typeface="Calibri"/>
                </a:rPr>
                <a:t>Health promotion – at risk groups</a:t>
              </a:r>
            </a:p>
          </p:txBody>
        </p:sp>
        <p:sp>
          <p:nvSpPr>
            <p:cNvPr id="11" name="Rectangle 10">
              <a:extLst>
                <a:ext uri="{FF2B5EF4-FFF2-40B4-BE49-F238E27FC236}">
                  <a16:creationId xmlns:a16="http://schemas.microsoft.com/office/drawing/2014/main" id="{B991765E-D5B2-424D-9471-57E69FE43A42}"/>
                </a:ext>
              </a:extLst>
            </p:cNvPr>
            <p:cNvSpPr/>
            <p:nvPr/>
          </p:nvSpPr>
          <p:spPr>
            <a:xfrm>
              <a:off x="3164098" y="1582200"/>
              <a:ext cx="3614332" cy="747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GB" b="1" dirty="0">
                  <a:solidFill>
                    <a:schemeClr val="tx1">
                      <a:lumMod val="75000"/>
                      <a:lumOff val="25000"/>
                    </a:schemeClr>
                  </a:solidFill>
                  <a:latin typeface="Calibri"/>
                </a:rPr>
                <a:t>Nature </a:t>
              </a:r>
              <a:r>
                <a:rPr lang="en-GB" b="1" dirty="0">
                  <a:solidFill>
                    <a:schemeClr val="tx1">
                      <a:lumMod val="75000"/>
                      <a:lumOff val="25000"/>
                    </a:schemeClr>
                  </a:solidFill>
                </a:rPr>
                <a:t>in everyday </a:t>
              </a:r>
              <a:r>
                <a:rPr lang="en-GB" b="1" dirty="0">
                  <a:solidFill>
                    <a:schemeClr val="tx1">
                      <a:lumMod val="75000"/>
                      <a:lumOff val="25000"/>
                    </a:schemeClr>
                  </a:solidFill>
                  <a:latin typeface="Calibri"/>
                </a:rPr>
                <a:t>life</a:t>
              </a:r>
              <a:endParaRPr lang="en-GB" sz="800" i="1" dirty="0">
                <a:solidFill>
                  <a:schemeClr val="tx1">
                    <a:lumMod val="75000"/>
                    <a:lumOff val="25000"/>
                  </a:schemeClr>
                </a:solidFill>
                <a:latin typeface="Calibri"/>
              </a:endParaRPr>
            </a:p>
            <a:p>
              <a:pPr algn="ctr" defTabSz="685800">
                <a:defRPr/>
              </a:pPr>
              <a:r>
                <a:rPr lang="en-GB" sz="2000" i="1" dirty="0">
                  <a:solidFill>
                    <a:schemeClr val="tx1">
                      <a:lumMod val="75000"/>
                      <a:lumOff val="25000"/>
                    </a:schemeClr>
                  </a:solidFill>
                  <a:latin typeface="Calibri"/>
                </a:rPr>
                <a:t>Primary prevention - General population</a:t>
              </a:r>
            </a:p>
          </p:txBody>
        </p:sp>
      </p:grpSp>
      <p:grpSp>
        <p:nvGrpSpPr>
          <p:cNvPr id="42" name="Group 41">
            <a:extLst>
              <a:ext uri="{FF2B5EF4-FFF2-40B4-BE49-F238E27FC236}">
                <a16:creationId xmlns:a16="http://schemas.microsoft.com/office/drawing/2014/main" id="{EF048A4A-D514-4442-9EDC-85F55F0B3CE4}"/>
              </a:ext>
            </a:extLst>
          </p:cNvPr>
          <p:cNvGrpSpPr>
            <a:grpSpLocks/>
          </p:cNvGrpSpPr>
          <p:nvPr/>
        </p:nvGrpSpPr>
        <p:grpSpPr bwMode="auto">
          <a:xfrm>
            <a:off x="2930525" y="2855913"/>
            <a:ext cx="4135438" cy="2093912"/>
            <a:chOff x="2930830" y="2897340"/>
            <a:chExt cx="4134784" cy="2141488"/>
          </a:xfrm>
        </p:grpSpPr>
        <p:cxnSp>
          <p:nvCxnSpPr>
            <p:cNvPr id="32" name="Straight Arrow Connector 31">
              <a:extLst>
                <a:ext uri="{FF2B5EF4-FFF2-40B4-BE49-F238E27FC236}">
                  <a16:creationId xmlns:a16="http://schemas.microsoft.com/office/drawing/2014/main" id="{ACFA1B8A-C34E-4400-8084-1F6C052D2166}"/>
                </a:ext>
              </a:extLst>
            </p:cNvPr>
            <p:cNvCxnSpPr>
              <a:cxnSpLocks/>
            </p:cNvCxnSpPr>
            <p:nvPr/>
          </p:nvCxnSpPr>
          <p:spPr>
            <a:xfrm flipH="1" flipV="1">
              <a:off x="3510176" y="4490061"/>
              <a:ext cx="595218" cy="543896"/>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4221881-467F-4B51-881E-FEA1E765B000}"/>
                </a:ext>
              </a:extLst>
            </p:cNvPr>
            <p:cNvCxnSpPr>
              <a:cxnSpLocks/>
            </p:cNvCxnSpPr>
            <p:nvPr/>
          </p:nvCxnSpPr>
          <p:spPr>
            <a:xfrm flipH="1">
              <a:off x="6654516" y="2897340"/>
              <a:ext cx="411098" cy="1177088"/>
            </a:xfrm>
            <a:prstGeom prst="straightConnector1">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2C8530D-4D9D-4EB0-B8CB-4F1DB09FB726}"/>
                </a:ext>
              </a:extLst>
            </p:cNvPr>
            <p:cNvCxnSpPr>
              <a:cxnSpLocks/>
            </p:cNvCxnSpPr>
            <p:nvPr/>
          </p:nvCxnSpPr>
          <p:spPr>
            <a:xfrm flipH="1" flipV="1">
              <a:off x="2930830" y="2897340"/>
              <a:ext cx="422208" cy="1201442"/>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2B09638-FAE2-4A89-BF72-44329577B64B}"/>
                </a:ext>
              </a:extLst>
            </p:cNvPr>
            <p:cNvCxnSpPr>
              <a:cxnSpLocks/>
            </p:cNvCxnSpPr>
            <p:nvPr/>
          </p:nvCxnSpPr>
          <p:spPr>
            <a:xfrm flipH="1">
              <a:off x="5814862" y="4397518"/>
              <a:ext cx="569822" cy="641310"/>
            </a:xfrm>
            <a:prstGeom prst="straightConnector1">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3151C66-7EAB-46A1-91C6-158D11F688A1}"/>
              </a:ext>
            </a:extLst>
          </p:cNvPr>
          <p:cNvGrpSpPr>
            <a:grpSpLocks/>
          </p:cNvGrpSpPr>
          <p:nvPr/>
        </p:nvGrpSpPr>
        <p:grpSpPr bwMode="auto">
          <a:xfrm>
            <a:off x="61913" y="1470025"/>
            <a:ext cx="3594100" cy="4786313"/>
            <a:chOff x="195580" y="1469535"/>
            <a:chExt cx="3593100" cy="4787494"/>
          </a:xfrm>
        </p:grpSpPr>
        <p:sp>
          <p:nvSpPr>
            <p:cNvPr id="16" name="Rectangle: Rounded Corners 15">
              <a:extLst>
                <a:ext uri="{FF2B5EF4-FFF2-40B4-BE49-F238E27FC236}">
                  <a16:creationId xmlns:a16="http://schemas.microsoft.com/office/drawing/2014/main" id="{E3C09646-5DB6-40A9-A7A7-D55A7BFC4E89}"/>
                </a:ext>
              </a:extLst>
            </p:cNvPr>
            <p:cNvSpPr>
              <a:spLocks noChangeAspect="1"/>
            </p:cNvSpPr>
            <p:nvPr/>
          </p:nvSpPr>
          <p:spPr>
            <a:xfrm>
              <a:off x="195580" y="4948606"/>
              <a:ext cx="1910818" cy="1308423"/>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685800">
                <a:defRPr/>
              </a:pPr>
              <a:r>
                <a:rPr lang="en-GB" sz="2000" dirty="0">
                  <a:solidFill>
                    <a:prstClr val="black"/>
                  </a:solidFill>
                  <a:latin typeface="Calibri"/>
                </a:rPr>
                <a:t>Health </a:t>
              </a:r>
            </a:p>
            <a:p>
              <a:pPr defTabSz="685800">
                <a:defRPr/>
              </a:pPr>
              <a:r>
                <a:rPr lang="en-GB" sz="2000" dirty="0">
                  <a:solidFill>
                    <a:prstClr val="black"/>
                  </a:solidFill>
                  <a:latin typeface="Calibri"/>
                </a:rPr>
                <a:t>&amp; social care interventions</a:t>
              </a:r>
            </a:p>
          </p:txBody>
        </p:sp>
        <p:sp>
          <p:nvSpPr>
            <p:cNvPr id="15" name="Rectangle: Rounded Corners 14">
              <a:extLst>
                <a:ext uri="{FF2B5EF4-FFF2-40B4-BE49-F238E27FC236}">
                  <a16:creationId xmlns:a16="http://schemas.microsoft.com/office/drawing/2014/main" id="{BC7974A4-4FDE-459D-A243-569FA7DAFBAF}"/>
                </a:ext>
              </a:extLst>
            </p:cNvPr>
            <p:cNvSpPr/>
            <p:nvPr/>
          </p:nvSpPr>
          <p:spPr>
            <a:xfrm>
              <a:off x="205102" y="3370242"/>
              <a:ext cx="1588645" cy="998783"/>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685800">
                <a:defRPr/>
              </a:pPr>
              <a:r>
                <a:rPr lang="en-GB" sz="2000" dirty="0">
                  <a:solidFill>
                    <a:prstClr val="black"/>
                  </a:solidFill>
                  <a:latin typeface="Calibri"/>
                </a:rPr>
                <a:t>Public health initiatives</a:t>
              </a:r>
            </a:p>
          </p:txBody>
        </p:sp>
        <p:sp>
          <p:nvSpPr>
            <p:cNvPr id="14" name="Rectangle: Rounded Corners 13">
              <a:extLst>
                <a:ext uri="{FF2B5EF4-FFF2-40B4-BE49-F238E27FC236}">
                  <a16:creationId xmlns:a16="http://schemas.microsoft.com/office/drawing/2014/main" id="{614D6BAC-BE12-4157-A96D-824B8A60F88E}"/>
                </a:ext>
              </a:extLst>
            </p:cNvPr>
            <p:cNvSpPr/>
            <p:nvPr/>
          </p:nvSpPr>
          <p:spPr>
            <a:xfrm>
              <a:off x="205102" y="1469535"/>
              <a:ext cx="1706087" cy="1109937"/>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685800">
                <a:defRPr/>
              </a:pPr>
              <a:r>
                <a:rPr lang="en-GB" sz="2000" dirty="0">
                  <a:solidFill>
                    <a:prstClr val="black"/>
                  </a:solidFill>
                  <a:latin typeface="Calibri"/>
                </a:rPr>
                <a:t>Public health messaging</a:t>
              </a:r>
            </a:p>
          </p:txBody>
        </p:sp>
        <p:sp>
          <p:nvSpPr>
            <p:cNvPr id="20" name="Arrow: Right 19">
              <a:extLst>
                <a:ext uri="{FF2B5EF4-FFF2-40B4-BE49-F238E27FC236}">
                  <a16:creationId xmlns:a16="http://schemas.microsoft.com/office/drawing/2014/main" id="{B6FC4F54-3553-4B15-BABF-4F7C7D4A386B}"/>
                </a:ext>
              </a:extLst>
            </p:cNvPr>
            <p:cNvSpPr/>
            <p:nvPr/>
          </p:nvSpPr>
          <p:spPr>
            <a:xfrm>
              <a:off x="2103224" y="5525010"/>
              <a:ext cx="1685456" cy="231832"/>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800">
                <a:defRPr/>
              </a:pPr>
              <a:endParaRPr lang="en-GB" sz="1350">
                <a:solidFill>
                  <a:prstClr val="black"/>
                </a:solidFill>
                <a:latin typeface="Calibri"/>
              </a:endParaRPr>
            </a:p>
          </p:txBody>
        </p:sp>
        <p:sp>
          <p:nvSpPr>
            <p:cNvPr id="21" name="Arrow: Right 20">
              <a:extLst>
                <a:ext uri="{FF2B5EF4-FFF2-40B4-BE49-F238E27FC236}">
                  <a16:creationId xmlns:a16="http://schemas.microsoft.com/office/drawing/2014/main" id="{2721799C-BC5F-4E3E-B49E-8E691EC4AE46}"/>
                </a:ext>
              </a:extLst>
            </p:cNvPr>
            <p:cNvSpPr/>
            <p:nvPr/>
          </p:nvSpPr>
          <p:spPr>
            <a:xfrm>
              <a:off x="1792161" y="3737044"/>
              <a:ext cx="1083960" cy="214366"/>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800">
                <a:defRPr/>
              </a:pPr>
              <a:endParaRPr lang="en-GB" sz="1350">
                <a:solidFill>
                  <a:prstClr val="black"/>
                </a:solidFill>
                <a:latin typeface="Calibri"/>
              </a:endParaRPr>
            </a:p>
          </p:txBody>
        </p:sp>
        <p:sp>
          <p:nvSpPr>
            <p:cNvPr id="17" name="Arrow: Right 16">
              <a:extLst>
                <a:ext uri="{FF2B5EF4-FFF2-40B4-BE49-F238E27FC236}">
                  <a16:creationId xmlns:a16="http://schemas.microsoft.com/office/drawing/2014/main" id="{E720AF03-3B18-4132-B0C7-869CFBE70CDB}"/>
                </a:ext>
              </a:extLst>
            </p:cNvPr>
            <p:cNvSpPr/>
            <p:nvPr/>
          </p:nvSpPr>
          <p:spPr>
            <a:xfrm>
              <a:off x="1911190" y="1818871"/>
              <a:ext cx="1018891" cy="288996"/>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800">
                <a:defRPr/>
              </a:pPr>
              <a:endParaRPr lang="en-GB" sz="1350">
                <a:solidFill>
                  <a:prstClr val="black"/>
                </a:solidFill>
                <a:latin typeface="Calibri"/>
              </a:endParaRPr>
            </a:p>
          </p:txBody>
        </p:sp>
      </p:grpSp>
      <p:sp>
        <p:nvSpPr>
          <p:cNvPr id="7" name="Arrow: Down 6">
            <a:extLst>
              <a:ext uri="{FF2B5EF4-FFF2-40B4-BE49-F238E27FC236}">
                <a16:creationId xmlns:a16="http://schemas.microsoft.com/office/drawing/2014/main" id="{DBBE9E12-65B2-44D5-B878-C37FC91E0DB1}"/>
              </a:ext>
            </a:extLst>
          </p:cNvPr>
          <p:cNvSpPr/>
          <p:nvPr/>
        </p:nvSpPr>
        <p:spPr>
          <a:xfrm>
            <a:off x="7333014" y="2348880"/>
            <a:ext cx="1769711" cy="2952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rPr>
              <a:t>Health needs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CFE4-1D6D-41D4-B6B7-B425BFE146BE}"/>
              </a:ext>
            </a:extLst>
          </p:cNvPr>
          <p:cNvSpPr>
            <a:spLocks noGrp="1"/>
          </p:cNvSpPr>
          <p:nvPr>
            <p:ph type="title"/>
          </p:nvPr>
        </p:nvSpPr>
        <p:spPr/>
        <p:txBody>
          <a:bodyPr/>
          <a:lstStyle/>
          <a:p>
            <a:r>
              <a:rPr lang="en-GB" b="1" dirty="0"/>
              <a:t>Proven Wellbeing Benefits</a:t>
            </a:r>
          </a:p>
        </p:txBody>
      </p:sp>
      <p:sp>
        <p:nvSpPr>
          <p:cNvPr id="5" name="TextBox 4">
            <a:extLst>
              <a:ext uri="{FF2B5EF4-FFF2-40B4-BE49-F238E27FC236}">
                <a16:creationId xmlns:a16="http://schemas.microsoft.com/office/drawing/2014/main" id="{773C9245-7A14-43CC-8E3F-6F77FD7B9088}"/>
              </a:ext>
            </a:extLst>
          </p:cNvPr>
          <p:cNvSpPr txBox="1"/>
          <p:nvPr/>
        </p:nvSpPr>
        <p:spPr>
          <a:xfrm>
            <a:off x="468313" y="2637157"/>
            <a:ext cx="8352928" cy="2677656"/>
          </a:xfrm>
          <a:prstGeom prst="rect">
            <a:avLst/>
          </a:prstGeom>
          <a:noFill/>
        </p:spPr>
        <p:txBody>
          <a:bodyPr wrap="square">
            <a:spAutoFit/>
          </a:bodyPr>
          <a:lstStyle/>
          <a:p>
            <a:r>
              <a:rPr lang="en-GB" sz="2400" dirty="0"/>
              <a:t>85% of adults were happier after time spent in nature during lockdown (</a:t>
            </a:r>
            <a:r>
              <a:rPr lang="en-GB" sz="2400" i="1" dirty="0"/>
              <a:t>Natural England</a:t>
            </a:r>
            <a:r>
              <a:rPr lang="en-GB" sz="2400" dirty="0"/>
              <a:t>)</a:t>
            </a:r>
          </a:p>
          <a:p>
            <a:endParaRPr lang="en-GB" sz="2400" dirty="0"/>
          </a:p>
          <a:p>
            <a:pPr marL="0" indent="0">
              <a:buNone/>
            </a:pPr>
            <a:endParaRPr lang="en-GB" sz="2400" dirty="0"/>
          </a:p>
          <a:p>
            <a:r>
              <a:rPr lang="en-GB" sz="2400" dirty="0"/>
              <a:t>After being part of a 12-week nature and wellbeing programme 83% pf participants improved their mental wellbeing </a:t>
            </a:r>
            <a:r>
              <a:rPr lang="en-GB" sz="2400" i="1" dirty="0"/>
              <a:t>(Wildlife Trusts)</a:t>
            </a:r>
          </a:p>
        </p:txBody>
      </p:sp>
    </p:spTree>
    <p:extLst>
      <p:ext uri="{BB962C8B-B14F-4D97-AF65-F5344CB8AC3E}">
        <p14:creationId xmlns:p14="http://schemas.microsoft.com/office/powerpoint/2010/main" val="546661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8B38-4570-42E3-8BE8-5B0E9C069B9B}"/>
              </a:ext>
            </a:extLst>
          </p:cNvPr>
          <p:cNvSpPr>
            <a:spLocks noGrp="1"/>
          </p:cNvSpPr>
          <p:nvPr>
            <p:ph type="title"/>
          </p:nvPr>
        </p:nvSpPr>
        <p:spPr/>
        <p:txBody>
          <a:bodyPr/>
          <a:lstStyle/>
          <a:p>
            <a:r>
              <a:rPr lang="en-GB" b="1" dirty="0"/>
              <a:t>Environmental benefits</a:t>
            </a:r>
          </a:p>
        </p:txBody>
      </p:sp>
      <p:sp>
        <p:nvSpPr>
          <p:cNvPr id="3" name="Content Placeholder 2">
            <a:extLst>
              <a:ext uri="{FF2B5EF4-FFF2-40B4-BE49-F238E27FC236}">
                <a16:creationId xmlns:a16="http://schemas.microsoft.com/office/drawing/2014/main" id="{E5AFC88E-D81C-4EDD-BC2F-043A7E443D30}"/>
              </a:ext>
            </a:extLst>
          </p:cNvPr>
          <p:cNvSpPr>
            <a:spLocks noGrp="1"/>
          </p:cNvSpPr>
          <p:nvPr>
            <p:ph idx="1"/>
          </p:nvPr>
        </p:nvSpPr>
        <p:spPr>
          <a:xfrm>
            <a:off x="457200" y="1772816"/>
            <a:ext cx="8229600" cy="4742284"/>
          </a:xfrm>
        </p:spPr>
        <p:txBody>
          <a:bodyPr/>
          <a:lstStyle/>
          <a:p>
            <a:pPr algn="l" fontAlgn="base"/>
            <a:r>
              <a:rPr lang="en-GB" sz="2400" b="0" i="0" dirty="0">
                <a:solidFill>
                  <a:srgbClr val="4F4C54"/>
                </a:solidFill>
                <a:effectLst/>
                <a:latin typeface="urbanolight"/>
              </a:rPr>
              <a:t>People with a greater connection to nature are more likely to behave positively towards the environment, wildlife and habitats. </a:t>
            </a:r>
          </a:p>
          <a:p>
            <a:pPr algn="l" fontAlgn="base"/>
            <a:endParaRPr lang="en-GB" sz="2400" dirty="0">
              <a:solidFill>
                <a:srgbClr val="4F4C54"/>
              </a:solidFill>
              <a:latin typeface="urbanolight"/>
            </a:endParaRPr>
          </a:p>
          <a:p>
            <a:pPr algn="l" fontAlgn="base"/>
            <a:r>
              <a:rPr lang="en-GB" sz="2400" b="0" i="0" dirty="0">
                <a:solidFill>
                  <a:srgbClr val="4F4C54"/>
                </a:solidFill>
                <a:effectLst/>
                <a:latin typeface="urbanolight"/>
              </a:rPr>
              <a:t>increasing evidence of a positive relationship between a person’s connection to nature and their health and wellbeing. Experiencing nature is thought to provide health and wellbeing benefits. This is a potential ecosystem service that could start a positive feedback loop between health, wellbeing and connection to nature that leads to benefits for biodiversity conservation.</a:t>
            </a:r>
          </a:p>
          <a:p>
            <a:endParaRPr lang="en-GB" dirty="0"/>
          </a:p>
        </p:txBody>
      </p:sp>
    </p:spTree>
    <p:extLst>
      <p:ext uri="{BB962C8B-B14F-4D97-AF65-F5344CB8AC3E}">
        <p14:creationId xmlns:p14="http://schemas.microsoft.com/office/powerpoint/2010/main" val="294989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A17F-7E9F-49BF-B194-BB5CFEC5719C}"/>
              </a:ext>
            </a:extLst>
          </p:cNvPr>
          <p:cNvSpPr>
            <a:spLocks noGrp="1"/>
          </p:cNvSpPr>
          <p:nvPr>
            <p:ph type="title"/>
          </p:nvPr>
        </p:nvSpPr>
        <p:spPr/>
        <p:txBody>
          <a:bodyPr/>
          <a:lstStyle/>
          <a:p>
            <a:r>
              <a:rPr lang="en-GB" b="1" dirty="0"/>
              <a:t>Nature Connectedness</a:t>
            </a:r>
          </a:p>
        </p:txBody>
      </p:sp>
      <p:sp>
        <p:nvSpPr>
          <p:cNvPr id="3" name="Content Placeholder 2">
            <a:extLst>
              <a:ext uri="{FF2B5EF4-FFF2-40B4-BE49-F238E27FC236}">
                <a16:creationId xmlns:a16="http://schemas.microsoft.com/office/drawing/2014/main" id="{E1A1FDEE-8AF1-4D50-B064-1A9DC0FE54E0}"/>
              </a:ext>
            </a:extLst>
          </p:cNvPr>
          <p:cNvSpPr>
            <a:spLocks noGrp="1"/>
          </p:cNvSpPr>
          <p:nvPr>
            <p:ph idx="1"/>
          </p:nvPr>
        </p:nvSpPr>
        <p:spPr/>
        <p:txBody>
          <a:bodyPr/>
          <a:lstStyle/>
          <a:p>
            <a:r>
              <a:rPr lang="en-GB" sz="24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Nature connectedness </a:t>
            </a:r>
            <a:r>
              <a:rPr lang="en-GB" sz="2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captures that relationship between people and the rest of nature. Nature connectedness is a measurable psychological construct that moves beyond contact with nature to an individual’s sense of their relationship with the natural world.</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solidFill>
                  <a:srgbClr val="333333"/>
                </a:solidFill>
                <a:effectLst/>
                <a:latin typeface="Arial" panose="020B0604020202020204" pitchFamily="34" charset="0"/>
                <a:ea typeface="Calibri" panose="020F0502020204030204" pitchFamily="34" charset="0"/>
              </a:rPr>
              <a:t>People who feel closer to nature are happier and more satisfied with life and are more likely to take actions that help wildlife and the environment. </a:t>
            </a:r>
            <a:endParaRPr lang="en-GB" sz="2400" dirty="0"/>
          </a:p>
        </p:txBody>
      </p:sp>
    </p:spTree>
    <p:extLst>
      <p:ext uri="{BB962C8B-B14F-4D97-AF65-F5344CB8AC3E}">
        <p14:creationId xmlns:p14="http://schemas.microsoft.com/office/powerpoint/2010/main" val="69969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92F5-94D4-4884-8D94-77D71338C3E5}"/>
              </a:ext>
            </a:extLst>
          </p:cNvPr>
          <p:cNvSpPr>
            <a:spLocks noGrp="1"/>
          </p:cNvSpPr>
          <p:nvPr>
            <p:ph type="title"/>
          </p:nvPr>
        </p:nvSpPr>
        <p:spPr/>
        <p:txBody>
          <a:bodyPr/>
          <a:lstStyle/>
          <a:p>
            <a:r>
              <a:rPr lang="en-GB" b="1" dirty="0"/>
              <a:t>Nature Connection Handbook</a:t>
            </a:r>
          </a:p>
        </p:txBody>
      </p:sp>
      <p:pic>
        <p:nvPicPr>
          <p:cNvPr id="4" name="Content Placeholder 3" descr="The Nature Connection Handbook">
            <a:hlinkClick r:id="rId2"/>
            <a:extLst>
              <a:ext uri="{FF2B5EF4-FFF2-40B4-BE49-F238E27FC236}">
                <a16:creationId xmlns:a16="http://schemas.microsoft.com/office/drawing/2014/main" id="{859494A1-A7C4-4641-AFF9-4B41C6CEBEA2}"/>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1856" y="1700808"/>
            <a:ext cx="5640288" cy="3859336"/>
          </a:xfrm>
          <a:prstGeom prst="rect">
            <a:avLst/>
          </a:prstGeom>
          <a:noFill/>
          <a:ln>
            <a:noFill/>
          </a:ln>
        </p:spPr>
      </p:pic>
      <p:sp>
        <p:nvSpPr>
          <p:cNvPr id="5" name="Rectangle 4">
            <a:extLst>
              <a:ext uri="{FF2B5EF4-FFF2-40B4-BE49-F238E27FC236}">
                <a16:creationId xmlns:a16="http://schemas.microsoft.com/office/drawing/2014/main" id="{B65CA1E6-857D-445D-AB86-472141EB8A3F}"/>
              </a:ext>
            </a:extLst>
          </p:cNvPr>
          <p:cNvSpPr/>
          <p:nvPr/>
        </p:nvSpPr>
        <p:spPr>
          <a:xfrm>
            <a:off x="179512" y="5805264"/>
            <a:ext cx="8712968"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dirty="0">
                <a:effectLst/>
                <a:latin typeface="Arial" panose="020B0604020202020204" pitchFamily="34" charset="0"/>
                <a:ea typeface="Calibri" panose="020F0502020204030204" pitchFamily="34" charset="0"/>
              </a:rPr>
              <a:t>Nature Connectedness Research Group was formed at the University of Derby in 2013 and how now released the </a:t>
            </a:r>
            <a:r>
              <a:rPr lang="en-GB" sz="1800" b="1" dirty="0">
                <a:solidFill>
                  <a:srgbClr val="00B050"/>
                </a:solidFill>
                <a:effectLst/>
                <a:latin typeface="Arial" panose="020B0604020202020204" pitchFamily="34" charset="0"/>
                <a:ea typeface="Calibri" panose="020F0502020204030204" pitchFamily="34" charset="0"/>
              </a:rPr>
              <a:t>Nature Connection Handbook </a:t>
            </a:r>
            <a:r>
              <a:rPr lang="en-GB" sz="1800" dirty="0">
                <a:effectLst/>
                <a:latin typeface="Arial" panose="020B0604020202020204" pitchFamily="34" charset="0"/>
                <a:ea typeface="Calibri" panose="020F0502020204030204" pitchFamily="34" charset="0"/>
              </a:rPr>
              <a:t>which was supported and funded by Natural England. </a:t>
            </a:r>
            <a:endParaRPr lang="en-GB" dirty="0"/>
          </a:p>
        </p:txBody>
      </p:sp>
    </p:spTree>
    <p:extLst>
      <p:ext uri="{BB962C8B-B14F-4D97-AF65-F5344CB8AC3E}">
        <p14:creationId xmlns:p14="http://schemas.microsoft.com/office/powerpoint/2010/main" val="4122921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3">
            <a:extLst>
              <a:ext uri="{FF2B5EF4-FFF2-40B4-BE49-F238E27FC236}">
                <a16:creationId xmlns:a16="http://schemas.microsoft.com/office/drawing/2014/main" id="{E5497364-A094-46A2-A7FB-CACE77273248}"/>
              </a:ext>
            </a:extLst>
          </p:cNvPr>
          <p:cNvSpPr>
            <a:spLocks noGrp="1" noChangeArrowheads="1"/>
          </p:cNvSpPr>
          <p:nvPr>
            <p:ph type="title"/>
          </p:nvPr>
        </p:nvSpPr>
        <p:spPr bwMode="auto">
          <a:xfrm>
            <a:off x="684213" y="219075"/>
            <a:ext cx="6983412"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t>How do people connect with nature?</a:t>
            </a:r>
          </a:p>
        </p:txBody>
      </p:sp>
      <p:sp>
        <p:nvSpPr>
          <p:cNvPr id="13315" name="Rectangle 84">
            <a:extLst>
              <a:ext uri="{FF2B5EF4-FFF2-40B4-BE49-F238E27FC236}">
                <a16:creationId xmlns:a16="http://schemas.microsoft.com/office/drawing/2014/main" id="{35108994-316E-4B0D-93C1-9596BA5403B6}"/>
              </a:ext>
            </a:extLst>
          </p:cNvPr>
          <p:cNvSpPr>
            <a:spLocks noGrp="1" noChangeArrowheads="1"/>
          </p:cNvSpPr>
          <p:nvPr>
            <p:ph type="body" idx="1"/>
          </p:nvPr>
        </p:nvSpPr>
        <p:spPr>
          <a:xfrm>
            <a:off x="468313" y="1628801"/>
            <a:ext cx="8229600" cy="5010124"/>
          </a:xfrm>
        </p:spPr>
        <p:txBody>
          <a:bodyPr/>
          <a:lstStyle/>
          <a:p>
            <a:pPr>
              <a:buFont typeface="Arial" panose="020B0604020202020204" pitchFamily="34" charset="0"/>
              <a:buChar char="•"/>
              <a:defRPr/>
            </a:pPr>
            <a:r>
              <a:rPr lang="en-GB" dirty="0"/>
              <a:t>‘Green’ activity (e.g. park run, dementia walks), </a:t>
            </a:r>
          </a:p>
          <a:p>
            <a:pPr>
              <a:buFont typeface="Arial" panose="020B0604020202020204" pitchFamily="34" charset="0"/>
              <a:buChar char="•"/>
              <a:defRPr/>
            </a:pPr>
            <a:r>
              <a:rPr lang="en-GB" dirty="0"/>
              <a:t>Gardens and local parks even a plant on a window sill</a:t>
            </a:r>
          </a:p>
          <a:p>
            <a:pPr>
              <a:buFont typeface="Arial" panose="020B0604020202020204" pitchFamily="34" charset="0"/>
              <a:buChar char="•"/>
              <a:defRPr/>
            </a:pPr>
            <a:r>
              <a:rPr lang="en-GB" dirty="0"/>
              <a:t>Active travel (walking, cycling), </a:t>
            </a:r>
          </a:p>
          <a:p>
            <a:pPr>
              <a:buFont typeface="Arial" panose="020B0604020202020204" pitchFamily="34" charset="0"/>
              <a:buChar char="•"/>
              <a:defRPr/>
            </a:pPr>
            <a:r>
              <a:rPr lang="en-GB" dirty="0"/>
              <a:t>Nature and art projects </a:t>
            </a:r>
          </a:p>
          <a:p>
            <a:pPr>
              <a:buFont typeface="Arial" panose="020B0604020202020204" pitchFamily="34" charset="0"/>
              <a:buChar char="•"/>
              <a:defRPr/>
            </a:pPr>
            <a:r>
              <a:rPr lang="en-GB" dirty="0"/>
              <a:t>Interactions with creatures (e.g. dog walking, bird watching) </a:t>
            </a:r>
          </a:p>
          <a:p>
            <a:pPr>
              <a:buFont typeface="Arial" panose="020B0604020202020204" pitchFamily="34" charset="0"/>
              <a:buChar char="•"/>
              <a:defRPr/>
            </a:pPr>
            <a:r>
              <a:rPr lang="en-GB" dirty="0"/>
              <a:t>gardening, allotment and food growing, therapeutic horticulture</a:t>
            </a:r>
          </a:p>
          <a:p>
            <a:pPr>
              <a:buFont typeface="Arial" panose="020B0604020202020204" pitchFamily="34" charset="0"/>
              <a:buChar char="•"/>
              <a:defRPr/>
            </a:pPr>
            <a:r>
              <a:rPr lang="en-GB" dirty="0"/>
              <a:t>farming (</a:t>
            </a:r>
            <a:r>
              <a:rPr lang="en-GB" dirty="0" err="1"/>
              <a:t>e.g</a:t>
            </a:r>
            <a:r>
              <a:rPr lang="en-GB" dirty="0"/>
              <a:t> community farming </a:t>
            </a:r>
            <a:r>
              <a:rPr lang="en-GB" dirty="0" err="1"/>
              <a:t>inc</a:t>
            </a:r>
            <a:r>
              <a:rPr lang="en-GB" dirty="0"/>
              <a:t> city farms, care farming)</a:t>
            </a:r>
          </a:p>
          <a:p>
            <a:pPr>
              <a:buFont typeface="Arial" panose="020B0604020202020204" pitchFamily="34" charset="0"/>
              <a:buChar char="•"/>
              <a:defRPr/>
            </a:pPr>
            <a:r>
              <a:rPr lang="en-GB" dirty="0"/>
              <a:t>Forestry/woodlands (</a:t>
            </a:r>
            <a:r>
              <a:rPr lang="en-GB" dirty="0" err="1"/>
              <a:t>e.g</a:t>
            </a:r>
            <a:r>
              <a:rPr lang="en-GB" dirty="0"/>
              <a:t> walks, forest bathing, woodland crafts)</a:t>
            </a:r>
          </a:p>
          <a:p>
            <a:pPr>
              <a:buFont typeface="Arial" panose="020B0604020202020204" pitchFamily="34" charset="0"/>
              <a:buChar char="•"/>
              <a:defRPr/>
            </a:pPr>
            <a:r>
              <a:rPr lang="en-GB" dirty="0"/>
              <a:t>Schools and Forest school activities</a:t>
            </a:r>
          </a:p>
          <a:p>
            <a:pPr>
              <a:defRPr/>
            </a:pPr>
            <a:r>
              <a:rPr lang="en-GB" dirty="0"/>
              <a:t>environmental conservation volunteering including green gym. </a:t>
            </a:r>
          </a:p>
          <a:p>
            <a:pPr>
              <a:defRPr/>
            </a:pPr>
            <a:r>
              <a:rPr lang="en-GB" dirty="0"/>
              <a:t>Blue environment: wild swimming, beach clean, rock pooling.</a:t>
            </a:r>
          </a:p>
          <a:p>
            <a:pPr>
              <a:defRPr/>
            </a:pPr>
            <a:r>
              <a:rPr lang="en-GB" dirty="0"/>
              <a:t>Specifically designed interventions for people with a defined health needs delivered by trained/qualified practitioners. </a:t>
            </a:r>
          </a:p>
          <a:p>
            <a:pPr>
              <a:defRPr/>
            </a:pPr>
            <a:r>
              <a:rPr lang="en-GB" dirty="0"/>
              <a:t>Watching nature on television / internet. Webcams.</a:t>
            </a:r>
          </a:p>
          <a:p>
            <a:pPr marL="0" indent="0">
              <a:buFontTx/>
              <a:buNone/>
              <a:defRPr/>
            </a:pPr>
            <a:endParaRPr lang="en-GB" dirty="0"/>
          </a:p>
          <a:p>
            <a:pPr>
              <a:buFont typeface="Arial" panose="020B0604020202020204" pitchFamily="34" charset="0"/>
              <a:buChar char="•"/>
              <a:defRPr/>
            </a:pPr>
            <a:endParaRPr lang="en-GB" dirty="0"/>
          </a:p>
          <a:p>
            <a:pPr>
              <a:buFont typeface="Arial" panose="020B0604020202020204" pitchFamily="34" charset="0"/>
              <a:buChar char="•"/>
              <a:defRPr/>
            </a:pPr>
            <a:endParaRPr lang="en-GB" dirty="0"/>
          </a:p>
        </p:txBody>
      </p:sp>
      <p:pic>
        <p:nvPicPr>
          <p:cNvPr id="20484" name="Picture 6" descr="NatEng_logo_New-Green.png">
            <a:extLst>
              <a:ext uri="{FF2B5EF4-FFF2-40B4-BE49-F238E27FC236}">
                <a16:creationId xmlns:a16="http://schemas.microsoft.com/office/drawing/2014/main" id="{E1E8A515-A370-46E0-BEB8-06B70787D1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219075"/>
            <a:ext cx="112236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5B30-0704-4D9D-B463-90B53AF72E46}"/>
              </a:ext>
            </a:extLst>
          </p:cNvPr>
          <p:cNvSpPr>
            <a:spLocks noGrp="1"/>
          </p:cNvSpPr>
          <p:nvPr>
            <p:ph type="title"/>
          </p:nvPr>
        </p:nvSpPr>
        <p:spPr>
          <a:xfrm>
            <a:off x="1043608" y="357166"/>
            <a:ext cx="6408711" cy="914000"/>
          </a:xfrm>
        </p:spPr>
        <p:txBody>
          <a:bodyPr/>
          <a:lstStyle/>
          <a:p>
            <a:r>
              <a:rPr lang="en-GB" b="1" dirty="0"/>
              <a:t>Barriers of access to nature/nature recovery</a:t>
            </a:r>
          </a:p>
        </p:txBody>
      </p:sp>
      <p:sp>
        <p:nvSpPr>
          <p:cNvPr id="3" name="Content Placeholder 2">
            <a:extLst>
              <a:ext uri="{FF2B5EF4-FFF2-40B4-BE49-F238E27FC236}">
                <a16:creationId xmlns:a16="http://schemas.microsoft.com/office/drawing/2014/main" id="{87D6C039-E8B8-453A-B518-3A9031CAB3FC}"/>
              </a:ext>
            </a:extLst>
          </p:cNvPr>
          <p:cNvSpPr>
            <a:spLocks noGrp="1"/>
          </p:cNvSpPr>
          <p:nvPr>
            <p:ph idx="1"/>
          </p:nvPr>
        </p:nvSpPr>
        <p:spPr>
          <a:xfrm>
            <a:off x="251520" y="1700808"/>
            <a:ext cx="8435281" cy="4392488"/>
          </a:xfrm>
        </p:spPr>
        <p:txBody>
          <a:bodyPr/>
          <a:lstStyle/>
          <a:p>
            <a:r>
              <a:rPr lang="en-GB" dirty="0"/>
              <a:t>Nature seen as ‘dangerous’ and a ‘wilderness’ </a:t>
            </a:r>
          </a:p>
          <a:p>
            <a:r>
              <a:rPr lang="en-GB" dirty="0"/>
              <a:t>Transport</a:t>
            </a:r>
          </a:p>
          <a:p>
            <a:r>
              <a:rPr lang="en-GB" dirty="0"/>
              <a:t>Footwear and clothing</a:t>
            </a:r>
          </a:p>
          <a:p>
            <a:r>
              <a:rPr lang="en-GB" dirty="0"/>
              <a:t>Income</a:t>
            </a:r>
          </a:p>
          <a:p>
            <a:r>
              <a:rPr lang="en-GB" dirty="0"/>
              <a:t>A lack of lived experience of nature </a:t>
            </a:r>
          </a:p>
          <a:p>
            <a:r>
              <a:rPr lang="en-GB" dirty="0"/>
              <a:t>Weather</a:t>
            </a:r>
          </a:p>
          <a:p>
            <a:r>
              <a:rPr lang="en-GB" dirty="0"/>
              <a:t>Facilities </a:t>
            </a:r>
            <a:r>
              <a:rPr lang="en-GB" dirty="0" err="1"/>
              <a:t>eg</a:t>
            </a:r>
            <a:r>
              <a:rPr lang="en-GB" dirty="0"/>
              <a:t> toilets, covered area</a:t>
            </a:r>
          </a:p>
          <a:p>
            <a:r>
              <a:rPr lang="en-GB" dirty="0"/>
              <a:t>Health challenges </a:t>
            </a:r>
          </a:p>
          <a:p>
            <a:r>
              <a:rPr lang="en-GB" dirty="0"/>
              <a:t>Lack of parking </a:t>
            </a:r>
          </a:p>
          <a:p>
            <a:r>
              <a:rPr lang="en-GB" dirty="0"/>
              <a:t>Accessibility </a:t>
            </a:r>
            <a:r>
              <a:rPr lang="en-GB" dirty="0" err="1"/>
              <a:t>eg</a:t>
            </a:r>
            <a:r>
              <a:rPr lang="en-GB" dirty="0"/>
              <a:t> some NNRs</a:t>
            </a:r>
          </a:p>
          <a:p>
            <a:r>
              <a:rPr lang="en-GB" dirty="0"/>
              <a:t>Lack of good quality green space near to home</a:t>
            </a:r>
          </a:p>
          <a:p>
            <a:pPr marL="0" indent="0">
              <a:buNone/>
            </a:pPr>
            <a:endParaRPr lang="en-GB" dirty="0"/>
          </a:p>
        </p:txBody>
      </p:sp>
      <p:sp>
        <p:nvSpPr>
          <p:cNvPr id="4" name="Footer Placeholder 3">
            <a:extLst>
              <a:ext uri="{FF2B5EF4-FFF2-40B4-BE49-F238E27FC236}">
                <a16:creationId xmlns:a16="http://schemas.microsoft.com/office/drawing/2014/main" id="{64036C93-94F3-4448-A1DF-5451C78FBB5E}"/>
              </a:ext>
            </a:extLst>
          </p:cNvPr>
          <p:cNvSpPr>
            <a:spLocks noGrp="1"/>
          </p:cNvSpPr>
          <p:nvPr>
            <p:ph type="ftr" sz="quarter" idx="11"/>
          </p:nvPr>
        </p:nvSpPr>
        <p:spPr/>
        <p:txBody>
          <a:bodyPr/>
          <a:lstStyle/>
          <a:p>
            <a:pPr>
              <a:defRPr/>
            </a:pPr>
            <a:r>
              <a:rPr lang="en-GB" dirty="0">
                <a:solidFill>
                  <a:srgbClr val="000000"/>
                </a:solidFill>
              </a:rPr>
              <a:t>.</a:t>
            </a:r>
          </a:p>
        </p:txBody>
      </p:sp>
      <p:sp>
        <p:nvSpPr>
          <p:cNvPr id="5" name="Slide Number Placeholder 4">
            <a:extLst>
              <a:ext uri="{FF2B5EF4-FFF2-40B4-BE49-F238E27FC236}">
                <a16:creationId xmlns:a16="http://schemas.microsoft.com/office/drawing/2014/main" id="{2F16FC73-1DF5-4B88-B37C-55884B1F15F3}"/>
              </a:ext>
            </a:extLst>
          </p:cNvPr>
          <p:cNvSpPr>
            <a:spLocks noGrp="1"/>
          </p:cNvSpPr>
          <p:nvPr>
            <p:ph type="sldNum" sz="quarter" idx="12"/>
          </p:nvPr>
        </p:nvSpPr>
        <p:spPr/>
        <p:txBody>
          <a:bodyPr/>
          <a:lstStyle/>
          <a:p>
            <a:fld id="{883A11DF-6AEA-4C76-9B91-FBE9205804C6}" type="slidenum">
              <a:rPr lang="en-GB" altLang="en-US" smtClean="0">
                <a:solidFill>
                  <a:srgbClr val="000000"/>
                </a:solidFill>
              </a:rPr>
              <a:pPr/>
              <a:t>17</a:t>
            </a:fld>
            <a:endParaRPr lang="en-GB" altLang="en-US">
              <a:solidFill>
                <a:srgbClr val="000000"/>
              </a:solidFill>
            </a:endParaRPr>
          </a:p>
        </p:txBody>
      </p:sp>
    </p:spTree>
    <p:extLst>
      <p:ext uri="{BB962C8B-B14F-4D97-AF65-F5344CB8AC3E}">
        <p14:creationId xmlns:p14="http://schemas.microsoft.com/office/powerpoint/2010/main" val="907536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556162F-77D2-4F7D-9F3C-1638F487F111}"/>
              </a:ext>
            </a:extLst>
          </p:cNvPr>
          <p:cNvSpPr>
            <a:spLocks noGrp="1" noChangeArrowheads="1"/>
          </p:cNvSpPr>
          <p:nvPr>
            <p:ph type="title"/>
          </p:nvPr>
        </p:nvSpPr>
        <p:spPr bwMode="auto">
          <a:xfrm>
            <a:off x="468313" y="357188"/>
            <a:ext cx="6983412"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dirty="0"/>
              <a:t>Any Questions?</a:t>
            </a:r>
          </a:p>
        </p:txBody>
      </p:sp>
      <p:sp>
        <p:nvSpPr>
          <p:cNvPr id="3" name="Content Placeholder 2">
            <a:extLst>
              <a:ext uri="{FF2B5EF4-FFF2-40B4-BE49-F238E27FC236}">
                <a16:creationId xmlns:a16="http://schemas.microsoft.com/office/drawing/2014/main" id="{CC4374BA-D3B8-4D89-A674-EC82BF719832}"/>
              </a:ext>
            </a:extLst>
          </p:cNvPr>
          <p:cNvSpPr>
            <a:spLocks noGrp="1"/>
          </p:cNvSpPr>
          <p:nvPr>
            <p:ph idx="1"/>
          </p:nvPr>
        </p:nvSpPr>
        <p:spPr>
          <a:xfrm>
            <a:off x="107504" y="1772816"/>
            <a:ext cx="8856984" cy="4720059"/>
          </a:xfrm>
        </p:spPr>
        <p:txBody>
          <a:bodyPr/>
          <a:lstStyle/>
          <a:p>
            <a:pPr marL="0" indent="0">
              <a:buFontTx/>
              <a:buNone/>
              <a:defRPr/>
            </a:pPr>
            <a:endParaRPr lang="en-GB" sz="1600" dirty="0"/>
          </a:p>
          <a:p>
            <a:pPr>
              <a:defRPr/>
            </a:pPr>
            <a:endParaRPr lang="en-GB" sz="1600" dirty="0"/>
          </a:p>
          <a:p>
            <a:pPr>
              <a:defRPr/>
            </a:pPr>
            <a:endParaRPr lang="en-GB" sz="1600" dirty="0"/>
          </a:p>
          <a:p>
            <a:pPr marL="0" indent="0">
              <a:buFontTx/>
              <a:buNone/>
              <a:defRPr/>
            </a:pPr>
            <a:endParaRPr lang="en-GB" sz="1600" dirty="0"/>
          </a:p>
          <a:p>
            <a:pPr marL="0" indent="0">
              <a:buFontTx/>
              <a:buNone/>
              <a:defRPr/>
            </a:pPr>
            <a:endParaRPr lang="en-GB" sz="1600" dirty="0"/>
          </a:p>
          <a:p>
            <a:pPr marL="0" indent="0">
              <a:buFontTx/>
              <a:buNone/>
              <a:defRPr/>
            </a:pPr>
            <a:endParaRPr lang="en-GB" sz="1600" dirty="0"/>
          </a:p>
          <a:p>
            <a:pPr marL="0" indent="0">
              <a:buFontTx/>
              <a:buNone/>
              <a:defRPr/>
            </a:pPr>
            <a:endParaRPr lang="en-GB" sz="1600" dirty="0"/>
          </a:p>
          <a:p>
            <a:pPr marL="0" indent="0">
              <a:buFontTx/>
              <a:buNone/>
              <a:defRPr/>
            </a:pPr>
            <a:endParaRPr lang="en-GB" sz="1600" dirty="0"/>
          </a:p>
          <a:p>
            <a:pPr marL="0" indent="0">
              <a:buFontTx/>
              <a:buNone/>
              <a:defRPr/>
            </a:pPr>
            <a:endParaRPr lang="en-GB" sz="1600" dirty="0"/>
          </a:p>
          <a:p>
            <a:pPr marL="0" indent="0">
              <a:buFontTx/>
              <a:buNone/>
              <a:defRPr/>
            </a:pPr>
            <a:endParaRPr lang="en-GB" sz="1600" dirty="0"/>
          </a:p>
          <a:p>
            <a:pPr marL="0" indent="0" algn="ctr">
              <a:buFontTx/>
              <a:buNone/>
              <a:defRPr/>
            </a:pPr>
            <a:r>
              <a:rPr lang="en-GB" sz="2400" dirty="0"/>
              <a:t>For further enquiries or comments, please do not hesitate to contact us on:</a:t>
            </a:r>
          </a:p>
          <a:p>
            <a:pPr marL="0" indent="0" algn="ctr">
              <a:buFontTx/>
              <a:buNone/>
              <a:defRPr/>
            </a:pPr>
            <a:r>
              <a:rPr lang="en-GB" sz="2400" dirty="0">
                <a:solidFill>
                  <a:schemeClr val="accent1">
                    <a:lumMod val="50000"/>
                  </a:schemeClr>
                </a:solidFill>
              </a:rPr>
              <a:t>Melanie.smith@naturalengland.org.uk</a:t>
            </a:r>
          </a:p>
          <a:p>
            <a:pPr marL="0" indent="0" algn="ctr">
              <a:buFontTx/>
              <a:buNone/>
              <a:defRPr/>
            </a:pPr>
            <a:r>
              <a:rPr lang="en-GB" sz="2400" dirty="0">
                <a:hlinkClick r:id="rId2"/>
              </a:rPr>
              <a:t>daphne.marston@naturalengland.org.uk</a:t>
            </a:r>
            <a:endParaRPr lang="en-GB" sz="2400" dirty="0"/>
          </a:p>
        </p:txBody>
      </p:sp>
      <p:pic>
        <p:nvPicPr>
          <p:cNvPr id="41988" name="Picture 3">
            <a:extLst>
              <a:ext uri="{FF2B5EF4-FFF2-40B4-BE49-F238E27FC236}">
                <a16:creationId xmlns:a16="http://schemas.microsoft.com/office/drawing/2014/main" id="{DE6EE9C5-2B06-4BBC-9F6F-6277CF572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916113"/>
            <a:ext cx="273685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8D42-B0BA-40CA-BBF8-2D8D31605B9F}"/>
              </a:ext>
            </a:extLst>
          </p:cNvPr>
          <p:cNvSpPr>
            <a:spLocks noGrp="1"/>
          </p:cNvSpPr>
          <p:nvPr>
            <p:ph type="title"/>
          </p:nvPr>
        </p:nvSpPr>
        <p:spPr/>
        <p:txBody>
          <a:bodyPr/>
          <a:lstStyle/>
          <a:p>
            <a:pPr algn="ctr"/>
            <a:r>
              <a:rPr lang="en-GB" sz="3600" b="1" dirty="0"/>
              <a:t>Daphne Marston</a:t>
            </a:r>
          </a:p>
        </p:txBody>
      </p:sp>
      <p:sp>
        <p:nvSpPr>
          <p:cNvPr id="3" name="Content Placeholder 2">
            <a:extLst>
              <a:ext uri="{FF2B5EF4-FFF2-40B4-BE49-F238E27FC236}">
                <a16:creationId xmlns:a16="http://schemas.microsoft.com/office/drawing/2014/main" id="{1B68C334-3F7E-421B-B387-CE02E7B4EDA5}"/>
              </a:ext>
            </a:extLst>
          </p:cNvPr>
          <p:cNvSpPr>
            <a:spLocks noGrp="1"/>
          </p:cNvSpPr>
          <p:nvPr>
            <p:ph idx="1"/>
          </p:nvPr>
        </p:nvSpPr>
        <p:spPr>
          <a:xfrm>
            <a:off x="457200" y="1700808"/>
            <a:ext cx="8229600" cy="4814292"/>
          </a:xfrm>
        </p:spPr>
        <p:txBody>
          <a:bodyPr/>
          <a:lstStyle/>
          <a:p>
            <a:endParaRPr lang="en-GB" dirty="0"/>
          </a:p>
          <a:p>
            <a:pPr marL="0" indent="0" algn="ctr">
              <a:buNone/>
            </a:pPr>
            <a:r>
              <a:rPr lang="en-GB" sz="2800" b="1" dirty="0"/>
              <a:t>Natural England South West regional health lead advisor </a:t>
            </a:r>
          </a:p>
          <a:p>
            <a:pPr marL="0" indent="0" algn="ctr">
              <a:buNone/>
            </a:pPr>
            <a:r>
              <a:rPr lang="en-GB" sz="2800" b="1" dirty="0"/>
              <a:t>(since January 2022)</a:t>
            </a:r>
          </a:p>
          <a:p>
            <a:endParaRPr lang="en-GB" sz="2800" dirty="0"/>
          </a:p>
          <a:p>
            <a:endParaRPr lang="en-GB" dirty="0"/>
          </a:p>
        </p:txBody>
      </p:sp>
      <p:pic>
        <p:nvPicPr>
          <p:cNvPr id="5" name="Picture 4">
            <a:extLst>
              <a:ext uri="{FF2B5EF4-FFF2-40B4-BE49-F238E27FC236}">
                <a16:creationId xmlns:a16="http://schemas.microsoft.com/office/drawing/2014/main" id="{B78E7272-13E6-4907-948F-1059D9B43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79270" y="4133698"/>
            <a:ext cx="2201483" cy="1656184"/>
          </a:xfrm>
          <a:prstGeom prst="rect">
            <a:avLst/>
          </a:prstGeom>
        </p:spPr>
      </p:pic>
    </p:spTree>
    <p:extLst>
      <p:ext uri="{BB962C8B-B14F-4D97-AF65-F5344CB8AC3E}">
        <p14:creationId xmlns:p14="http://schemas.microsoft.com/office/powerpoint/2010/main" val="181113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0E63-E8DF-4981-B7C8-51081403D109}"/>
              </a:ext>
            </a:extLst>
          </p:cNvPr>
          <p:cNvSpPr>
            <a:spLocks noGrp="1"/>
          </p:cNvSpPr>
          <p:nvPr>
            <p:ph type="title"/>
          </p:nvPr>
        </p:nvSpPr>
        <p:spPr/>
        <p:txBody>
          <a:bodyPr/>
          <a:lstStyle/>
          <a:p>
            <a:r>
              <a:rPr lang="en-GB" b="1" dirty="0"/>
              <a:t>Regional Health Lead Advisor – SW </a:t>
            </a:r>
          </a:p>
        </p:txBody>
      </p:sp>
      <p:sp>
        <p:nvSpPr>
          <p:cNvPr id="3" name="Content Placeholder 2">
            <a:extLst>
              <a:ext uri="{FF2B5EF4-FFF2-40B4-BE49-F238E27FC236}">
                <a16:creationId xmlns:a16="http://schemas.microsoft.com/office/drawing/2014/main" id="{3E3B48AC-DAD3-48B9-9ECE-E71D90680761}"/>
              </a:ext>
            </a:extLst>
          </p:cNvPr>
          <p:cNvSpPr>
            <a:spLocks noGrp="1"/>
          </p:cNvSpPr>
          <p:nvPr>
            <p:ph idx="1"/>
          </p:nvPr>
        </p:nvSpPr>
        <p:spPr>
          <a:xfrm>
            <a:off x="203596" y="1700808"/>
            <a:ext cx="8808245" cy="4896544"/>
          </a:xfrm>
        </p:spPr>
        <p:txBody>
          <a:bodyPr/>
          <a:lstStyle/>
          <a:p>
            <a:r>
              <a:rPr lang="en-GB" sz="1800" dirty="0"/>
              <a:t>Part of a national team of 7 regional health and environment leads across England. Team expanding with 7 senior advisors</a:t>
            </a:r>
            <a:endParaRPr lang="en-GB" sz="1800" b="1" dirty="0"/>
          </a:p>
          <a:p>
            <a:pPr marL="0" indent="0">
              <a:buNone/>
            </a:pPr>
            <a:r>
              <a:rPr lang="en-GB" sz="1800" b="1" dirty="0"/>
              <a:t>What are my current goals?</a:t>
            </a:r>
          </a:p>
          <a:p>
            <a:r>
              <a:rPr lang="en-GB" altLang="en-US" sz="1800" dirty="0"/>
              <a:t>Build a picture of provision: green/blue providers in South West</a:t>
            </a:r>
          </a:p>
          <a:p>
            <a:r>
              <a:rPr lang="en-GB" altLang="en-US" sz="1800" dirty="0"/>
              <a:t>Build partnerships for delivery of green and blue social prescribing</a:t>
            </a:r>
          </a:p>
          <a:p>
            <a:r>
              <a:rPr lang="en-GB" altLang="en-US" sz="1800" dirty="0"/>
              <a:t>Understand what is happening now in the region, where the gaps are and how to link up similar initiatives. </a:t>
            </a:r>
          </a:p>
          <a:p>
            <a:r>
              <a:rPr lang="en-GB" altLang="en-US" sz="1800" dirty="0"/>
              <a:t>Work closely with The National Academy for Social Prescribing (NASP): create partnerships across the arts, health, sport, leisure and Money and Debt advice services. </a:t>
            </a:r>
          </a:p>
          <a:p>
            <a:r>
              <a:rPr lang="en-GB" altLang="en-US" sz="1800" dirty="0"/>
              <a:t>Work with colleagues in Natural England to further connect people with nature and embed health in all our work.</a:t>
            </a:r>
          </a:p>
          <a:p>
            <a:r>
              <a:rPr lang="en-GB" sz="1800" dirty="0">
                <a:effectLst/>
                <a:ea typeface="Times New Roman" panose="02020603050405020304" pitchFamily="18" charset="0"/>
                <a:cs typeface="Times New Roman" panose="02020603050405020304" pitchFamily="18" charset="0"/>
              </a:rPr>
              <a:t>Trying to build GSP in good quality greenspace (thriving nature for thriving people) </a:t>
            </a:r>
          </a:p>
          <a:p>
            <a:r>
              <a:rPr lang="en-GB" sz="1800" dirty="0">
                <a:effectLst/>
                <a:ea typeface="Times New Roman" panose="02020603050405020304" pitchFamily="18" charset="0"/>
                <a:cs typeface="Times New Roman" panose="02020603050405020304" pitchFamily="18" charset="0"/>
              </a:rPr>
              <a:t>To give people the opportunity to make a connection to nature through experiences that they have.</a:t>
            </a:r>
          </a:p>
          <a:p>
            <a:endParaRPr lang="en-GB" altLang="en-US" dirty="0"/>
          </a:p>
          <a:p>
            <a:endParaRPr lang="en-GB" dirty="0"/>
          </a:p>
        </p:txBody>
      </p:sp>
    </p:spTree>
    <p:extLst>
      <p:ext uri="{BB962C8B-B14F-4D97-AF65-F5344CB8AC3E}">
        <p14:creationId xmlns:p14="http://schemas.microsoft.com/office/powerpoint/2010/main" val="350614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69F-CD13-4843-AE45-58C64E4251C8}"/>
              </a:ext>
            </a:extLst>
          </p:cNvPr>
          <p:cNvSpPr>
            <a:spLocks noGrp="1"/>
          </p:cNvSpPr>
          <p:nvPr>
            <p:ph type="title"/>
          </p:nvPr>
        </p:nvSpPr>
        <p:spPr>
          <a:xfrm>
            <a:off x="1187623" y="63424"/>
            <a:ext cx="6264101" cy="1565376"/>
          </a:xfrm>
        </p:spPr>
        <p:txBody>
          <a:bodyPr/>
          <a:lstStyle/>
          <a:p>
            <a:pPr algn="ctr"/>
            <a:r>
              <a:rPr lang="en-GB" sz="3600" b="1" dirty="0"/>
              <a:t>Mel Smith</a:t>
            </a:r>
            <a:br>
              <a:rPr lang="en-GB" dirty="0"/>
            </a:br>
            <a:br>
              <a:rPr lang="en-GB" sz="1800" dirty="0">
                <a:effectLst/>
                <a:latin typeface="Calibri" panose="020F0502020204030204" pitchFamily="34" charset="0"/>
                <a:ea typeface="Times New Roman" panose="02020603050405020304" pitchFamily="18" charset="0"/>
                <a:cs typeface="Times New Roman" panose="02020603050405020304" pitchFamily="18" charset="0"/>
              </a:rPr>
            </a:br>
            <a:br>
              <a:rPr lang="en-GB" dirty="0"/>
            </a:br>
            <a:r>
              <a:rPr lang="en-GB" dirty="0"/>
              <a:t> </a:t>
            </a:r>
          </a:p>
        </p:txBody>
      </p:sp>
      <p:sp>
        <p:nvSpPr>
          <p:cNvPr id="3" name="Content Placeholder 2">
            <a:extLst>
              <a:ext uri="{FF2B5EF4-FFF2-40B4-BE49-F238E27FC236}">
                <a16:creationId xmlns:a16="http://schemas.microsoft.com/office/drawing/2014/main" id="{7663DCF0-FA39-490C-991D-AE181428DBFB}"/>
              </a:ext>
            </a:extLst>
          </p:cNvPr>
          <p:cNvSpPr>
            <a:spLocks noGrp="1"/>
          </p:cNvSpPr>
          <p:nvPr>
            <p:ph idx="1"/>
          </p:nvPr>
        </p:nvSpPr>
        <p:spPr>
          <a:xfrm>
            <a:off x="1043608" y="2079648"/>
            <a:ext cx="6696744" cy="861950"/>
          </a:xfrm>
        </p:spPr>
        <p:txBody>
          <a:bodyPr/>
          <a:lstStyle/>
          <a:p>
            <a:pPr marL="0" indent="0" algn="ctr">
              <a:buNone/>
            </a:pPr>
            <a:r>
              <a:rPr lang="en-GB" sz="2800" b="1" dirty="0">
                <a:latin typeface="Calibri" panose="020F0502020204030204" pitchFamily="34" charset="0"/>
                <a:ea typeface="Times New Roman" panose="02020603050405020304" pitchFamily="18" charset="0"/>
                <a:cs typeface="Times New Roman" panose="02020603050405020304" pitchFamily="18" charset="0"/>
              </a:rPr>
              <a:t>Senior Advisor- Inclusion and Connecting People With Nature</a:t>
            </a:r>
            <a:endParaRPr lang="en-GB" sz="2800" b="1" dirty="0"/>
          </a:p>
        </p:txBody>
      </p:sp>
      <p:pic>
        <p:nvPicPr>
          <p:cNvPr id="5" name="Picture 4" descr="A person taking a selfie&#10;&#10;Description automatically generated with medium confidence">
            <a:extLst>
              <a:ext uri="{FF2B5EF4-FFF2-40B4-BE49-F238E27FC236}">
                <a16:creationId xmlns:a16="http://schemas.microsoft.com/office/drawing/2014/main" id="{DFC0CD44-3A9E-4D46-8F63-CC01ECA42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290257" y="3738085"/>
            <a:ext cx="2779509" cy="2088232"/>
          </a:xfrm>
          <a:prstGeom prst="rect">
            <a:avLst/>
          </a:prstGeom>
        </p:spPr>
      </p:pic>
    </p:spTree>
    <p:extLst>
      <p:ext uri="{BB962C8B-B14F-4D97-AF65-F5344CB8AC3E}">
        <p14:creationId xmlns:p14="http://schemas.microsoft.com/office/powerpoint/2010/main" val="47933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5B36-140B-447A-946D-08703AF10889}"/>
              </a:ext>
            </a:extLst>
          </p:cNvPr>
          <p:cNvSpPr>
            <a:spLocks noGrp="1"/>
          </p:cNvSpPr>
          <p:nvPr>
            <p:ph type="title"/>
          </p:nvPr>
        </p:nvSpPr>
        <p:spPr>
          <a:xfrm>
            <a:off x="332185" y="332656"/>
            <a:ext cx="7119540" cy="1213951"/>
          </a:xfrm>
        </p:spPr>
        <p:txBody>
          <a:bodyPr/>
          <a:lstStyle/>
          <a:p>
            <a:pPr algn="ctr"/>
            <a:r>
              <a:rPr lang="en-GB" sz="2100" b="1" dirty="0"/>
              <a:t>Role- Senior Advisor for Inclusion Connecting People with Nature</a:t>
            </a:r>
          </a:p>
        </p:txBody>
      </p:sp>
      <p:sp>
        <p:nvSpPr>
          <p:cNvPr id="3" name="Content Placeholder 2">
            <a:extLst>
              <a:ext uri="{FF2B5EF4-FFF2-40B4-BE49-F238E27FC236}">
                <a16:creationId xmlns:a16="http://schemas.microsoft.com/office/drawing/2014/main" id="{67A4C717-6454-4715-BBFA-03E8EE4D5A1F}"/>
              </a:ext>
            </a:extLst>
          </p:cNvPr>
          <p:cNvSpPr>
            <a:spLocks noGrp="1"/>
          </p:cNvSpPr>
          <p:nvPr>
            <p:ph idx="1"/>
          </p:nvPr>
        </p:nvSpPr>
        <p:spPr>
          <a:xfrm>
            <a:off x="674689" y="1772816"/>
            <a:ext cx="7929759" cy="3970759"/>
          </a:xfrm>
        </p:spPr>
        <p:txBody>
          <a:bodyPr/>
          <a:lstStyle/>
          <a:p>
            <a:pPr>
              <a:defRPr/>
            </a:pPr>
            <a:r>
              <a:rPr lang="en-GB" sz="2400" dirty="0"/>
              <a:t>To support area teams to consider inclusion in all our work</a:t>
            </a:r>
          </a:p>
          <a:p>
            <a:pPr>
              <a:defRPr/>
            </a:pPr>
            <a:r>
              <a:rPr lang="en-GB" sz="2400" dirty="0"/>
              <a:t>To lead in understanding and addressing barriers to accessing nature in Devon, Cornwall and the Isles of Scilly </a:t>
            </a:r>
          </a:p>
          <a:p>
            <a:pPr>
              <a:defRPr/>
            </a:pPr>
            <a:r>
              <a:rPr lang="en-GB" sz="2400" dirty="0"/>
              <a:t>To increase people’s* contact with nature and connection to nature. </a:t>
            </a:r>
          </a:p>
          <a:p>
            <a:pPr>
              <a:defRPr/>
            </a:pPr>
            <a:r>
              <a:rPr lang="en-GB" sz="2400" dirty="0"/>
              <a:t>To develop partnerships and to support NE to connect with diverse communities. </a:t>
            </a:r>
          </a:p>
          <a:p>
            <a:pPr marL="0" indent="0">
              <a:buNone/>
              <a:defRPr/>
            </a:pPr>
            <a:endParaRPr lang="en-GB" sz="2400" kern="1200" dirty="0">
              <a:latin typeface="Calibri" panose="020F0502020204030204"/>
              <a:ea typeface="+mn-ea"/>
              <a:cs typeface="+mn-cs"/>
            </a:endParaRPr>
          </a:p>
          <a:p>
            <a:pPr marL="0" indent="0">
              <a:buNone/>
              <a:defRPr/>
            </a:pPr>
            <a:r>
              <a:rPr lang="en-GB" sz="2400" i="1" kern="1200" dirty="0">
                <a:latin typeface="Calibri" panose="020F0502020204030204"/>
                <a:ea typeface="+mn-ea"/>
                <a:cs typeface="+mn-cs"/>
              </a:rPr>
              <a:t>*especially people who have traditionally had fewer opportunities  or who have been less welcomed</a:t>
            </a:r>
          </a:p>
          <a:p>
            <a:pPr marL="0" indent="0">
              <a:buNone/>
            </a:pPr>
            <a:r>
              <a:rPr lang="en-GB" sz="2400" dirty="0"/>
              <a:t>  </a:t>
            </a:r>
          </a:p>
        </p:txBody>
      </p:sp>
    </p:spTree>
    <p:extLst>
      <p:ext uri="{BB962C8B-B14F-4D97-AF65-F5344CB8AC3E}">
        <p14:creationId xmlns:p14="http://schemas.microsoft.com/office/powerpoint/2010/main" val="151499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xfrm>
            <a:off x="457200" y="404665"/>
            <a:ext cx="6983412" cy="10410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algn="ctr"/>
            <a:r>
              <a:rPr lang="en-GB" sz="3200" b="1" dirty="0"/>
              <a:t>Natural England </a:t>
            </a:r>
            <a:br>
              <a:rPr lang="en-GB" b="1" dirty="0"/>
            </a:br>
            <a:r>
              <a:rPr lang="en-GB" b="1" dirty="0"/>
              <a:t>Purpose, Vision &amp; Mission</a:t>
            </a:r>
            <a:endParaRPr lang="en-GB" altLang="en-US" b="1" dirty="0"/>
          </a:p>
        </p:txBody>
      </p:sp>
      <p:sp>
        <p:nvSpPr>
          <p:cNvPr id="11267" name="Content Placeholder 2"/>
          <p:cNvSpPr>
            <a:spLocks noGrp="1"/>
          </p:cNvSpPr>
          <p:nvPr>
            <p:ph idx="1"/>
          </p:nvPr>
        </p:nvSpPr>
        <p:spPr>
          <a:xfrm>
            <a:off x="2743201" y="2290322"/>
            <a:ext cx="6275884" cy="3394472"/>
          </a:xfrm>
        </p:spPr>
        <p:txBody>
          <a:bodyPr/>
          <a:lstStyle/>
          <a:p>
            <a:pPr marL="0" indent="0">
              <a:buNone/>
            </a:pPr>
            <a:endParaRPr lang="en-GB" altLang="en-US" dirty="0"/>
          </a:p>
          <a:p>
            <a:pPr>
              <a:buNone/>
              <a:defRPr/>
            </a:pPr>
            <a:endParaRPr lang="en-GB" altLang="en-US" dirty="0"/>
          </a:p>
          <a:p>
            <a:pPr marL="0" indent="0">
              <a:buNone/>
              <a:defRPr/>
            </a:pPr>
            <a:endParaRPr lang="en-GB" altLang="en-US" dirty="0"/>
          </a:p>
        </p:txBody>
      </p:sp>
      <p:sp>
        <p:nvSpPr>
          <p:cNvPr id="6" name="TextBox 5">
            <a:extLst>
              <a:ext uri="{FF2B5EF4-FFF2-40B4-BE49-F238E27FC236}">
                <a16:creationId xmlns:a16="http://schemas.microsoft.com/office/drawing/2014/main" id="{E7634C0B-A1EB-4730-8679-03E2AA511992}"/>
              </a:ext>
            </a:extLst>
          </p:cNvPr>
          <p:cNvSpPr txBox="1"/>
          <p:nvPr/>
        </p:nvSpPr>
        <p:spPr>
          <a:xfrm>
            <a:off x="728663" y="2290322"/>
            <a:ext cx="7533084" cy="3416320"/>
          </a:xfrm>
          <a:prstGeom prst="rect">
            <a:avLst/>
          </a:prstGeom>
          <a:noFill/>
        </p:spPr>
        <p:txBody>
          <a:bodyPr wrap="square">
            <a:spAutoFit/>
          </a:bodyPr>
          <a:lstStyle/>
          <a:p>
            <a:r>
              <a:rPr lang="en-GB" b="1" dirty="0">
                <a:solidFill>
                  <a:srgbClr val="780046"/>
                </a:solidFill>
              </a:rPr>
              <a:t>Purpose: </a:t>
            </a:r>
            <a:r>
              <a:rPr lang="en-GB" dirty="0">
                <a:solidFill>
                  <a:srgbClr val="780046"/>
                </a:solidFill>
              </a:rPr>
              <a:t>Help conserve, enhance and manage natural environment for the benefit of present and future generations, thereby contributing to sustainable development</a:t>
            </a:r>
          </a:p>
          <a:p>
            <a:endParaRPr lang="en-GB" dirty="0">
              <a:solidFill>
                <a:srgbClr val="780046"/>
              </a:solidFill>
            </a:endParaRPr>
          </a:p>
          <a:p>
            <a:r>
              <a:rPr lang="en-GB" b="1" dirty="0">
                <a:solidFill>
                  <a:srgbClr val="780046"/>
                </a:solidFill>
              </a:rPr>
              <a:t>Vision: </a:t>
            </a:r>
            <a:r>
              <a:rPr lang="en-GB" dirty="0">
                <a:solidFill>
                  <a:srgbClr val="780046"/>
                </a:solidFill>
              </a:rPr>
              <a:t>Thriving nature for people and planet</a:t>
            </a:r>
          </a:p>
          <a:p>
            <a:endParaRPr lang="en-GB" dirty="0">
              <a:solidFill>
                <a:srgbClr val="780046"/>
              </a:solidFill>
            </a:endParaRPr>
          </a:p>
          <a:p>
            <a:r>
              <a:rPr lang="en-GB" b="1" dirty="0">
                <a:solidFill>
                  <a:srgbClr val="780046"/>
                </a:solidFill>
              </a:rPr>
              <a:t>Mission: </a:t>
            </a:r>
            <a:r>
              <a:rPr lang="en-GB" dirty="0">
                <a:solidFill>
                  <a:srgbClr val="780046"/>
                </a:solidFill>
              </a:rPr>
              <a:t>Building partnership’s for nature’s recovery</a:t>
            </a:r>
          </a:p>
        </p:txBody>
      </p:sp>
    </p:spTree>
    <p:extLst>
      <p:ext uri="{BB962C8B-B14F-4D97-AF65-F5344CB8AC3E}">
        <p14:creationId xmlns:p14="http://schemas.microsoft.com/office/powerpoint/2010/main" val="104026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5A7E-0ED4-4FE0-A0CB-0C34098A2D4C}"/>
              </a:ext>
            </a:extLst>
          </p:cNvPr>
          <p:cNvSpPr>
            <a:spLocks noGrp="1"/>
          </p:cNvSpPr>
          <p:nvPr>
            <p:ph type="title"/>
          </p:nvPr>
        </p:nvSpPr>
        <p:spPr/>
        <p:txBody>
          <a:bodyPr/>
          <a:lstStyle/>
          <a:p>
            <a:r>
              <a:rPr lang="en-GB" dirty="0"/>
              <a:t>Natural England priorities</a:t>
            </a:r>
          </a:p>
        </p:txBody>
      </p:sp>
      <p:sp>
        <p:nvSpPr>
          <p:cNvPr id="3" name="Content Placeholder 2">
            <a:extLst>
              <a:ext uri="{FF2B5EF4-FFF2-40B4-BE49-F238E27FC236}">
                <a16:creationId xmlns:a16="http://schemas.microsoft.com/office/drawing/2014/main" id="{CA96E4F8-8225-4FF1-B75E-4AB1429B9D65}"/>
              </a:ext>
            </a:extLst>
          </p:cNvPr>
          <p:cNvSpPr>
            <a:spLocks noGrp="1"/>
          </p:cNvSpPr>
          <p:nvPr>
            <p:ph idx="1"/>
          </p:nvPr>
        </p:nvSpPr>
        <p:spPr>
          <a:xfrm>
            <a:off x="457200" y="2250282"/>
            <a:ext cx="8229600" cy="3493294"/>
          </a:xfrm>
        </p:spPr>
        <p:txBody>
          <a:bodyPr/>
          <a:lstStyle/>
          <a:p>
            <a:r>
              <a:rPr lang="en-GB" sz="1800" dirty="0"/>
              <a:t>Well managed Nature Recovery Network across land, water and sea</a:t>
            </a:r>
          </a:p>
          <a:p>
            <a:r>
              <a:rPr lang="en-GB" sz="1800" b="1" dirty="0"/>
              <a:t>People connected to nature</a:t>
            </a:r>
          </a:p>
          <a:p>
            <a:r>
              <a:rPr lang="en-GB" sz="1800" dirty="0"/>
              <a:t>Nature based solutions contributing to tackling climate change challenge and wider environmental hazards and threats</a:t>
            </a:r>
          </a:p>
          <a:p>
            <a:r>
              <a:rPr lang="en-GB" sz="1800" dirty="0"/>
              <a:t>Improvements in the natural capital that drives sustainable economic growth, healthy food systems and prospering communities.</a:t>
            </a:r>
          </a:p>
          <a:p>
            <a:r>
              <a:rPr lang="en-GB" sz="1800" dirty="0"/>
              <a:t>Evidence and expertise</a:t>
            </a:r>
          </a:p>
          <a:p>
            <a:r>
              <a:rPr lang="en-GB" sz="1800" dirty="0"/>
              <a:t>Value led organisation</a:t>
            </a:r>
          </a:p>
          <a:p>
            <a:pPr marL="0" indent="0">
              <a:buNone/>
            </a:pPr>
            <a:r>
              <a:rPr lang="en-GB" sz="1800" dirty="0"/>
              <a:t> </a:t>
            </a:r>
          </a:p>
          <a:p>
            <a:pPr marL="0" indent="0">
              <a:buNone/>
            </a:pPr>
            <a:r>
              <a:rPr lang="en-GB" sz="1800" b="1" dirty="0"/>
              <a:t>    Connecting all People with nature is at the core of Natural England</a:t>
            </a:r>
          </a:p>
          <a:p>
            <a:endParaRPr lang="en-GB" dirty="0"/>
          </a:p>
        </p:txBody>
      </p:sp>
    </p:spTree>
    <p:extLst>
      <p:ext uri="{BB962C8B-B14F-4D97-AF65-F5344CB8AC3E}">
        <p14:creationId xmlns:p14="http://schemas.microsoft.com/office/powerpoint/2010/main" val="343632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xfrm>
            <a:off x="395536" y="404664"/>
            <a:ext cx="6983412" cy="4214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r>
              <a:rPr lang="en-GB" altLang="en-US" sz="2100" dirty="0"/>
              <a:t>Aims of the Connecting People with Nature Programme  </a:t>
            </a:r>
          </a:p>
        </p:txBody>
      </p:sp>
      <p:sp>
        <p:nvSpPr>
          <p:cNvPr id="11267" name="Content Placeholder 2"/>
          <p:cNvSpPr>
            <a:spLocks noGrp="1"/>
          </p:cNvSpPr>
          <p:nvPr>
            <p:ph idx="1"/>
          </p:nvPr>
        </p:nvSpPr>
        <p:spPr>
          <a:xfrm>
            <a:off x="2743200" y="1844824"/>
            <a:ext cx="6275884" cy="3394472"/>
          </a:xfrm>
        </p:spPr>
        <p:txBody>
          <a:bodyPr/>
          <a:lstStyle/>
          <a:p>
            <a:pPr marL="0" indent="0">
              <a:buNone/>
              <a:defRPr/>
            </a:pPr>
            <a:r>
              <a:rPr lang="en-GB" altLang="en-US" sz="1800" b="1" dirty="0"/>
              <a:t>The programme is ambitious in its aim to deliver systemic change through the following 5 year aims:</a:t>
            </a:r>
          </a:p>
          <a:p>
            <a:pPr marL="0" indent="0">
              <a:buNone/>
              <a:defRPr/>
            </a:pPr>
            <a:endParaRPr lang="en-GB" altLang="en-US" sz="1800" dirty="0"/>
          </a:p>
          <a:p>
            <a:pPr>
              <a:defRPr/>
            </a:pPr>
            <a:r>
              <a:rPr lang="en-GB" altLang="en-US" dirty="0"/>
              <a:t>More people connected with and acting for the natural environment</a:t>
            </a:r>
          </a:p>
          <a:p>
            <a:pPr>
              <a:defRPr/>
            </a:pPr>
            <a:r>
              <a:rPr lang="en-GB" altLang="en-US" dirty="0"/>
              <a:t>More people spending time in nature</a:t>
            </a:r>
          </a:p>
          <a:p>
            <a:pPr>
              <a:defRPr/>
            </a:pPr>
            <a:r>
              <a:rPr lang="en-GB" altLang="en-US" dirty="0"/>
              <a:t>More people benefitting from the natural environment</a:t>
            </a:r>
          </a:p>
          <a:p>
            <a:pPr>
              <a:defRPr/>
            </a:pPr>
            <a:r>
              <a:rPr lang="en-GB" altLang="en-US" dirty="0"/>
              <a:t>Better quality accessible nature-rich places close to where people live</a:t>
            </a:r>
          </a:p>
          <a:p>
            <a:pPr>
              <a:defRPr/>
            </a:pPr>
            <a:r>
              <a:rPr lang="en-GB" altLang="en-US" dirty="0"/>
              <a:t>Better access to high quality nature further afield</a:t>
            </a:r>
          </a:p>
          <a:p>
            <a:pPr>
              <a:defRPr/>
            </a:pPr>
            <a:r>
              <a:rPr lang="en-GB" altLang="en-US" dirty="0"/>
              <a:t>More resilient environment that protects people from environmental harms </a:t>
            </a:r>
            <a:r>
              <a:rPr lang="en-GB" altLang="en-US" dirty="0" err="1"/>
              <a:t>e.g</a:t>
            </a:r>
            <a:r>
              <a:rPr lang="en-GB" altLang="en-US" dirty="0"/>
              <a:t> flooding, air pollution</a:t>
            </a:r>
          </a:p>
          <a:p>
            <a:pPr marL="0" indent="0">
              <a:buNone/>
            </a:pPr>
            <a:endParaRPr lang="en-GB" altLang="en-US" dirty="0"/>
          </a:p>
          <a:p>
            <a:pPr>
              <a:buNone/>
              <a:defRPr/>
            </a:pPr>
            <a:endParaRPr lang="en-GB" altLang="en-US" dirty="0"/>
          </a:p>
          <a:p>
            <a:pPr marL="0" indent="0">
              <a:buNone/>
              <a:defRPr/>
            </a:pPr>
            <a:endParaRPr lang="en-GB" altLang="en-US" dirty="0"/>
          </a:p>
        </p:txBody>
      </p:sp>
      <p:pic>
        <p:nvPicPr>
          <p:cNvPr id="4" name="Content Placeholder 7">
            <a:extLst>
              <a:ext uri="{FF2B5EF4-FFF2-40B4-BE49-F238E27FC236}">
                <a16:creationId xmlns:a16="http://schemas.microsoft.com/office/drawing/2014/main" id="{A762144C-82DC-4772-B99E-B47BE38D76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4916" y="2290323"/>
            <a:ext cx="2491275" cy="186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27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CB10FD-1632-4F7A-ADCB-CD3E6BDF5538}"/>
              </a:ext>
            </a:extLst>
          </p:cNvPr>
          <p:cNvPicPr>
            <a:picLocks noChangeAspect="1"/>
          </p:cNvPicPr>
          <p:nvPr/>
        </p:nvPicPr>
        <p:blipFill>
          <a:blip r:embed="rId3"/>
          <a:stretch>
            <a:fillRect/>
          </a:stretch>
        </p:blipFill>
        <p:spPr>
          <a:xfrm>
            <a:off x="179512" y="1124744"/>
            <a:ext cx="7259655" cy="5548107"/>
          </a:xfrm>
          <a:prstGeom prst="rect">
            <a:avLst/>
          </a:prstGeom>
        </p:spPr>
      </p:pic>
    </p:spTree>
    <p:extLst>
      <p:ext uri="{BB962C8B-B14F-4D97-AF65-F5344CB8AC3E}">
        <p14:creationId xmlns:p14="http://schemas.microsoft.com/office/powerpoint/2010/main" val="3505310590"/>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efra document" ma:contentTypeID="0x010100A5BF1C78D9F64B679A5EBDE1C6598EBC0100C2A4142C4AFB9241862729B1B281DBA4" ma:contentTypeVersion="17" ma:contentTypeDescription="Create a new document." ma:contentTypeScope="" ma:versionID="a1bc0680e6c0a384f9206eb34e28a701">
  <xsd:schema xmlns:xsd="http://www.w3.org/2001/XMLSchema" xmlns:xs="http://www.w3.org/2001/XMLSchema" xmlns:p="http://schemas.microsoft.com/office/2006/metadata/properties" xmlns:ns2="662745e8-e224-48e8-a2e3-254862b8c2f5" xmlns:ns3="e76eb3f9-f7d4-4afe-8d75-1839375753c6" xmlns:ns4="11315354-f3e0-4ad7-a699-f160a63ad2cb" targetNamespace="http://schemas.microsoft.com/office/2006/metadata/properties" ma:root="true" ma:fieldsID="4117f33c270a410d577ce8db98d51051" ns2:_="" ns3:_="" ns4:_="">
    <xsd:import namespace="662745e8-e224-48e8-a2e3-254862b8c2f5"/>
    <xsd:import namespace="e76eb3f9-f7d4-4afe-8d75-1839375753c6"/>
    <xsd:import namespace="11315354-f3e0-4ad7-a699-f160a63ad2cb"/>
    <xsd:element name="properties">
      <xsd:complexType>
        <xsd:sequence>
          <xsd:element name="documentManagement">
            <xsd:complexType>
              <xsd:all>
                <xsd:element ref="ns2:lae2bfa7b6474897ab4a53f76ea236c7" minOccurs="0"/>
                <xsd:element ref="ns2:TaxCatchAll" minOccurs="0"/>
                <xsd:element ref="ns2:TaxCatchAllLabel" minOccurs="0"/>
                <xsd:element ref="ns2:cf401361b24e474cb011be6eb76c0e76" minOccurs="0"/>
                <xsd:element ref="ns2:n7493b4506bf40e28c373b1e51a33445" minOccurs="0"/>
                <xsd:element ref="ns2:HOMigrated" minOccurs="0"/>
                <xsd:element ref="ns2:k85d23755b3a46b5a51451cf336b2e9b" minOccurs="0"/>
                <xsd:element ref="ns2:Team" minOccurs="0"/>
                <xsd:element ref="ns2:Topic" minOccurs="0"/>
                <xsd:element ref="ns2:ddeb1fd0a9ad4436a96525d34737dc44" minOccurs="0"/>
                <xsd:element ref="ns2:fe59e9859d6a491389c5b03567f5dda5"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lae2bfa7b6474897ab4a53f76ea236c7" ma:index="8" ma:taxonomy="true" ma:internalName="lae2bfa7b6474897ab4a53f76ea236c7" ma:taxonomyFieldName="HOGovernmentSecurityClassification" ma:displayName="Government Security Classification" ma:readOnly="false" ma:default="6;#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6a7e6d8-1b40-4103-8ac1-90c8de3fc688}" ma:internalName="TaxCatchAll" ma:showField="CatchAllData" ma:web="e76eb3f9-f7d4-4afe-8d75-1839375753c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6a7e6d8-1b40-4103-8ac1-90c8de3fc688}" ma:internalName="TaxCatchAllLabel" ma:readOnly="true" ma:showField="CatchAllDataLabel" ma:web="e76eb3f9-f7d4-4afe-8d75-1839375753c6">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12" ma:taxonomy="true" ma:internalName="cf401361b24e474cb011be6eb76c0e76" ma:taxonomyFieldName="HOCopyrightLevel" ma:displayName="Copyright level" ma:readOnly="false" ma:default="7;#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n7493b4506bf40e28c373b1e51a33445" ma:index="14" nillable="true" ma:taxonomy="true" ma:internalName="n7493b4506bf40e28c373b1e51a33445" ma:taxonomyFieldName="HOSiteType" ma:displayName="Site type" ma:default="10;#Team|ff0485df-0575-416f-802f-e999165821b7"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HOMigrated" ma:index="16" nillable="true" ma:displayName="Migrated" ma:default="0" ma:internalName="HOMigrated">
      <xsd:simpleType>
        <xsd:restriction base="dms:Boolean"/>
      </xsd:simpleType>
    </xsd:element>
    <xsd:element name="k85d23755b3a46b5a51451cf336b2e9b" ma:index="17" nillable="true" ma:taxonomy="true" ma:internalName="k85d23755b3a46b5a51451cf336b2e9b" ma:taxonomyFieldName="InformationType" ma:displayName="Information Typ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Team" ma:index="19" nillable="true" ma:displayName="Team" ma:default="Connecting People With Nature" ma:internalName="Team">
      <xsd:simpleType>
        <xsd:restriction base="dms:Text"/>
      </xsd:simpleType>
    </xsd:element>
    <xsd:element name="Topic" ma:index="20" nillable="true" ma:displayName="Topic" ma:default="Health &amp; Wellbeing" ma:internalName="Topic">
      <xsd:simpleType>
        <xsd:restriction base="dms:Text"/>
      </xsd:simpleType>
    </xsd:element>
    <xsd:element name="ddeb1fd0a9ad4436a96525d34737dc44" ma:index="21" nillable="true" ma:taxonomy="true" ma:internalName="ddeb1fd0a9ad4436a96525d34737dc44" ma:taxonomyFieldName="Distribution" ma:displayName="Distribution" ma:default="9;#Internal NE|70a74972-c838-4a08-aeb8-2c6aad14b4d9"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default="8;#NE|275df9ce-cd92-4318-adfe-db572e51c7ff"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6eb3f9-f7d4-4afe-8d75-1839375753c6"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315354-f3e0-4ad7-a699-f160a63ad2cb"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Internal NE</TermName>
          <TermId xmlns="http://schemas.microsoft.com/office/infopath/2007/PartnerControls">70a74972-c838-4a08-aeb8-2c6aad14b4d9</TermId>
        </TermInfo>
      </Terms>
    </ddeb1fd0a9ad4436a96525d34737dc44>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NE</TermName>
          <TermId xmlns="http://schemas.microsoft.com/office/infopath/2007/PartnerControls">275df9ce-cd92-4318-adfe-db572e51c7ff</TermId>
        </TermInfo>
      </Terms>
    </fe59e9859d6a491389c5b03567f5dda5>
    <TaxCatchAll xmlns="662745e8-e224-48e8-a2e3-254862b8c2f5">
      <Value>6</Value>
      <Value>10</Value>
      <Value>9</Value>
      <Value>8</Value>
      <Value>7</Value>
    </TaxCatchAll>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Team</TermName>
          <TermId xmlns="http://schemas.microsoft.com/office/infopath/2007/PartnerControls">ff0485df-0575-416f-802f-e999165821b7</TermId>
        </TermInfo>
      </Terms>
    </n7493b4506bf40e28c373b1e51a33445>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k85d23755b3a46b5a51451cf336b2e9b xmlns="662745e8-e224-48e8-a2e3-254862b8c2f5">
      <Terms xmlns="http://schemas.microsoft.com/office/infopath/2007/PartnerControls"/>
    </k85d23755b3a46b5a51451cf336b2e9b>
    <Topic xmlns="662745e8-e224-48e8-a2e3-254862b8c2f5">Health &amp; Wellbeing</Topic>
    <HOMigrated xmlns="662745e8-e224-48e8-a2e3-254862b8c2f5">false</HOMigrated>
    <Team xmlns="662745e8-e224-48e8-a2e3-254862b8c2f5">Connecting People With Nature</Team>
  </documentManagement>
</p:properties>
</file>

<file path=customXml/item5.xml><?xml version="1.0" encoding="utf-8"?>
<?mso-contentType ?>
<SharedContentType xmlns="Microsoft.SharePoint.Taxonomy.ContentTypeSync" SourceId="d1117845-93f6-4da3-abaa-fcb4fa669c78" ContentTypeId="0x010100A5BF1C78D9F64B679A5EBDE1C6598EBC01" PreviousValue="false" LastSyncTimeStamp="2018-07-26T16:29:50.71Z"/>
</file>

<file path=customXml/itemProps1.xml><?xml version="1.0" encoding="utf-8"?>
<ds:datastoreItem xmlns:ds="http://schemas.openxmlformats.org/officeDocument/2006/customXml" ds:itemID="{32175FE3-0434-47FD-A677-21FC66AAAB6B}">
  <ds:schemaRefs>
    <ds:schemaRef ds:uri="http://schemas.microsoft.com/sharepoint/v3/contenttype/forms"/>
  </ds:schemaRefs>
</ds:datastoreItem>
</file>

<file path=customXml/itemProps2.xml><?xml version="1.0" encoding="utf-8"?>
<ds:datastoreItem xmlns:ds="http://schemas.openxmlformats.org/officeDocument/2006/customXml" ds:itemID="{7D8EA46F-7531-44DD-B333-9BFB16F66A46}">
  <ds:schemaRefs>
    <ds:schemaRef ds:uri="http://schemas.microsoft.com/office/2006/metadata/longProperties"/>
  </ds:schemaRefs>
</ds:datastoreItem>
</file>

<file path=customXml/itemProps3.xml><?xml version="1.0" encoding="utf-8"?>
<ds:datastoreItem xmlns:ds="http://schemas.openxmlformats.org/officeDocument/2006/customXml" ds:itemID="{B5FFE5E9-3532-4F50-A1E5-8CBBA6201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2745e8-e224-48e8-a2e3-254862b8c2f5"/>
    <ds:schemaRef ds:uri="e76eb3f9-f7d4-4afe-8d75-1839375753c6"/>
    <ds:schemaRef ds:uri="11315354-f3e0-4ad7-a699-f160a63ad2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6E91099-F999-495F-87A7-73B0E010E3F1}">
  <ds:schemaRefs>
    <ds:schemaRef ds:uri="11315354-f3e0-4ad7-a699-f160a63ad2cb"/>
    <ds:schemaRef ds:uri="662745e8-e224-48e8-a2e3-254862b8c2f5"/>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e76eb3f9-f7d4-4afe-8d75-1839375753c6"/>
    <ds:schemaRef ds:uri="http://purl.org/dc/elements/1.1/"/>
    <ds:schemaRef ds:uri="http://schemas.microsoft.com/office/2006/metadata/properties"/>
    <ds:schemaRef ds:uri="http://www.w3.org/XML/1998/namespace"/>
    <ds:schemaRef ds:uri="http://purl.org/dc/dcmitype/"/>
  </ds:schemaRefs>
</ds:datastoreItem>
</file>

<file path=customXml/itemProps5.xml><?xml version="1.0" encoding="utf-8"?>
<ds:datastoreItem xmlns:ds="http://schemas.openxmlformats.org/officeDocument/2006/customXml" ds:itemID="{8B886F91-4440-48DE-BACC-795712769FC1}">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4960</TotalTime>
  <Words>1384</Words>
  <Application>Microsoft Office PowerPoint</Application>
  <PresentationFormat>Letter Paper (8.5x11 in)</PresentationFormat>
  <Paragraphs>163</Paragraphs>
  <Slides>18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urbanolight</vt:lpstr>
      <vt:lpstr>Verdana</vt:lpstr>
      <vt:lpstr>Custom Design</vt:lpstr>
      <vt:lpstr> One Northern Devon   Daphne Marston,  Regional Health &amp; Environment Lead Advisor, South West  </vt:lpstr>
      <vt:lpstr>Daphne Marston</vt:lpstr>
      <vt:lpstr>Regional Health Lead Advisor – SW </vt:lpstr>
      <vt:lpstr>Mel Smith    </vt:lpstr>
      <vt:lpstr>Role- Senior Advisor for Inclusion Connecting People with Nature</vt:lpstr>
      <vt:lpstr>Natural England  Purpose, Vision &amp; Mission</vt:lpstr>
      <vt:lpstr>Natural England priorities</vt:lpstr>
      <vt:lpstr>Aims of the Connecting People with Nature Programme  </vt:lpstr>
      <vt:lpstr>PowerPoint Presentation</vt:lpstr>
      <vt:lpstr>Where does my role fit in?</vt:lpstr>
      <vt:lpstr>PowerPoint Presentation</vt:lpstr>
      <vt:lpstr>Proven Wellbeing Benefits</vt:lpstr>
      <vt:lpstr>Environmental benefits</vt:lpstr>
      <vt:lpstr>Nature Connectedness</vt:lpstr>
      <vt:lpstr>Nature Connection Handbook</vt:lpstr>
      <vt:lpstr>How do people connect with nature?</vt:lpstr>
      <vt:lpstr>Barriers of access to nature/nature recovery</vt:lpstr>
      <vt:lpstr>Any Questions?</vt:lpstr>
    </vt:vector>
  </TitlesOfParts>
  <Company>Natural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England standard PowerPoint template</dc:title>
  <dc:subject>Natural England standard PowerPoint template</dc:subject>
  <dc:creator>Natural England</dc:creator>
  <cp:lastModifiedBy>Marston, Daphne</cp:lastModifiedBy>
  <cp:revision>264</cp:revision>
  <cp:lastPrinted>2009-01-06T13:43:14Z</cp:lastPrinted>
  <dcterms:created xsi:type="dcterms:W3CDTF">2006-09-25T14:07:10Z</dcterms:created>
  <dcterms:modified xsi:type="dcterms:W3CDTF">2022-08-02T15:14:35Z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NE Template</vt:lpwstr>
  </property>
  <property fmtid="{D5CDD505-2E9C-101B-9397-08002B2CF9AE}" pid="3" name="ContentTypeId">
    <vt:lpwstr>0x010100A5BF1C78D9F64B679A5EBDE1C6598EBC0100C2A4142C4AFB9241862729B1B281DBA4</vt:lpwstr>
  </property>
  <property fmtid="{D5CDD505-2E9C-101B-9397-08002B2CF9AE}" pid="4" name="NE subject and keywords">
    <vt:lpwstr/>
  </property>
  <property fmtid="{D5CDD505-2E9C-101B-9397-08002B2CF9AE}" pid="5" name="Template topic">
    <vt:lpwstr>5</vt:lpwstr>
  </property>
  <property fmtid="{D5CDD505-2E9C-101B-9397-08002B2CF9AE}" pid="6" name="Document description">
    <vt:lpwstr/>
  </property>
  <property fmtid="{D5CDD505-2E9C-101B-9397-08002B2CF9AE}" pid="7" name="_Publisher">
    <vt:lpwstr>Natural England</vt:lpwstr>
  </property>
  <property fmtid="{D5CDD505-2E9C-101B-9397-08002B2CF9AE}" pid="8" name="Guidance Url">
    <vt:lpwstr/>
  </property>
  <property fmtid="{D5CDD505-2E9C-101B-9397-08002B2CF9AE}" pid="9" name="Form Number">
    <vt:lpwstr/>
  </property>
  <property fmtid="{D5CDD505-2E9C-101B-9397-08002B2CF9AE}" pid="10" name="Popular form">
    <vt:lpwstr>1</vt:lpwstr>
  </property>
  <property fmtid="{D5CDD505-2E9C-101B-9397-08002B2CF9AE}" pid="11" name="Date of content">
    <vt:lpwstr>2019-09-03T00:00:00Z</vt:lpwstr>
  </property>
  <property fmtid="{D5CDD505-2E9C-101B-9397-08002B2CF9AE}" pid="12" name="Creator">
    <vt:lpwstr/>
  </property>
  <property fmtid="{D5CDD505-2E9C-101B-9397-08002B2CF9AE}" pid="13" name="lae2bfa7b6474897ab4a53f76ea236c7">
    <vt:lpwstr>Official|14c80daa-741b-422c-9722-f71693c9ede4</vt:lpwstr>
  </property>
  <property fmtid="{D5CDD505-2E9C-101B-9397-08002B2CF9AE}" pid="14" name="cf401361b24e474cb011be6eb76c0e76">
    <vt:lpwstr>Crown|69589897-2828-4761-976e-717fd8e631c9</vt:lpwstr>
  </property>
  <property fmtid="{D5CDD505-2E9C-101B-9397-08002B2CF9AE}" pid="15" name="ddeb1fd0a9ad4436a96525d34737dc44">
    <vt:lpwstr>Internal NE|70a74972-c838-4a08-aeb8-2c6aad14b4d9</vt:lpwstr>
  </property>
  <property fmtid="{D5CDD505-2E9C-101B-9397-08002B2CF9AE}" pid="16" name="fe59e9859d6a491389c5b03567f5dda5">
    <vt:lpwstr>NE|275df9ce-cd92-4318-adfe-db572e51c7ff</vt:lpwstr>
  </property>
  <property fmtid="{D5CDD505-2E9C-101B-9397-08002B2CF9AE}" pid="17" name="TaxCatchAll">
    <vt:lpwstr>10;#Team;#9;#Internal NE;#8;#NE;#7;#Crown;#6;#Official</vt:lpwstr>
  </property>
  <property fmtid="{D5CDD505-2E9C-101B-9397-08002B2CF9AE}" pid="18" name="n7493b4506bf40e28c373b1e51a33445">
    <vt:lpwstr>Team|ff0485df-0575-416f-802f-e999165821b7</vt:lpwstr>
  </property>
  <property fmtid="{D5CDD505-2E9C-101B-9397-08002B2CF9AE}" pid="19" name="HOSiteType">
    <vt:lpwstr>10;#Team|ff0485df-0575-416f-802f-e999165821b7</vt:lpwstr>
  </property>
  <property fmtid="{D5CDD505-2E9C-101B-9397-08002B2CF9AE}" pid="20" name="Distribution">
    <vt:lpwstr>9;#Internal NE|70a74972-c838-4a08-aeb8-2c6aad14b4d9</vt:lpwstr>
  </property>
  <property fmtid="{D5CDD505-2E9C-101B-9397-08002B2CF9AE}" pid="21" name="OrganisationalUnit">
    <vt:lpwstr>8;#NE|275df9ce-cd92-4318-adfe-db572e51c7ff</vt:lpwstr>
  </property>
  <property fmtid="{D5CDD505-2E9C-101B-9397-08002B2CF9AE}" pid="22" name="HOCopyrightLevel">
    <vt:lpwstr>7;#Crown|69589897-2828-4761-976e-717fd8e631c9</vt:lpwstr>
  </property>
  <property fmtid="{D5CDD505-2E9C-101B-9397-08002B2CF9AE}" pid="23" name="HOGovernmentSecurityClassification">
    <vt:lpwstr>6;#Official|14c80daa-741b-422c-9722-f71693c9ede4</vt:lpwstr>
  </property>
</Properties>
</file>