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5"/>
  </p:sldMasterIdLst>
  <p:notesMasterIdLst>
    <p:notesMasterId r:id="rId15"/>
  </p:notesMasterIdLst>
  <p:sldIdLst>
    <p:sldId id="346" r:id="rId6"/>
    <p:sldId id="258" r:id="rId7"/>
    <p:sldId id="317" r:id="rId8"/>
    <p:sldId id="318" r:id="rId9"/>
    <p:sldId id="345" r:id="rId10"/>
    <p:sldId id="307" r:id="rId11"/>
    <p:sldId id="264" r:id="rId12"/>
    <p:sldId id="347" r:id="rId13"/>
    <p:sldId id="266" r:id="rId14"/>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y Wall" initials="KW" lastIdx="1" clrIdx="0">
    <p:extLst>
      <p:ext uri="{19B8F6BF-5375-455C-9EA6-DF929625EA0E}">
        <p15:presenceInfo xmlns:p15="http://schemas.microsoft.com/office/powerpoint/2012/main" userId="S-1-5-21-2068430890-3216666879-2311063785-4374" providerId="AD"/>
      </p:ext>
    </p:extLst>
  </p:cmAuthor>
  <p:cmAuthor id="2" name="Charlotte Pavitt" initials="CP" lastIdx="1" clrIdx="1">
    <p:extLst>
      <p:ext uri="{19B8F6BF-5375-455C-9EA6-DF929625EA0E}">
        <p15:presenceInfo xmlns:p15="http://schemas.microsoft.com/office/powerpoint/2012/main" userId="S::Charlotte.Pavitt@devon.gov.uk::43e59162-79df-45c9-b18d-cc14703111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40C2C0-500F-4055-B8E3-0EA35B0C42A4}" v="18" dt="2022-08-03T07:41:49.9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1428"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otte Pavitt" userId="43e59162-79df-45c9-b18d-cc1470311146" providerId="ADAL" clId="{5F40C2C0-500F-4055-B8E3-0EA35B0C42A4}"/>
    <pc:docChg chg="custSel addSld delSld modSld sldOrd">
      <pc:chgData name="Charlotte Pavitt" userId="43e59162-79df-45c9-b18d-cc1470311146" providerId="ADAL" clId="{5F40C2C0-500F-4055-B8E3-0EA35B0C42A4}" dt="2022-08-03T11:00:04.745" v="1236" actId="1076"/>
      <pc:docMkLst>
        <pc:docMk/>
      </pc:docMkLst>
      <pc:sldChg chg="del">
        <pc:chgData name="Charlotte Pavitt" userId="43e59162-79df-45c9-b18d-cc1470311146" providerId="ADAL" clId="{5F40C2C0-500F-4055-B8E3-0EA35B0C42A4}" dt="2022-08-03T06:51:07.766" v="1" actId="47"/>
        <pc:sldMkLst>
          <pc:docMk/>
          <pc:sldMk cId="3883118973" sldId="259"/>
        </pc:sldMkLst>
      </pc:sldChg>
      <pc:sldChg chg="del">
        <pc:chgData name="Charlotte Pavitt" userId="43e59162-79df-45c9-b18d-cc1470311146" providerId="ADAL" clId="{5F40C2C0-500F-4055-B8E3-0EA35B0C42A4}" dt="2022-08-03T06:51:11.161" v="3" actId="47"/>
        <pc:sldMkLst>
          <pc:docMk/>
          <pc:sldMk cId="4116140558" sldId="260"/>
        </pc:sldMkLst>
      </pc:sldChg>
      <pc:sldChg chg="del">
        <pc:chgData name="Charlotte Pavitt" userId="43e59162-79df-45c9-b18d-cc1470311146" providerId="ADAL" clId="{5F40C2C0-500F-4055-B8E3-0EA35B0C42A4}" dt="2022-08-03T06:50:33.272" v="0" actId="47"/>
        <pc:sldMkLst>
          <pc:docMk/>
          <pc:sldMk cId="1946936793" sldId="261"/>
        </pc:sldMkLst>
      </pc:sldChg>
      <pc:sldChg chg="del">
        <pc:chgData name="Charlotte Pavitt" userId="43e59162-79df-45c9-b18d-cc1470311146" providerId="ADAL" clId="{5F40C2C0-500F-4055-B8E3-0EA35B0C42A4}" dt="2022-08-03T06:51:09.385" v="2" actId="47"/>
        <pc:sldMkLst>
          <pc:docMk/>
          <pc:sldMk cId="3587745934" sldId="262"/>
        </pc:sldMkLst>
      </pc:sldChg>
      <pc:sldChg chg="del">
        <pc:chgData name="Charlotte Pavitt" userId="43e59162-79df-45c9-b18d-cc1470311146" providerId="ADAL" clId="{5F40C2C0-500F-4055-B8E3-0EA35B0C42A4}" dt="2022-08-03T06:51:17.359" v="6" actId="47"/>
        <pc:sldMkLst>
          <pc:docMk/>
          <pc:sldMk cId="3209454271" sldId="263"/>
        </pc:sldMkLst>
      </pc:sldChg>
      <pc:sldChg chg="delSp modSp mod ord">
        <pc:chgData name="Charlotte Pavitt" userId="43e59162-79df-45c9-b18d-cc1470311146" providerId="ADAL" clId="{5F40C2C0-500F-4055-B8E3-0EA35B0C42A4}" dt="2022-08-03T08:54:55.845" v="1122"/>
        <pc:sldMkLst>
          <pc:docMk/>
          <pc:sldMk cId="2579176410" sldId="264"/>
        </pc:sldMkLst>
        <pc:spChg chg="del">
          <ac:chgData name="Charlotte Pavitt" userId="43e59162-79df-45c9-b18d-cc1470311146" providerId="ADAL" clId="{5F40C2C0-500F-4055-B8E3-0EA35B0C42A4}" dt="2022-08-03T07:37:27.055" v="525" actId="478"/>
          <ac:spMkLst>
            <pc:docMk/>
            <pc:sldMk cId="2579176410" sldId="264"/>
            <ac:spMk id="3" creationId="{E7842E3C-3649-7316-287B-9A1FF26E15E5}"/>
          </ac:spMkLst>
        </pc:spChg>
        <pc:spChg chg="mod">
          <ac:chgData name="Charlotte Pavitt" userId="43e59162-79df-45c9-b18d-cc1470311146" providerId="ADAL" clId="{5F40C2C0-500F-4055-B8E3-0EA35B0C42A4}" dt="2022-08-03T07:37:38.579" v="540" actId="20577"/>
          <ac:spMkLst>
            <pc:docMk/>
            <pc:sldMk cId="2579176410" sldId="264"/>
            <ac:spMk id="7" creationId="{D31E1132-80E1-4153-B3B8-E81356ABC366}"/>
          </ac:spMkLst>
        </pc:spChg>
      </pc:sldChg>
      <pc:sldChg chg="del">
        <pc:chgData name="Charlotte Pavitt" userId="43e59162-79df-45c9-b18d-cc1470311146" providerId="ADAL" clId="{5F40C2C0-500F-4055-B8E3-0EA35B0C42A4}" dt="2022-08-03T08:55:09.536" v="1123" actId="47"/>
        <pc:sldMkLst>
          <pc:docMk/>
          <pc:sldMk cId="1066884021" sldId="265"/>
        </pc:sldMkLst>
      </pc:sldChg>
      <pc:sldChg chg="modSp mod">
        <pc:chgData name="Charlotte Pavitt" userId="43e59162-79df-45c9-b18d-cc1470311146" providerId="ADAL" clId="{5F40C2C0-500F-4055-B8E3-0EA35B0C42A4}" dt="2022-08-03T09:05:35.698" v="1233" actId="20577"/>
        <pc:sldMkLst>
          <pc:docMk/>
          <pc:sldMk cId="4071277221" sldId="266"/>
        </pc:sldMkLst>
        <pc:spChg chg="mod">
          <ac:chgData name="Charlotte Pavitt" userId="43e59162-79df-45c9-b18d-cc1470311146" providerId="ADAL" clId="{5F40C2C0-500F-4055-B8E3-0EA35B0C42A4}" dt="2022-08-03T07:42:02.219" v="1023" actId="6549"/>
          <ac:spMkLst>
            <pc:docMk/>
            <pc:sldMk cId="4071277221" sldId="266"/>
            <ac:spMk id="7" creationId="{D31E1132-80E1-4153-B3B8-E81356ABC366}"/>
          </ac:spMkLst>
        </pc:spChg>
        <pc:spChg chg="mod">
          <ac:chgData name="Charlotte Pavitt" userId="43e59162-79df-45c9-b18d-cc1470311146" providerId="ADAL" clId="{5F40C2C0-500F-4055-B8E3-0EA35B0C42A4}" dt="2022-08-03T09:05:35.698" v="1233" actId="20577"/>
          <ac:spMkLst>
            <pc:docMk/>
            <pc:sldMk cId="4071277221" sldId="266"/>
            <ac:spMk id="8" creationId="{6B0CBC79-F43B-4738-BB71-5B4653E0F00B}"/>
          </ac:spMkLst>
        </pc:spChg>
      </pc:sldChg>
      <pc:sldChg chg="del">
        <pc:chgData name="Charlotte Pavitt" userId="43e59162-79df-45c9-b18d-cc1470311146" providerId="ADAL" clId="{5F40C2C0-500F-4055-B8E3-0EA35B0C42A4}" dt="2022-08-03T06:51:12.435" v="4" actId="47"/>
        <pc:sldMkLst>
          <pc:docMk/>
          <pc:sldMk cId="684053041" sldId="267"/>
        </pc:sldMkLst>
      </pc:sldChg>
      <pc:sldChg chg="del">
        <pc:chgData name="Charlotte Pavitt" userId="43e59162-79df-45c9-b18d-cc1470311146" providerId="ADAL" clId="{5F40C2C0-500F-4055-B8E3-0EA35B0C42A4}" dt="2022-08-03T06:51:13.454" v="5" actId="47"/>
        <pc:sldMkLst>
          <pc:docMk/>
          <pc:sldMk cId="3317647577" sldId="268"/>
        </pc:sldMkLst>
      </pc:sldChg>
      <pc:sldChg chg="del">
        <pc:chgData name="Charlotte Pavitt" userId="43e59162-79df-45c9-b18d-cc1470311146" providerId="ADAL" clId="{5F40C2C0-500F-4055-B8E3-0EA35B0C42A4}" dt="2022-08-03T06:51:29.276" v="9" actId="47"/>
        <pc:sldMkLst>
          <pc:docMk/>
          <pc:sldMk cId="2683894958" sldId="269"/>
        </pc:sldMkLst>
      </pc:sldChg>
      <pc:sldChg chg="del">
        <pc:chgData name="Charlotte Pavitt" userId="43e59162-79df-45c9-b18d-cc1470311146" providerId="ADAL" clId="{5F40C2C0-500F-4055-B8E3-0EA35B0C42A4}" dt="2022-08-03T06:51:26.323" v="7" actId="47"/>
        <pc:sldMkLst>
          <pc:docMk/>
          <pc:sldMk cId="2968350276" sldId="271"/>
        </pc:sldMkLst>
      </pc:sldChg>
      <pc:sldChg chg="del">
        <pc:chgData name="Charlotte Pavitt" userId="43e59162-79df-45c9-b18d-cc1470311146" providerId="ADAL" clId="{5F40C2C0-500F-4055-B8E3-0EA35B0C42A4}" dt="2022-08-03T06:51:27.892" v="8" actId="47"/>
        <pc:sldMkLst>
          <pc:docMk/>
          <pc:sldMk cId="223768916" sldId="272"/>
        </pc:sldMkLst>
      </pc:sldChg>
      <pc:sldChg chg="modSp mod">
        <pc:chgData name="Charlotte Pavitt" userId="43e59162-79df-45c9-b18d-cc1470311146" providerId="ADAL" clId="{5F40C2C0-500F-4055-B8E3-0EA35B0C42A4}" dt="2022-08-03T06:57:16.446" v="158" actId="6549"/>
        <pc:sldMkLst>
          <pc:docMk/>
          <pc:sldMk cId="1932750027" sldId="317"/>
        </pc:sldMkLst>
        <pc:spChg chg="mod">
          <ac:chgData name="Charlotte Pavitt" userId="43e59162-79df-45c9-b18d-cc1470311146" providerId="ADAL" clId="{5F40C2C0-500F-4055-B8E3-0EA35B0C42A4}" dt="2022-08-03T06:57:16.446" v="158" actId="6549"/>
          <ac:spMkLst>
            <pc:docMk/>
            <pc:sldMk cId="1932750027" sldId="317"/>
            <ac:spMk id="3" creationId="{00000000-0000-0000-0000-000000000000}"/>
          </ac:spMkLst>
        </pc:spChg>
      </pc:sldChg>
      <pc:sldChg chg="modSp new mod ord">
        <pc:chgData name="Charlotte Pavitt" userId="43e59162-79df-45c9-b18d-cc1470311146" providerId="ADAL" clId="{5F40C2C0-500F-4055-B8E3-0EA35B0C42A4}" dt="2022-08-03T06:55:36.166" v="142" actId="1076"/>
        <pc:sldMkLst>
          <pc:docMk/>
          <pc:sldMk cId="2561386507" sldId="346"/>
        </pc:sldMkLst>
        <pc:spChg chg="mod">
          <ac:chgData name="Charlotte Pavitt" userId="43e59162-79df-45c9-b18d-cc1470311146" providerId="ADAL" clId="{5F40C2C0-500F-4055-B8E3-0EA35B0C42A4}" dt="2022-08-03T06:55:36.166" v="142" actId="1076"/>
          <ac:spMkLst>
            <pc:docMk/>
            <pc:sldMk cId="2561386507" sldId="346"/>
            <ac:spMk id="2" creationId="{854F36BA-C901-4935-8541-A7B9DD4EABAD}"/>
          </ac:spMkLst>
        </pc:spChg>
        <pc:spChg chg="mod">
          <ac:chgData name="Charlotte Pavitt" userId="43e59162-79df-45c9-b18d-cc1470311146" providerId="ADAL" clId="{5F40C2C0-500F-4055-B8E3-0EA35B0C42A4}" dt="2022-08-03T06:55:33.350" v="141" actId="1076"/>
          <ac:spMkLst>
            <pc:docMk/>
            <pc:sldMk cId="2561386507" sldId="346"/>
            <ac:spMk id="3" creationId="{729C8ACE-A97F-4BCA-992D-A379A66226C2}"/>
          </ac:spMkLst>
        </pc:spChg>
      </pc:sldChg>
      <pc:sldChg chg="addSp delSp modSp new mod setBg">
        <pc:chgData name="Charlotte Pavitt" userId="43e59162-79df-45c9-b18d-cc1470311146" providerId="ADAL" clId="{5F40C2C0-500F-4055-B8E3-0EA35B0C42A4}" dt="2022-08-03T11:00:04.745" v="1236" actId="1076"/>
        <pc:sldMkLst>
          <pc:docMk/>
          <pc:sldMk cId="1904819282" sldId="347"/>
        </pc:sldMkLst>
        <pc:spChg chg="mod">
          <ac:chgData name="Charlotte Pavitt" userId="43e59162-79df-45c9-b18d-cc1470311146" providerId="ADAL" clId="{5F40C2C0-500F-4055-B8E3-0EA35B0C42A4}" dt="2022-08-03T08:54:18.540" v="1120" actId="20577"/>
          <ac:spMkLst>
            <pc:docMk/>
            <pc:sldMk cId="1904819282" sldId="347"/>
            <ac:spMk id="2" creationId="{F1A90A62-931C-4A5D-B82E-1EF50795758F}"/>
          </ac:spMkLst>
        </pc:spChg>
        <pc:spChg chg="del">
          <ac:chgData name="Charlotte Pavitt" userId="43e59162-79df-45c9-b18d-cc1470311146" providerId="ADAL" clId="{5F40C2C0-500F-4055-B8E3-0EA35B0C42A4}" dt="2022-08-03T07:01:58.005" v="185"/>
          <ac:spMkLst>
            <pc:docMk/>
            <pc:sldMk cId="1904819282" sldId="347"/>
            <ac:spMk id="3" creationId="{02C4C142-76E3-4729-BF23-B54066BD151C}"/>
          </ac:spMkLst>
        </pc:spChg>
        <pc:spChg chg="add mod">
          <ac:chgData name="Charlotte Pavitt" userId="43e59162-79df-45c9-b18d-cc1470311146" providerId="ADAL" clId="{5F40C2C0-500F-4055-B8E3-0EA35B0C42A4}" dt="2022-08-03T07:29:59.961" v="515" actId="20577"/>
          <ac:spMkLst>
            <pc:docMk/>
            <pc:sldMk cId="1904819282" sldId="347"/>
            <ac:spMk id="8" creationId="{76FC6944-C304-9255-483A-93AC8DF3A100}"/>
          </ac:spMkLst>
        </pc:spChg>
        <pc:spChg chg="add">
          <ac:chgData name="Charlotte Pavitt" userId="43e59162-79df-45c9-b18d-cc1470311146" providerId="ADAL" clId="{5F40C2C0-500F-4055-B8E3-0EA35B0C42A4}" dt="2022-08-03T07:02:47.639" v="189" actId="26606"/>
          <ac:spMkLst>
            <pc:docMk/>
            <pc:sldMk cId="1904819282" sldId="347"/>
            <ac:spMk id="11" creationId="{35F0E358-1E49-4920-80D8-C3D138708838}"/>
          </ac:spMkLst>
        </pc:spChg>
        <pc:spChg chg="add mod">
          <ac:chgData name="Charlotte Pavitt" userId="43e59162-79df-45c9-b18d-cc1470311146" providerId="ADAL" clId="{5F40C2C0-500F-4055-B8E3-0EA35B0C42A4}" dt="2022-08-03T11:00:04.745" v="1236" actId="1076"/>
          <ac:spMkLst>
            <pc:docMk/>
            <pc:sldMk cId="1904819282" sldId="347"/>
            <ac:spMk id="12" creationId="{9B4617A5-8670-48ED-833D-7EFC979CF894}"/>
          </ac:spMkLst>
        </pc:spChg>
        <pc:spChg chg="add">
          <ac:chgData name="Charlotte Pavitt" userId="43e59162-79df-45c9-b18d-cc1470311146" providerId="ADAL" clId="{5F40C2C0-500F-4055-B8E3-0EA35B0C42A4}" dt="2022-08-03T07:02:47.639" v="189" actId="26606"/>
          <ac:spMkLst>
            <pc:docMk/>
            <pc:sldMk cId="1904819282" sldId="347"/>
            <ac:spMk id="13" creationId="{E2D2362D-7010-4036-B9CA-03DFC8EB3B01}"/>
          </ac:spMkLst>
        </pc:spChg>
        <pc:spChg chg="add">
          <ac:chgData name="Charlotte Pavitt" userId="43e59162-79df-45c9-b18d-cc1470311146" providerId="ADAL" clId="{5F40C2C0-500F-4055-B8E3-0EA35B0C42A4}" dt="2022-08-03T07:02:47.639" v="189" actId="26606"/>
          <ac:spMkLst>
            <pc:docMk/>
            <pc:sldMk cId="1904819282" sldId="347"/>
            <ac:spMk id="15" creationId="{DC85BF5E-2BD6-4E5B-8EA3-420B45BB03FA}"/>
          </ac:spMkLst>
        </pc:spChg>
        <pc:spChg chg="add">
          <ac:chgData name="Charlotte Pavitt" userId="43e59162-79df-45c9-b18d-cc1470311146" providerId="ADAL" clId="{5F40C2C0-500F-4055-B8E3-0EA35B0C42A4}" dt="2022-08-03T07:02:47.639" v="189" actId="26606"/>
          <ac:spMkLst>
            <pc:docMk/>
            <pc:sldMk cId="1904819282" sldId="347"/>
            <ac:spMk id="17" creationId="{740D8E28-91B5-42B0-9D6C-B777D8AD90C2}"/>
          </ac:spMkLst>
        </pc:spChg>
        <pc:picChg chg="add mod">
          <ac:chgData name="Charlotte Pavitt" userId="43e59162-79df-45c9-b18d-cc1470311146" providerId="ADAL" clId="{5F40C2C0-500F-4055-B8E3-0EA35B0C42A4}" dt="2022-08-03T07:30:21.889" v="517" actId="1076"/>
          <ac:picMkLst>
            <pc:docMk/>
            <pc:sldMk cId="1904819282" sldId="347"/>
            <ac:picMk id="4" creationId="{F9358636-F1EA-4F51-AEA0-E4B83C946E1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C2111D-4111-48EC-80AC-C5498E405970}" type="datetimeFigureOut">
              <a:rPr lang="en-GB" smtClean="0"/>
              <a:t>03/08/2022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6171A2-1E7D-424A-8A2A-3D9C31EFE285}" type="slidenum">
              <a:rPr lang="en-GB" smtClean="0"/>
              <a:t>‹#›</a:t>
            </a:fld>
            <a:endParaRPr lang="en-GB"/>
          </a:p>
        </p:txBody>
      </p:sp>
    </p:spTree>
    <p:extLst>
      <p:ext uri="{BB962C8B-B14F-4D97-AF65-F5344CB8AC3E}">
        <p14:creationId xmlns:p14="http://schemas.microsoft.com/office/powerpoint/2010/main" val="941132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thelancet.com/journals/lancet/article/PIIS0140-6736(17)32848-9/fulltext#bib1"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a:solidFill>
                  <a:srgbClr val="505050"/>
                </a:solidFill>
                <a:effectLst/>
                <a:latin typeface="Source Sans Pro" panose="020B0604020202020204" pitchFamily="34" charset="0"/>
              </a:rPr>
              <a:t>The social gradient in health describes a graded association between an individual's position on the social hierarchy and health: the lower the socioeconomic position of an individual, the worse their health.</a:t>
            </a:r>
            <a:r>
              <a:rPr lang="en-GB" b="0" i="0" u="none" strike="noStrike" baseline="30000">
                <a:solidFill>
                  <a:srgbClr val="00549E"/>
                </a:solidFill>
                <a:effectLst/>
                <a:latin typeface="Source Sans Pro" panose="020B0604020202020204" pitchFamily="34" charset="0"/>
                <a:hlinkClick r:id="rId3"/>
              </a:rPr>
              <a:t>1</a:t>
            </a:r>
            <a:endParaRPr lang="en-GB" b="0" i="0">
              <a:solidFill>
                <a:srgbClr val="505050"/>
              </a:solidFill>
              <a:effectLst/>
              <a:latin typeface="Source Sans Pro" panose="020B0604020202020204" pitchFamily="34" charset="0"/>
            </a:endParaRPr>
          </a:p>
          <a:p>
            <a:r>
              <a:rPr lang="en-GB" b="0" i="0">
                <a:solidFill>
                  <a:srgbClr val="505050"/>
                </a:solidFill>
                <a:effectLst/>
                <a:latin typeface="Source Sans Pro" panose="020B0604020202020204" pitchFamily="34" charset="0"/>
              </a:rPr>
              <a:t> The fact that the social gradient extends from the highest echelons of society to the lowest suggests that everyone is affected to a greater or lesser extent by the social determinants of health. </a:t>
            </a:r>
          </a:p>
          <a:p>
            <a:endParaRPr lang="en-GB" b="0" i="0">
              <a:solidFill>
                <a:srgbClr val="505050"/>
              </a:solidFill>
              <a:effectLst/>
              <a:latin typeface="Source Sans Pro" panose="020B0604020202020204" pitchFamily="34" charset="0"/>
            </a:endParaRPr>
          </a:p>
          <a:p>
            <a:r>
              <a:rPr lang="en-GB" b="0" i="0">
                <a:solidFill>
                  <a:srgbClr val="505050"/>
                </a:solidFill>
                <a:effectLst/>
                <a:latin typeface="Source Sans Pro" panose="020B0503030403020204" pitchFamily="34" charset="0"/>
              </a:rPr>
              <a:t>One component of social cohesion is making common cause between people at various points on the social ladder. However, people at the extremes can appear to be on a different scale to the rest of society. </a:t>
            </a:r>
          </a:p>
          <a:p>
            <a:endParaRPr lang="en-GB" b="0" i="0">
              <a:solidFill>
                <a:srgbClr val="505050"/>
              </a:solidFill>
              <a:effectLst/>
              <a:latin typeface="Source Sans Pro" panose="020B0503030403020204" pitchFamily="34" charset="0"/>
            </a:endParaRPr>
          </a:p>
          <a:p>
            <a:r>
              <a:rPr lang="en-GB" b="0" i="0">
                <a:solidFill>
                  <a:srgbClr val="505050"/>
                </a:solidFill>
                <a:effectLst/>
                <a:latin typeface="Source Sans Pro" panose="020B0503030403020204" pitchFamily="34" charset="0"/>
              </a:rPr>
              <a:t>In societies with substantial inequality, the considerable gap between the top 0·1% of income earners and the rest of society threatens social cohesion.</a:t>
            </a:r>
          </a:p>
          <a:p>
            <a:endParaRPr lang="en-GB" b="0" i="0">
              <a:solidFill>
                <a:srgbClr val="505050"/>
              </a:solidFill>
              <a:effectLst/>
              <a:latin typeface="Source Sans Pro" panose="020B0503030403020204" pitchFamily="34" charset="0"/>
            </a:endParaRPr>
          </a:p>
          <a:p>
            <a:r>
              <a:rPr lang="en-GB" b="0" i="0">
                <a:solidFill>
                  <a:srgbClr val="505050"/>
                </a:solidFill>
                <a:effectLst/>
                <a:latin typeface="Source Sans Pro" panose="020B0503030403020204" pitchFamily="34" charset="0"/>
              </a:rPr>
              <a:t>Different, too, are socially excluded populations: the homeless, people with substance use disorders, sex workers, and prisoners. These individuals can seem to be off the scale of the social hierarchy completely, which represents a further challenge to social cohesion.</a:t>
            </a:r>
          </a:p>
          <a:p>
            <a:endParaRPr lang="en-GB" b="0" i="0">
              <a:solidFill>
                <a:srgbClr val="505050"/>
              </a:solidFill>
              <a:effectLst/>
              <a:latin typeface="Source Sans Pro" panose="020B0503030403020204" pitchFamily="34" charset="0"/>
            </a:endParaRPr>
          </a:p>
          <a:p>
            <a:r>
              <a:rPr lang="en-GB" b="0" i="0">
                <a:solidFill>
                  <a:srgbClr val="505050"/>
                </a:solidFill>
                <a:effectLst/>
                <a:latin typeface="Source Sans Pro" panose="020B0503030403020204" pitchFamily="34" charset="0"/>
              </a:rPr>
              <a:t>To put it less colourfully, the causes of excess morbidity and mortality in socially excluded populations (</a:t>
            </a:r>
            <a:r>
              <a:rPr lang="en-GB" b="0" i="0" err="1">
                <a:solidFill>
                  <a:srgbClr val="505050"/>
                </a:solidFill>
                <a:effectLst/>
                <a:latin typeface="Source Sans Pro" panose="020B0503030403020204" pitchFamily="34" charset="0"/>
              </a:rPr>
              <a:t>ie</a:t>
            </a:r>
            <a:r>
              <a:rPr lang="en-GB" b="0" i="0">
                <a:solidFill>
                  <a:srgbClr val="505050"/>
                </a:solidFill>
                <a:effectLst/>
                <a:latin typeface="Source Sans Pro" panose="020B0503030403020204" pitchFamily="34" charset="0"/>
              </a:rPr>
              <a:t>, the social determinants of health) are not so much different from the causes of health inequalities more generally but differ in their degree. Multiple intersecting causes and multiple forms of morbidity characterise social exclusion. The result is people with little hope or prospects and considerably shortened lives. The challenge is to bring socially excluded populations in from the cold—literally and metaphorically—and to provide them with the opportunity to be part of a diverse and flourishing society. The concerned practitioner might despair at achieving such social inclusion.</a:t>
            </a:r>
            <a:endParaRPr lang="en-GB"/>
          </a:p>
        </p:txBody>
      </p:sp>
      <p:sp>
        <p:nvSpPr>
          <p:cNvPr id="4" name="Slide Number Placeholder 3"/>
          <p:cNvSpPr>
            <a:spLocks noGrp="1"/>
          </p:cNvSpPr>
          <p:nvPr>
            <p:ph type="sldNum" sz="quarter" idx="5"/>
          </p:nvPr>
        </p:nvSpPr>
        <p:spPr/>
        <p:txBody>
          <a:bodyPr/>
          <a:lstStyle/>
          <a:p>
            <a:fld id="{086171A2-1E7D-424A-8A2A-3D9C31EFE285}" type="slidenum">
              <a:rPr lang="en-GB" smtClean="0"/>
              <a:t>2</a:t>
            </a:fld>
            <a:endParaRPr lang="en-GB"/>
          </a:p>
        </p:txBody>
      </p:sp>
    </p:spTree>
    <p:extLst>
      <p:ext uri="{BB962C8B-B14F-4D97-AF65-F5344CB8AC3E}">
        <p14:creationId xmlns:p14="http://schemas.microsoft.com/office/powerpoint/2010/main" val="4099975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Need to update this to make it fit with the following info </a:t>
            </a:r>
          </a:p>
        </p:txBody>
      </p:sp>
      <p:sp>
        <p:nvSpPr>
          <p:cNvPr id="4" name="Slide Number Placeholder 3"/>
          <p:cNvSpPr>
            <a:spLocks noGrp="1"/>
          </p:cNvSpPr>
          <p:nvPr>
            <p:ph type="sldNum" sz="quarter" idx="5"/>
          </p:nvPr>
        </p:nvSpPr>
        <p:spPr/>
        <p:txBody>
          <a:bodyPr/>
          <a:lstStyle/>
          <a:p>
            <a:fld id="{543233DC-1BCD-445D-AC73-B0060CD6B5EF}" type="slidenum">
              <a:rPr lang="en-GB" smtClean="0"/>
              <a:t>4</a:t>
            </a:fld>
            <a:endParaRPr lang="en-GB"/>
          </a:p>
        </p:txBody>
      </p:sp>
    </p:spTree>
    <p:extLst>
      <p:ext uri="{BB962C8B-B14F-4D97-AF65-F5344CB8AC3E}">
        <p14:creationId xmlns:p14="http://schemas.microsoft.com/office/powerpoint/2010/main" val="2624560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Crisis report (2011)</a:t>
            </a:r>
            <a:r>
              <a:rPr lang="en-GB" baseline="0"/>
              <a:t> Silent Killer</a:t>
            </a:r>
            <a:endParaRPr lang="en-GB"/>
          </a:p>
        </p:txBody>
      </p:sp>
      <p:sp>
        <p:nvSpPr>
          <p:cNvPr id="4" name="Slide Number Placeholder 3"/>
          <p:cNvSpPr>
            <a:spLocks noGrp="1"/>
          </p:cNvSpPr>
          <p:nvPr>
            <p:ph type="sldNum" sz="quarter" idx="10"/>
          </p:nvPr>
        </p:nvSpPr>
        <p:spPr/>
        <p:txBody>
          <a:bodyPr/>
          <a:lstStyle/>
          <a:p>
            <a:fld id="{543233DC-1BCD-445D-AC73-B0060CD6B5EF}" type="slidenum">
              <a:rPr lang="en-GB" smtClean="0"/>
              <a:t>6</a:t>
            </a:fld>
            <a:endParaRPr lang="en-GB"/>
          </a:p>
        </p:txBody>
      </p:sp>
    </p:spTree>
    <p:extLst>
      <p:ext uri="{BB962C8B-B14F-4D97-AF65-F5344CB8AC3E}">
        <p14:creationId xmlns:p14="http://schemas.microsoft.com/office/powerpoint/2010/main" val="898212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86171A2-1E7D-424A-8A2A-3D9C31EFE285}" type="slidenum">
              <a:rPr lang="en-GB" smtClean="0"/>
              <a:t>9</a:t>
            </a:fld>
            <a:endParaRPr lang="en-GB"/>
          </a:p>
        </p:txBody>
      </p:sp>
    </p:spTree>
    <p:extLst>
      <p:ext uri="{BB962C8B-B14F-4D97-AF65-F5344CB8AC3E}">
        <p14:creationId xmlns:p14="http://schemas.microsoft.com/office/powerpoint/2010/main" val="460056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9B1A5-9E49-4499-9128-325FE5C7F3E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6E6AAB8-B9AA-449A-AA0E-03EF0D0C1AF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CA6E070-E30D-4F86-A3F1-6475A448DF42}"/>
              </a:ext>
            </a:extLst>
          </p:cNvPr>
          <p:cNvSpPr>
            <a:spLocks noGrp="1"/>
          </p:cNvSpPr>
          <p:nvPr>
            <p:ph type="dt" sz="half" idx="10"/>
          </p:nvPr>
        </p:nvSpPr>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F7614410-5832-4191-917E-0A077D0B5AF2}"/>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87926F5B-01FC-4A46-BF02-A6C2FBF185A1}"/>
              </a:ext>
            </a:extLst>
          </p:cNvPr>
          <p:cNvSpPr>
            <a:spLocks noGrp="1"/>
          </p:cNvSpPr>
          <p:nvPr>
            <p:ph type="sldNum" sz="quarter" idx="12"/>
          </p:nvPr>
        </p:nvSpPr>
        <p:spPr/>
        <p:txBody>
          <a:bodyPr/>
          <a:lstStyle>
            <a:lvl1pPr>
              <a:defRPr/>
            </a:lvl1pPr>
          </a:lstStyle>
          <a:p>
            <a:fld id="{95F426FA-8349-4243-804B-C56590924A21}" type="slidenum">
              <a:rPr lang="en-GB" altLang="en-US"/>
              <a:pPr/>
              <a:t>‹#›</a:t>
            </a:fld>
            <a:endParaRPr lang="en-GB" altLang="en-US"/>
          </a:p>
        </p:txBody>
      </p:sp>
    </p:spTree>
    <p:extLst>
      <p:ext uri="{BB962C8B-B14F-4D97-AF65-F5344CB8AC3E}">
        <p14:creationId xmlns:p14="http://schemas.microsoft.com/office/powerpoint/2010/main" val="4175194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A2014-BA04-4EAD-A8F4-DFFF0596EC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D85680B-9305-41F7-8010-3708EB3E6B4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352B34-8FE5-4CE9-A702-F022139532AB}"/>
              </a:ext>
            </a:extLst>
          </p:cNvPr>
          <p:cNvSpPr>
            <a:spLocks noGrp="1"/>
          </p:cNvSpPr>
          <p:nvPr>
            <p:ph type="dt" sz="half" idx="10"/>
          </p:nvPr>
        </p:nvSpPr>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DDDD3766-F439-4985-8F35-03FCAC815996}"/>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827701D1-8518-406C-BB24-FDA64FCEDF00}"/>
              </a:ext>
            </a:extLst>
          </p:cNvPr>
          <p:cNvSpPr>
            <a:spLocks noGrp="1"/>
          </p:cNvSpPr>
          <p:nvPr>
            <p:ph type="sldNum" sz="quarter" idx="12"/>
          </p:nvPr>
        </p:nvSpPr>
        <p:spPr/>
        <p:txBody>
          <a:bodyPr/>
          <a:lstStyle>
            <a:lvl1pPr>
              <a:defRPr/>
            </a:lvl1pPr>
          </a:lstStyle>
          <a:p>
            <a:fld id="{62D77FE0-8D75-498D-B78A-D63B500417A4}" type="slidenum">
              <a:rPr lang="en-GB" altLang="en-US"/>
              <a:pPr/>
              <a:t>‹#›</a:t>
            </a:fld>
            <a:endParaRPr lang="en-GB" altLang="en-US"/>
          </a:p>
        </p:txBody>
      </p:sp>
    </p:spTree>
    <p:extLst>
      <p:ext uri="{BB962C8B-B14F-4D97-AF65-F5344CB8AC3E}">
        <p14:creationId xmlns:p14="http://schemas.microsoft.com/office/powerpoint/2010/main" val="2921343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220C84-6EAA-4E4C-8BBC-35288499B299}"/>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2491FF-4DE4-42D2-AE67-00029736C422}"/>
              </a:ext>
            </a:extLst>
          </p:cNvPr>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A78FFB-EDFA-4765-A3BC-215EAE293C25}"/>
              </a:ext>
            </a:extLst>
          </p:cNvPr>
          <p:cNvSpPr>
            <a:spLocks noGrp="1"/>
          </p:cNvSpPr>
          <p:nvPr>
            <p:ph type="dt" sz="half" idx="10"/>
          </p:nvPr>
        </p:nvSpPr>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0A46F618-A4F0-456B-9D44-D35804F9587B}"/>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6EC3E080-EDA7-4052-A675-83E9E93D0E99}"/>
              </a:ext>
            </a:extLst>
          </p:cNvPr>
          <p:cNvSpPr>
            <a:spLocks noGrp="1"/>
          </p:cNvSpPr>
          <p:nvPr>
            <p:ph type="sldNum" sz="quarter" idx="12"/>
          </p:nvPr>
        </p:nvSpPr>
        <p:spPr/>
        <p:txBody>
          <a:bodyPr/>
          <a:lstStyle>
            <a:lvl1pPr>
              <a:defRPr/>
            </a:lvl1pPr>
          </a:lstStyle>
          <a:p>
            <a:fld id="{00D2E593-E351-4A91-855A-7BBE7CB38B44}" type="slidenum">
              <a:rPr lang="en-GB" altLang="en-US"/>
              <a:pPr/>
              <a:t>‹#›</a:t>
            </a:fld>
            <a:endParaRPr lang="en-GB" altLang="en-US"/>
          </a:p>
        </p:txBody>
      </p:sp>
    </p:spTree>
    <p:extLst>
      <p:ext uri="{BB962C8B-B14F-4D97-AF65-F5344CB8AC3E}">
        <p14:creationId xmlns:p14="http://schemas.microsoft.com/office/powerpoint/2010/main" val="2344732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C9CE9-2846-4D11-BD38-AC89DAE430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693C69-D527-430A-AB2C-A285D257A5F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18BEA0-3E87-4487-8113-FE14A02F0D88}"/>
              </a:ext>
            </a:extLst>
          </p:cNvPr>
          <p:cNvSpPr>
            <a:spLocks noGrp="1"/>
          </p:cNvSpPr>
          <p:nvPr>
            <p:ph type="dt" sz="half" idx="10"/>
          </p:nvPr>
        </p:nvSpPr>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E697D8B6-CA7A-4489-9B31-C0C5C1543B08}"/>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90B68193-8188-4049-BB4B-B7DE9A1744A9}"/>
              </a:ext>
            </a:extLst>
          </p:cNvPr>
          <p:cNvSpPr>
            <a:spLocks noGrp="1"/>
          </p:cNvSpPr>
          <p:nvPr>
            <p:ph type="sldNum" sz="quarter" idx="12"/>
          </p:nvPr>
        </p:nvSpPr>
        <p:spPr/>
        <p:txBody>
          <a:bodyPr/>
          <a:lstStyle>
            <a:lvl1pPr>
              <a:defRPr/>
            </a:lvl1pPr>
          </a:lstStyle>
          <a:p>
            <a:fld id="{535D94FA-07C5-409E-B598-D3EC3CA67414}" type="slidenum">
              <a:rPr lang="en-GB" altLang="en-US"/>
              <a:pPr/>
              <a:t>‹#›</a:t>
            </a:fld>
            <a:endParaRPr lang="en-GB" altLang="en-US"/>
          </a:p>
        </p:txBody>
      </p:sp>
    </p:spTree>
    <p:extLst>
      <p:ext uri="{BB962C8B-B14F-4D97-AF65-F5344CB8AC3E}">
        <p14:creationId xmlns:p14="http://schemas.microsoft.com/office/powerpoint/2010/main" val="3807835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8E6D8-E484-4958-9164-76948364C9C6}"/>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EA0FF97-8784-4607-AD9C-3B218D9B6FCF}"/>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421F3973-1FD6-4437-9963-4DBC28242CCF}"/>
              </a:ext>
            </a:extLst>
          </p:cNvPr>
          <p:cNvSpPr>
            <a:spLocks noGrp="1"/>
          </p:cNvSpPr>
          <p:nvPr>
            <p:ph type="dt" sz="half" idx="10"/>
          </p:nvPr>
        </p:nvSpPr>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7BEFD44A-E41D-4EE0-8625-0D3B3BA93283}"/>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B06090E7-4EFD-4609-A02C-44E259CCAC02}"/>
              </a:ext>
            </a:extLst>
          </p:cNvPr>
          <p:cNvSpPr>
            <a:spLocks noGrp="1"/>
          </p:cNvSpPr>
          <p:nvPr>
            <p:ph type="sldNum" sz="quarter" idx="12"/>
          </p:nvPr>
        </p:nvSpPr>
        <p:spPr/>
        <p:txBody>
          <a:bodyPr/>
          <a:lstStyle>
            <a:lvl1pPr>
              <a:defRPr/>
            </a:lvl1pPr>
          </a:lstStyle>
          <a:p>
            <a:fld id="{3CA1B0F5-F21D-4011-B2AB-47287B5A37DA}" type="slidenum">
              <a:rPr lang="en-GB" altLang="en-US"/>
              <a:pPr/>
              <a:t>‹#›</a:t>
            </a:fld>
            <a:endParaRPr lang="en-GB" altLang="en-US"/>
          </a:p>
        </p:txBody>
      </p:sp>
    </p:spTree>
    <p:extLst>
      <p:ext uri="{BB962C8B-B14F-4D97-AF65-F5344CB8AC3E}">
        <p14:creationId xmlns:p14="http://schemas.microsoft.com/office/powerpoint/2010/main" val="2533243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ACFA2-3594-435A-A707-1CC6DC45E2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86D678-1393-405B-960B-E91CB8174E63}"/>
              </a:ext>
            </a:extLst>
          </p:cNvPr>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77A9755-9964-4F51-81AC-C808E7286DCE}"/>
              </a:ext>
            </a:extLst>
          </p:cNvPr>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B270F0-2EA3-4E0F-8019-0B3309AD9351}"/>
              </a:ext>
            </a:extLst>
          </p:cNvPr>
          <p:cNvSpPr>
            <a:spLocks noGrp="1"/>
          </p:cNvSpPr>
          <p:nvPr>
            <p:ph type="dt" sz="half" idx="10"/>
          </p:nvPr>
        </p:nvSpPr>
        <p:spPr/>
        <p:txBody>
          <a:bodyPr/>
          <a:lstStyle>
            <a:lvl1pPr>
              <a:defRPr/>
            </a:lvl1pPr>
          </a:lstStyle>
          <a:p>
            <a:endParaRPr lang="en-GB" altLang="en-US"/>
          </a:p>
        </p:txBody>
      </p:sp>
      <p:sp>
        <p:nvSpPr>
          <p:cNvPr id="6" name="Footer Placeholder 5">
            <a:extLst>
              <a:ext uri="{FF2B5EF4-FFF2-40B4-BE49-F238E27FC236}">
                <a16:creationId xmlns:a16="http://schemas.microsoft.com/office/drawing/2014/main" id="{2D0DC35F-DD6C-4CCB-8C11-EF7A74ABE584}"/>
              </a:ext>
            </a:extLst>
          </p:cNvPr>
          <p:cNvSpPr>
            <a:spLocks noGrp="1"/>
          </p:cNvSpPr>
          <p:nvPr>
            <p:ph type="ftr" sz="quarter" idx="11"/>
          </p:nvPr>
        </p:nvSpPr>
        <p:spPr/>
        <p:txBody>
          <a:bodyPr/>
          <a:lstStyle>
            <a:lvl1pPr>
              <a:defRPr/>
            </a:lvl1pPr>
          </a:lstStyle>
          <a:p>
            <a:endParaRPr lang="en-GB" altLang="en-US"/>
          </a:p>
        </p:txBody>
      </p:sp>
      <p:sp>
        <p:nvSpPr>
          <p:cNvPr id="7" name="Slide Number Placeholder 6">
            <a:extLst>
              <a:ext uri="{FF2B5EF4-FFF2-40B4-BE49-F238E27FC236}">
                <a16:creationId xmlns:a16="http://schemas.microsoft.com/office/drawing/2014/main" id="{F7C27499-1CD5-4CD3-8A65-E4841BD89EBC}"/>
              </a:ext>
            </a:extLst>
          </p:cNvPr>
          <p:cNvSpPr>
            <a:spLocks noGrp="1"/>
          </p:cNvSpPr>
          <p:nvPr>
            <p:ph type="sldNum" sz="quarter" idx="12"/>
          </p:nvPr>
        </p:nvSpPr>
        <p:spPr/>
        <p:txBody>
          <a:bodyPr/>
          <a:lstStyle>
            <a:lvl1pPr>
              <a:defRPr/>
            </a:lvl1pPr>
          </a:lstStyle>
          <a:p>
            <a:fld id="{396B6BC6-5662-4B6F-8570-A92CE2C71AE5}" type="slidenum">
              <a:rPr lang="en-GB" altLang="en-US"/>
              <a:pPr/>
              <a:t>‹#›</a:t>
            </a:fld>
            <a:endParaRPr lang="en-GB" altLang="en-US"/>
          </a:p>
        </p:txBody>
      </p:sp>
    </p:spTree>
    <p:extLst>
      <p:ext uri="{BB962C8B-B14F-4D97-AF65-F5344CB8AC3E}">
        <p14:creationId xmlns:p14="http://schemas.microsoft.com/office/powerpoint/2010/main" val="2280965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39962-D532-462A-AC4B-7F3138F8562D}"/>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E100A7-DEF9-423B-BC65-0970516752BE}"/>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F414DA0-9701-442E-883E-2FD06F7421AB}"/>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17EDA00-546F-4E48-9043-A8245A2B5E22}"/>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FF24071-B862-4FC6-AC87-583332741506}"/>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E5E9571-9D90-4861-BF42-F0CDAC4BF575}"/>
              </a:ext>
            </a:extLst>
          </p:cNvPr>
          <p:cNvSpPr>
            <a:spLocks noGrp="1"/>
          </p:cNvSpPr>
          <p:nvPr>
            <p:ph type="dt" sz="half" idx="10"/>
          </p:nvPr>
        </p:nvSpPr>
        <p:spPr/>
        <p:txBody>
          <a:bodyPr/>
          <a:lstStyle>
            <a:lvl1pPr>
              <a:defRPr/>
            </a:lvl1pPr>
          </a:lstStyle>
          <a:p>
            <a:endParaRPr lang="en-GB" altLang="en-US"/>
          </a:p>
        </p:txBody>
      </p:sp>
      <p:sp>
        <p:nvSpPr>
          <p:cNvPr id="8" name="Footer Placeholder 7">
            <a:extLst>
              <a:ext uri="{FF2B5EF4-FFF2-40B4-BE49-F238E27FC236}">
                <a16:creationId xmlns:a16="http://schemas.microsoft.com/office/drawing/2014/main" id="{243D276C-7684-4BE3-A93E-8A849FECD822}"/>
              </a:ext>
            </a:extLst>
          </p:cNvPr>
          <p:cNvSpPr>
            <a:spLocks noGrp="1"/>
          </p:cNvSpPr>
          <p:nvPr>
            <p:ph type="ftr" sz="quarter" idx="11"/>
          </p:nvPr>
        </p:nvSpPr>
        <p:spPr/>
        <p:txBody>
          <a:bodyPr/>
          <a:lstStyle>
            <a:lvl1pPr>
              <a:defRPr/>
            </a:lvl1pPr>
          </a:lstStyle>
          <a:p>
            <a:endParaRPr lang="en-GB" altLang="en-US"/>
          </a:p>
        </p:txBody>
      </p:sp>
      <p:sp>
        <p:nvSpPr>
          <p:cNvPr id="9" name="Slide Number Placeholder 8">
            <a:extLst>
              <a:ext uri="{FF2B5EF4-FFF2-40B4-BE49-F238E27FC236}">
                <a16:creationId xmlns:a16="http://schemas.microsoft.com/office/drawing/2014/main" id="{91E5E245-CF6A-4918-B86D-7DA47BD38EDE}"/>
              </a:ext>
            </a:extLst>
          </p:cNvPr>
          <p:cNvSpPr>
            <a:spLocks noGrp="1"/>
          </p:cNvSpPr>
          <p:nvPr>
            <p:ph type="sldNum" sz="quarter" idx="12"/>
          </p:nvPr>
        </p:nvSpPr>
        <p:spPr/>
        <p:txBody>
          <a:bodyPr/>
          <a:lstStyle>
            <a:lvl1pPr>
              <a:defRPr/>
            </a:lvl1pPr>
          </a:lstStyle>
          <a:p>
            <a:fld id="{0E8DEE98-28AF-4918-908E-B400A483C7DC}" type="slidenum">
              <a:rPr lang="en-GB" altLang="en-US"/>
              <a:pPr/>
              <a:t>‹#›</a:t>
            </a:fld>
            <a:endParaRPr lang="en-GB" altLang="en-US"/>
          </a:p>
        </p:txBody>
      </p:sp>
    </p:spTree>
    <p:extLst>
      <p:ext uri="{BB962C8B-B14F-4D97-AF65-F5344CB8AC3E}">
        <p14:creationId xmlns:p14="http://schemas.microsoft.com/office/powerpoint/2010/main" val="11728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6CF85-6CA7-49E5-9D0C-FA15B8FFDDB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FF636EB-43E5-4BC6-A44A-83F298B8271A}"/>
              </a:ext>
            </a:extLst>
          </p:cNvPr>
          <p:cNvSpPr>
            <a:spLocks noGrp="1"/>
          </p:cNvSpPr>
          <p:nvPr>
            <p:ph type="dt" sz="half" idx="10"/>
          </p:nvPr>
        </p:nvSpPr>
        <p:spPr/>
        <p:txBody>
          <a:bodyPr/>
          <a:lstStyle>
            <a:lvl1pPr>
              <a:defRPr/>
            </a:lvl1pPr>
          </a:lstStyle>
          <a:p>
            <a:endParaRPr lang="en-GB" altLang="en-US"/>
          </a:p>
        </p:txBody>
      </p:sp>
      <p:sp>
        <p:nvSpPr>
          <p:cNvPr id="4" name="Footer Placeholder 3">
            <a:extLst>
              <a:ext uri="{FF2B5EF4-FFF2-40B4-BE49-F238E27FC236}">
                <a16:creationId xmlns:a16="http://schemas.microsoft.com/office/drawing/2014/main" id="{34D19905-EFBD-42EF-9C97-9C65C4552B20}"/>
              </a:ext>
            </a:extLst>
          </p:cNvPr>
          <p:cNvSpPr>
            <a:spLocks noGrp="1"/>
          </p:cNvSpPr>
          <p:nvPr>
            <p:ph type="ftr" sz="quarter" idx="11"/>
          </p:nvPr>
        </p:nvSpPr>
        <p:spPr/>
        <p:txBody>
          <a:bodyPr/>
          <a:lstStyle>
            <a:lvl1pPr>
              <a:defRPr/>
            </a:lvl1pPr>
          </a:lstStyle>
          <a:p>
            <a:endParaRPr lang="en-GB" altLang="en-US"/>
          </a:p>
        </p:txBody>
      </p:sp>
      <p:sp>
        <p:nvSpPr>
          <p:cNvPr id="5" name="Slide Number Placeholder 4">
            <a:extLst>
              <a:ext uri="{FF2B5EF4-FFF2-40B4-BE49-F238E27FC236}">
                <a16:creationId xmlns:a16="http://schemas.microsoft.com/office/drawing/2014/main" id="{62D93458-7B24-472D-BB26-9362B42A8F12}"/>
              </a:ext>
            </a:extLst>
          </p:cNvPr>
          <p:cNvSpPr>
            <a:spLocks noGrp="1"/>
          </p:cNvSpPr>
          <p:nvPr>
            <p:ph type="sldNum" sz="quarter" idx="12"/>
          </p:nvPr>
        </p:nvSpPr>
        <p:spPr/>
        <p:txBody>
          <a:bodyPr/>
          <a:lstStyle>
            <a:lvl1pPr>
              <a:defRPr/>
            </a:lvl1pPr>
          </a:lstStyle>
          <a:p>
            <a:fld id="{D0815990-E010-4382-B7F1-507A294FFAC7}" type="slidenum">
              <a:rPr lang="en-GB" altLang="en-US"/>
              <a:pPr/>
              <a:t>‹#›</a:t>
            </a:fld>
            <a:endParaRPr lang="en-GB" altLang="en-US"/>
          </a:p>
        </p:txBody>
      </p:sp>
    </p:spTree>
    <p:extLst>
      <p:ext uri="{BB962C8B-B14F-4D97-AF65-F5344CB8AC3E}">
        <p14:creationId xmlns:p14="http://schemas.microsoft.com/office/powerpoint/2010/main" val="456286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F7F3CC-6C75-4F7F-9C10-4D6B4E920CDE}"/>
              </a:ext>
            </a:extLst>
          </p:cNvPr>
          <p:cNvSpPr>
            <a:spLocks noGrp="1"/>
          </p:cNvSpPr>
          <p:nvPr>
            <p:ph type="dt" sz="half" idx="10"/>
          </p:nvPr>
        </p:nvSpPr>
        <p:spPr/>
        <p:txBody>
          <a:bodyPr/>
          <a:lstStyle>
            <a:lvl1pPr>
              <a:defRPr/>
            </a:lvl1pPr>
          </a:lstStyle>
          <a:p>
            <a:endParaRPr lang="en-GB" altLang="en-US"/>
          </a:p>
        </p:txBody>
      </p:sp>
      <p:sp>
        <p:nvSpPr>
          <p:cNvPr id="3" name="Footer Placeholder 2">
            <a:extLst>
              <a:ext uri="{FF2B5EF4-FFF2-40B4-BE49-F238E27FC236}">
                <a16:creationId xmlns:a16="http://schemas.microsoft.com/office/drawing/2014/main" id="{724312C1-327F-4D92-9E78-7E9E8030E4F6}"/>
              </a:ext>
            </a:extLst>
          </p:cNvPr>
          <p:cNvSpPr>
            <a:spLocks noGrp="1"/>
          </p:cNvSpPr>
          <p:nvPr>
            <p:ph type="ftr" sz="quarter" idx="11"/>
          </p:nvPr>
        </p:nvSpPr>
        <p:spPr/>
        <p:txBody>
          <a:bodyPr/>
          <a:lstStyle>
            <a:lvl1pPr>
              <a:defRPr/>
            </a:lvl1pPr>
          </a:lstStyle>
          <a:p>
            <a:endParaRPr lang="en-GB" altLang="en-US"/>
          </a:p>
        </p:txBody>
      </p:sp>
      <p:sp>
        <p:nvSpPr>
          <p:cNvPr id="4" name="Slide Number Placeholder 3">
            <a:extLst>
              <a:ext uri="{FF2B5EF4-FFF2-40B4-BE49-F238E27FC236}">
                <a16:creationId xmlns:a16="http://schemas.microsoft.com/office/drawing/2014/main" id="{AD618DB9-7F49-4AC0-BC4C-2E20B5D725A3}"/>
              </a:ext>
            </a:extLst>
          </p:cNvPr>
          <p:cNvSpPr>
            <a:spLocks noGrp="1"/>
          </p:cNvSpPr>
          <p:nvPr>
            <p:ph type="sldNum" sz="quarter" idx="12"/>
          </p:nvPr>
        </p:nvSpPr>
        <p:spPr/>
        <p:txBody>
          <a:bodyPr/>
          <a:lstStyle>
            <a:lvl1pPr>
              <a:defRPr/>
            </a:lvl1pPr>
          </a:lstStyle>
          <a:p>
            <a:fld id="{FE608F2F-7E02-4EA6-A500-4D2DCC0B66EE}" type="slidenum">
              <a:rPr lang="en-GB" altLang="en-US"/>
              <a:pPr/>
              <a:t>‹#›</a:t>
            </a:fld>
            <a:endParaRPr lang="en-GB" altLang="en-US"/>
          </a:p>
        </p:txBody>
      </p:sp>
    </p:spTree>
    <p:extLst>
      <p:ext uri="{BB962C8B-B14F-4D97-AF65-F5344CB8AC3E}">
        <p14:creationId xmlns:p14="http://schemas.microsoft.com/office/powerpoint/2010/main" val="2703677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BA1B9-134E-41B9-952D-58403DE6AE1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0BF0164-29CB-4148-98B7-5FF6B508CBA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1280CE-13B6-41CD-BFC2-2E333CC5A3C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656628A-7B41-42B8-9B9C-7F62D09C05A5}"/>
              </a:ext>
            </a:extLst>
          </p:cNvPr>
          <p:cNvSpPr>
            <a:spLocks noGrp="1"/>
          </p:cNvSpPr>
          <p:nvPr>
            <p:ph type="dt" sz="half" idx="10"/>
          </p:nvPr>
        </p:nvSpPr>
        <p:spPr/>
        <p:txBody>
          <a:bodyPr/>
          <a:lstStyle>
            <a:lvl1pPr>
              <a:defRPr/>
            </a:lvl1pPr>
          </a:lstStyle>
          <a:p>
            <a:endParaRPr lang="en-GB" altLang="en-US"/>
          </a:p>
        </p:txBody>
      </p:sp>
      <p:sp>
        <p:nvSpPr>
          <p:cNvPr id="6" name="Footer Placeholder 5">
            <a:extLst>
              <a:ext uri="{FF2B5EF4-FFF2-40B4-BE49-F238E27FC236}">
                <a16:creationId xmlns:a16="http://schemas.microsoft.com/office/drawing/2014/main" id="{79306ECE-9FF9-427D-A791-7A5FE2E2BAF9}"/>
              </a:ext>
            </a:extLst>
          </p:cNvPr>
          <p:cNvSpPr>
            <a:spLocks noGrp="1"/>
          </p:cNvSpPr>
          <p:nvPr>
            <p:ph type="ftr" sz="quarter" idx="11"/>
          </p:nvPr>
        </p:nvSpPr>
        <p:spPr/>
        <p:txBody>
          <a:bodyPr/>
          <a:lstStyle>
            <a:lvl1pPr>
              <a:defRPr/>
            </a:lvl1pPr>
          </a:lstStyle>
          <a:p>
            <a:endParaRPr lang="en-GB" altLang="en-US"/>
          </a:p>
        </p:txBody>
      </p:sp>
      <p:sp>
        <p:nvSpPr>
          <p:cNvPr id="7" name="Slide Number Placeholder 6">
            <a:extLst>
              <a:ext uri="{FF2B5EF4-FFF2-40B4-BE49-F238E27FC236}">
                <a16:creationId xmlns:a16="http://schemas.microsoft.com/office/drawing/2014/main" id="{1016587E-7D8E-4868-8F1B-6E2B0EC14426}"/>
              </a:ext>
            </a:extLst>
          </p:cNvPr>
          <p:cNvSpPr>
            <a:spLocks noGrp="1"/>
          </p:cNvSpPr>
          <p:nvPr>
            <p:ph type="sldNum" sz="quarter" idx="12"/>
          </p:nvPr>
        </p:nvSpPr>
        <p:spPr/>
        <p:txBody>
          <a:bodyPr/>
          <a:lstStyle>
            <a:lvl1pPr>
              <a:defRPr/>
            </a:lvl1pPr>
          </a:lstStyle>
          <a:p>
            <a:fld id="{1FC76E00-B8BB-4286-A039-E03CE6086F9F}" type="slidenum">
              <a:rPr lang="en-GB" altLang="en-US"/>
              <a:pPr/>
              <a:t>‹#›</a:t>
            </a:fld>
            <a:endParaRPr lang="en-GB" altLang="en-US"/>
          </a:p>
        </p:txBody>
      </p:sp>
    </p:spTree>
    <p:extLst>
      <p:ext uri="{BB962C8B-B14F-4D97-AF65-F5344CB8AC3E}">
        <p14:creationId xmlns:p14="http://schemas.microsoft.com/office/powerpoint/2010/main" val="1517667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32F6B-5F3B-4F91-9F03-7CDBD644D92F}"/>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56F20F9-46A1-415B-968D-8DD635EC552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9268599-9EE4-4EC3-B639-3326E63B647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E7CBCAB-8B3E-4A2B-A9E9-19624038B87B}"/>
              </a:ext>
            </a:extLst>
          </p:cNvPr>
          <p:cNvSpPr>
            <a:spLocks noGrp="1"/>
          </p:cNvSpPr>
          <p:nvPr>
            <p:ph type="dt" sz="half" idx="10"/>
          </p:nvPr>
        </p:nvSpPr>
        <p:spPr/>
        <p:txBody>
          <a:bodyPr/>
          <a:lstStyle>
            <a:lvl1pPr>
              <a:defRPr/>
            </a:lvl1pPr>
          </a:lstStyle>
          <a:p>
            <a:endParaRPr lang="en-GB" altLang="en-US"/>
          </a:p>
        </p:txBody>
      </p:sp>
      <p:sp>
        <p:nvSpPr>
          <p:cNvPr id="6" name="Footer Placeholder 5">
            <a:extLst>
              <a:ext uri="{FF2B5EF4-FFF2-40B4-BE49-F238E27FC236}">
                <a16:creationId xmlns:a16="http://schemas.microsoft.com/office/drawing/2014/main" id="{7BA9584D-FAC4-42F8-A4E5-73262CC012AA}"/>
              </a:ext>
            </a:extLst>
          </p:cNvPr>
          <p:cNvSpPr>
            <a:spLocks noGrp="1"/>
          </p:cNvSpPr>
          <p:nvPr>
            <p:ph type="ftr" sz="quarter" idx="11"/>
          </p:nvPr>
        </p:nvSpPr>
        <p:spPr/>
        <p:txBody>
          <a:bodyPr/>
          <a:lstStyle>
            <a:lvl1pPr>
              <a:defRPr/>
            </a:lvl1pPr>
          </a:lstStyle>
          <a:p>
            <a:endParaRPr lang="en-GB" altLang="en-US"/>
          </a:p>
        </p:txBody>
      </p:sp>
      <p:sp>
        <p:nvSpPr>
          <p:cNvPr id="7" name="Slide Number Placeholder 6">
            <a:extLst>
              <a:ext uri="{FF2B5EF4-FFF2-40B4-BE49-F238E27FC236}">
                <a16:creationId xmlns:a16="http://schemas.microsoft.com/office/drawing/2014/main" id="{5AAFC297-25B1-47EE-8E68-83FF3C938C79}"/>
              </a:ext>
            </a:extLst>
          </p:cNvPr>
          <p:cNvSpPr>
            <a:spLocks noGrp="1"/>
          </p:cNvSpPr>
          <p:nvPr>
            <p:ph type="sldNum" sz="quarter" idx="12"/>
          </p:nvPr>
        </p:nvSpPr>
        <p:spPr/>
        <p:txBody>
          <a:bodyPr/>
          <a:lstStyle>
            <a:lvl1pPr>
              <a:defRPr/>
            </a:lvl1pPr>
          </a:lstStyle>
          <a:p>
            <a:fld id="{72029D9F-8D91-432D-8680-DEFBF0FE97A0}" type="slidenum">
              <a:rPr lang="en-GB" altLang="en-US"/>
              <a:pPr/>
              <a:t>‹#›</a:t>
            </a:fld>
            <a:endParaRPr lang="en-GB" altLang="en-US"/>
          </a:p>
        </p:txBody>
      </p:sp>
    </p:spTree>
    <p:extLst>
      <p:ext uri="{BB962C8B-B14F-4D97-AF65-F5344CB8AC3E}">
        <p14:creationId xmlns:p14="http://schemas.microsoft.com/office/powerpoint/2010/main" val="3704343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4C12A655-7C68-4E20-B2E3-A1A452D229AF}"/>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4099" name="Rectangle 3">
            <a:extLst>
              <a:ext uri="{FF2B5EF4-FFF2-40B4-BE49-F238E27FC236}">
                <a16:creationId xmlns:a16="http://schemas.microsoft.com/office/drawing/2014/main" id="{D80E6F57-AA14-4BA9-B838-2C6BA2F30200}"/>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0" name="Rectangle 4">
            <a:extLst>
              <a:ext uri="{FF2B5EF4-FFF2-40B4-BE49-F238E27FC236}">
                <a16:creationId xmlns:a16="http://schemas.microsoft.com/office/drawing/2014/main" id="{03478A4B-850D-4825-A417-2D88D1A08F2F}"/>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GB" altLang="en-US"/>
          </a:p>
        </p:txBody>
      </p:sp>
      <p:sp>
        <p:nvSpPr>
          <p:cNvPr id="4101" name="Rectangle 5">
            <a:extLst>
              <a:ext uri="{FF2B5EF4-FFF2-40B4-BE49-F238E27FC236}">
                <a16:creationId xmlns:a16="http://schemas.microsoft.com/office/drawing/2014/main" id="{210609D7-E0AE-42C5-8BF5-6DA92D08BF56}"/>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GB" altLang="en-US"/>
          </a:p>
        </p:txBody>
      </p:sp>
      <p:sp>
        <p:nvSpPr>
          <p:cNvPr id="4102" name="Rectangle 6">
            <a:extLst>
              <a:ext uri="{FF2B5EF4-FFF2-40B4-BE49-F238E27FC236}">
                <a16:creationId xmlns:a16="http://schemas.microsoft.com/office/drawing/2014/main" id="{D31D5288-BAE6-47EF-A092-06C6E12F0FB1}"/>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3D564CDC-2BCB-47E0-A54C-140F8E556496}"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pixabay.com/photos/doll-toys-ugly-old-abandoned-87407/"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F36BA-C901-4935-8541-A7B9DD4EABAD}"/>
              </a:ext>
            </a:extLst>
          </p:cNvPr>
          <p:cNvSpPr>
            <a:spLocks noGrp="1"/>
          </p:cNvSpPr>
          <p:nvPr>
            <p:ph type="ctrTitle"/>
          </p:nvPr>
        </p:nvSpPr>
        <p:spPr>
          <a:xfrm>
            <a:off x="500743" y="1764620"/>
            <a:ext cx="8131628" cy="2387600"/>
          </a:xfrm>
        </p:spPr>
        <p:txBody>
          <a:bodyPr/>
          <a:lstStyle/>
          <a:p>
            <a:r>
              <a:rPr lang="en-GB" sz="4000" dirty="0">
                <a:effectLst/>
                <a:latin typeface="+mn-lt"/>
                <a:ea typeface="Calibri" panose="020F0502020204030204" pitchFamily="34" charset="0"/>
              </a:rPr>
              <a:t>Homeless and </a:t>
            </a:r>
            <a:r>
              <a:rPr lang="en-GB" sz="4000" dirty="0">
                <a:effectLst/>
                <a:latin typeface="+mn-lt"/>
              </a:rPr>
              <a:t>Socially Excluded Groups Health and Wellbeing Needs Assessment and Options Appraisal</a:t>
            </a:r>
            <a:r>
              <a:rPr lang="en-GB" sz="4000" dirty="0">
                <a:effectLst/>
                <a:latin typeface="+mn-lt"/>
                <a:ea typeface="Calibri" panose="020F0502020204030204" pitchFamily="34" charset="0"/>
              </a:rPr>
              <a:t> </a:t>
            </a:r>
            <a:endParaRPr lang="en-GB" sz="4000" dirty="0">
              <a:latin typeface="+mn-lt"/>
            </a:endParaRPr>
          </a:p>
        </p:txBody>
      </p:sp>
      <p:sp>
        <p:nvSpPr>
          <p:cNvPr id="3" name="Subtitle 2">
            <a:extLst>
              <a:ext uri="{FF2B5EF4-FFF2-40B4-BE49-F238E27FC236}">
                <a16:creationId xmlns:a16="http://schemas.microsoft.com/office/drawing/2014/main" id="{729C8ACE-A97F-4BCA-992D-A379A66226C2}"/>
              </a:ext>
            </a:extLst>
          </p:cNvPr>
          <p:cNvSpPr>
            <a:spLocks noGrp="1"/>
          </p:cNvSpPr>
          <p:nvPr>
            <p:ph type="subTitle" idx="1"/>
          </p:nvPr>
        </p:nvSpPr>
        <p:spPr>
          <a:xfrm>
            <a:off x="1137557" y="4679723"/>
            <a:ext cx="6858000" cy="1655762"/>
          </a:xfrm>
        </p:spPr>
        <p:txBody>
          <a:bodyPr/>
          <a:lstStyle/>
          <a:p>
            <a:r>
              <a:rPr lang="en-GB" dirty="0"/>
              <a:t>Charlotte Pavitt</a:t>
            </a:r>
          </a:p>
          <a:p>
            <a:r>
              <a:rPr lang="en-GB" dirty="0"/>
              <a:t>Consultant in Public Health</a:t>
            </a:r>
          </a:p>
          <a:p>
            <a:r>
              <a:rPr lang="en-GB" dirty="0"/>
              <a:t>Charlotte.Pavitt@devon.gov.uk</a:t>
            </a:r>
          </a:p>
        </p:txBody>
      </p:sp>
    </p:spTree>
    <p:extLst>
      <p:ext uri="{BB962C8B-B14F-4D97-AF65-F5344CB8AC3E}">
        <p14:creationId xmlns:p14="http://schemas.microsoft.com/office/powerpoint/2010/main" val="2561386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6431FE-6801-4CA6-B72A-488B394FF24B}"/>
              </a:ext>
            </a:extLst>
          </p:cNvPr>
          <p:cNvSpPr>
            <a:spLocks noGrp="1"/>
          </p:cNvSpPr>
          <p:nvPr>
            <p:ph type="title"/>
          </p:nvPr>
        </p:nvSpPr>
        <p:spPr/>
        <p:txBody>
          <a:bodyPr/>
          <a:lstStyle/>
          <a:p>
            <a:pPr algn="l"/>
            <a:r>
              <a:rPr lang="en-GB" sz="3200"/>
              <a:t>What is Inclusion Health</a:t>
            </a:r>
          </a:p>
        </p:txBody>
      </p:sp>
      <p:sp>
        <p:nvSpPr>
          <p:cNvPr id="13" name="Content Placeholder 12">
            <a:extLst>
              <a:ext uri="{FF2B5EF4-FFF2-40B4-BE49-F238E27FC236}">
                <a16:creationId xmlns:a16="http://schemas.microsoft.com/office/drawing/2014/main" id="{0179AA9B-26AA-4EEB-9FEB-CF44B8E11A85}"/>
              </a:ext>
            </a:extLst>
          </p:cNvPr>
          <p:cNvSpPr>
            <a:spLocks noGrp="1"/>
          </p:cNvSpPr>
          <p:nvPr>
            <p:ph idx="1"/>
          </p:nvPr>
        </p:nvSpPr>
        <p:spPr>
          <a:xfrm>
            <a:off x="179512" y="1268760"/>
            <a:ext cx="8784976" cy="4525963"/>
          </a:xfrm>
        </p:spPr>
        <p:txBody>
          <a:bodyPr/>
          <a:lstStyle/>
          <a:p>
            <a:r>
              <a:rPr lang="en-GB" sz="2400"/>
              <a:t>Social gradient in health</a:t>
            </a:r>
          </a:p>
          <a:p>
            <a:pPr lvl="1"/>
            <a:r>
              <a:rPr lang="en-GB" sz="2000"/>
              <a:t>Wider / social determinants of health and the interaction of such determinants have a huge impact on individuals health and wellbeing</a:t>
            </a:r>
          </a:p>
          <a:p>
            <a:r>
              <a:rPr lang="en-GB" sz="2400"/>
              <a:t>Substantial inequality threatens social cohesion </a:t>
            </a:r>
          </a:p>
          <a:p>
            <a:r>
              <a:rPr lang="en-GB" sz="2400" b="0" i="0">
                <a:effectLst/>
              </a:rPr>
              <a:t>Socially excluded populations: </a:t>
            </a:r>
          </a:p>
          <a:p>
            <a:pPr lvl="1"/>
            <a:r>
              <a:rPr lang="en-GB" sz="2000" b="0" i="0">
                <a:effectLst/>
              </a:rPr>
              <a:t>the homeless, people with substance use disorders or severe mental ill health, sex workers, migrant workers and asylum seekers, </a:t>
            </a:r>
            <a:r>
              <a:rPr lang="en-GB" sz="2000"/>
              <a:t>gy</a:t>
            </a:r>
            <a:r>
              <a:rPr lang="en-GB" sz="2000" b="0" i="0">
                <a:effectLst/>
              </a:rPr>
              <a:t>psy</a:t>
            </a:r>
            <a:r>
              <a:rPr lang="en-GB" sz="2000"/>
              <a:t>, Roma, travellers</a:t>
            </a:r>
            <a:r>
              <a:rPr lang="en-GB" sz="2000" b="0" i="0">
                <a:effectLst/>
              </a:rPr>
              <a:t> and prisoners for example. </a:t>
            </a:r>
          </a:p>
          <a:p>
            <a:pPr lvl="1"/>
            <a:r>
              <a:rPr lang="en-GB" sz="2000" b="0" i="0">
                <a:effectLst/>
              </a:rPr>
              <a:t>mortality rate that is nearly eight times higher than the average for men, and nearly 12 times higher for women.</a:t>
            </a:r>
            <a:endParaRPr lang="en-GB" sz="3200" b="0" i="0">
              <a:effectLst/>
            </a:endParaRPr>
          </a:p>
          <a:p>
            <a:pPr marL="400050"/>
            <a:r>
              <a:rPr lang="en-GB" sz="2400" b="0" i="0">
                <a:effectLst/>
              </a:rPr>
              <a:t>The challenge is to bring socially excluded populations in from the cold—literally and metaphorically—and to provide them with the opportunity to be part of a diverse and flourishing society. </a:t>
            </a:r>
            <a:endParaRPr lang="en-GB" sz="2000" b="0" i="0">
              <a:effectLst/>
            </a:endParaRPr>
          </a:p>
        </p:txBody>
      </p:sp>
    </p:spTree>
    <p:extLst>
      <p:ext uri="{BB962C8B-B14F-4D97-AF65-F5344CB8AC3E}">
        <p14:creationId xmlns:p14="http://schemas.microsoft.com/office/powerpoint/2010/main" val="1087619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2400" b="1" dirty="0"/>
              <a:t>Understanding Barriers to Health Care </a:t>
            </a:r>
            <a:endParaRPr lang="en-GB" sz="2400" b="1">
              <a:cs typeface="Arial"/>
            </a:endParaRPr>
          </a:p>
        </p:txBody>
      </p:sp>
      <p:sp>
        <p:nvSpPr>
          <p:cNvPr id="3" name="Content Placeholder 2"/>
          <p:cNvSpPr>
            <a:spLocks noGrp="1"/>
          </p:cNvSpPr>
          <p:nvPr>
            <p:ph idx="1"/>
          </p:nvPr>
        </p:nvSpPr>
        <p:spPr/>
        <p:txBody>
          <a:bodyPr>
            <a:normAutofit/>
          </a:bodyPr>
          <a:lstStyle/>
          <a:p>
            <a:pPr>
              <a:lnSpc>
                <a:spcPct val="90000"/>
              </a:lnSpc>
            </a:pPr>
            <a:r>
              <a:rPr lang="en-GB" dirty="0">
                <a:latin typeface="Arial"/>
                <a:cs typeface="Arial"/>
              </a:rPr>
              <a:t>I</a:t>
            </a:r>
            <a:r>
              <a:rPr lang="en-GB" sz="2800" dirty="0">
                <a:latin typeface="Arial"/>
                <a:cs typeface="Arial"/>
              </a:rPr>
              <a:t>nstitutional: opening times, appointment procedures</a:t>
            </a:r>
            <a:r>
              <a:rPr lang="en-GB" sz="2800" dirty="0">
                <a:latin typeface="Arial" charset="0"/>
                <a:cs typeface="Arial"/>
              </a:rPr>
              <a:t>, </a:t>
            </a:r>
            <a:r>
              <a:rPr lang="en-GB" sz="2800" dirty="0">
                <a:latin typeface="Arial"/>
                <a:cs typeface="Arial"/>
              </a:rPr>
              <a:t>location of Surgery</a:t>
            </a:r>
          </a:p>
          <a:p>
            <a:pPr>
              <a:lnSpc>
                <a:spcPct val="90000"/>
              </a:lnSpc>
            </a:pPr>
            <a:r>
              <a:rPr lang="en-GB" sz="2800" dirty="0">
                <a:latin typeface="Arial"/>
                <a:cs typeface="Arial"/>
              </a:rPr>
              <a:t>Mainstream GP’s may require proof of address for registration</a:t>
            </a:r>
          </a:p>
          <a:p>
            <a:pPr>
              <a:lnSpc>
                <a:spcPct val="90000"/>
              </a:lnSpc>
            </a:pPr>
            <a:r>
              <a:rPr lang="en-GB" sz="2800" dirty="0">
                <a:latin typeface="Arial"/>
                <a:cs typeface="Arial"/>
              </a:rPr>
              <a:t>Financial: disincentive for GP’s to register Rough Sleepers, especially if they are transient</a:t>
            </a:r>
          </a:p>
          <a:p>
            <a:pPr>
              <a:lnSpc>
                <a:spcPct val="90000"/>
              </a:lnSpc>
            </a:pPr>
            <a:r>
              <a:rPr lang="en-GB" sz="2800" dirty="0">
                <a:latin typeface="Arial"/>
                <a:cs typeface="Arial"/>
              </a:rPr>
              <a:t>Lack of integration between Primary Healthcare and Social Services, Criminal Justice and the Voluntary Sector</a:t>
            </a:r>
            <a:endParaRPr lang="en-US" sz="2800" dirty="0">
              <a:latin typeface="Arial"/>
              <a:cs typeface="Arial"/>
            </a:endParaRPr>
          </a:p>
          <a:p>
            <a:endParaRPr lang="en-GB" sz="2800" dirty="0">
              <a:cs typeface="Arial"/>
            </a:endParaRPr>
          </a:p>
        </p:txBody>
      </p:sp>
    </p:spTree>
    <p:extLst>
      <p:ext uri="{BB962C8B-B14F-4D97-AF65-F5344CB8AC3E}">
        <p14:creationId xmlns:p14="http://schemas.microsoft.com/office/powerpoint/2010/main" val="1932750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2400" b="1" dirty="0"/>
              <a:t>Understanding Barriers to Health Care </a:t>
            </a:r>
            <a:endParaRPr lang="en-GB" sz="2400" b="1">
              <a:cs typeface="Arial"/>
            </a:endParaRPr>
          </a:p>
        </p:txBody>
      </p:sp>
      <p:sp>
        <p:nvSpPr>
          <p:cNvPr id="3" name="Content Placeholder 2"/>
          <p:cNvSpPr>
            <a:spLocks noGrp="1"/>
          </p:cNvSpPr>
          <p:nvPr>
            <p:ph idx="1"/>
          </p:nvPr>
        </p:nvSpPr>
        <p:spPr/>
        <p:txBody>
          <a:bodyPr>
            <a:normAutofit/>
          </a:bodyPr>
          <a:lstStyle/>
          <a:p>
            <a:pPr marL="0" indent="0">
              <a:buNone/>
            </a:pPr>
            <a:r>
              <a:rPr lang="en-GB">
                <a:latin typeface="Arial" charset="0"/>
              </a:rPr>
              <a:t>Some homeless people have poor engagement skills and chaotic lifestyles which makes it difficult to book and keep appointments</a:t>
            </a:r>
          </a:p>
          <a:p>
            <a:endParaRPr lang="en-GB">
              <a:latin typeface="Arial" charset="0"/>
            </a:endParaRPr>
          </a:p>
          <a:p>
            <a:endParaRPr lang="en-GB"/>
          </a:p>
        </p:txBody>
      </p:sp>
      <p:pic>
        <p:nvPicPr>
          <p:cNvPr id="4" name="Picture 3">
            <a:extLst>
              <a:ext uri="{FF2B5EF4-FFF2-40B4-BE49-F238E27FC236}">
                <a16:creationId xmlns:a16="http://schemas.microsoft.com/office/drawing/2014/main" id="{4AAD20CB-BDB7-4795-835C-2434F425FD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9377" y="3548047"/>
            <a:ext cx="3437488" cy="2578116"/>
          </a:xfrm>
          <a:prstGeom prst="rect">
            <a:avLst/>
          </a:prstGeom>
        </p:spPr>
      </p:pic>
      <p:pic>
        <p:nvPicPr>
          <p:cNvPr id="5" name="Picture 4">
            <a:extLst>
              <a:ext uri="{FF2B5EF4-FFF2-40B4-BE49-F238E27FC236}">
                <a16:creationId xmlns:a16="http://schemas.microsoft.com/office/drawing/2014/main" id="{5404BA50-1188-4479-A8BE-200A5B81CC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436" y="3554847"/>
            <a:ext cx="3437487" cy="2578115"/>
          </a:xfrm>
          <a:prstGeom prst="rect">
            <a:avLst/>
          </a:prstGeom>
        </p:spPr>
      </p:pic>
    </p:spTree>
    <p:extLst>
      <p:ext uri="{BB962C8B-B14F-4D97-AF65-F5344CB8AC3E}">
        <p14:creationId xmlns:p14="http://schemas.microsoft.com/office/powerpoint/2010/main" val="982004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809DE-DF5F-4226-B247-35FA3F563A92}"/>
              </a:ext>
            </a:extLst>
          </p:cNvPr>
          <p:cNvSpPr>
            <a:spLocks noGrp="1"/>
          </p:cNvSpPr>
          <p:nvPr>
            <p:ph type="title"/>
          </p:nvPr>
        </p:nvSpPr>
        <p:spPr>
          <a:xfrm>
            <a:off x="208797" y="122477"/>
            <a:ext cx="7886700" cy="1325563"/>
          </a:xfrm>
        </p:spPr>
        <p:txBody>
          <a:bodyPr>
            <a:normAutofit/>
          </a:bodyPr>
          <a:lstStyle/>
          <a:p>
            <a:pPr algn="l"/>
            <a:r>
              <a:rPr lang="en-GB" sz="2800" b="1" dirty="0"/>
              <a:t>Understanding Barriers to Healthcare </a:t>
            </a:r>
            <a:endParaRPr lang="en-GB" sz="2800" b="1">
              <a:cs typeface="Arial"/>
            </a:endParaRPr>
          </a:p>
        </p:txBody>
      </p:sp>
      <p:sp>
        <p:nvSpPr>
          <p:cNvPr id="6" name="Content Placeholder 5">
            <a:extLst>
              <a:ext uri="{FF2B5EF4-FFF2-40B4-BE49-F238E27FC236}">
                <a16:creationId xmlns:a16="http://schemas.microsoft.com/office/drawing/2014/main" id="{6DA78E37-7C1B-4F52-92F8-7363978562D1}"/>
              </a:ext>
            </a:extLst>
          </p:cNvPr>
          <p:cNvSpPr>
            <a:spLocks noGrp="1"/>
          </p:cNvSpPr>
          <p:nvPr>
            <p:ph sz="quarter" idx="4"/>
          </p:nvPr>
        </p:nvSpPr>
        <p:spPr>
          <a:xfrm>
            <a:off x="4578066" y="1585567"/>
            <a:ext cx="3887788" cy="3684588"/>
          </a:xfrm>
        </p:spPr>
        <p:txBody>
          <a:bodyPr/>
          <a:lstStyle/>
          <a:p>
            <a:r>
              <a:rPr lang="en-GB"/>
              <a:t>Trauma</a:t>
            </a:r>
          </a:p>
          <a:p>
            <a:r>
              <a:rPr lang="en-GB"/>
              <a:t>Loss</a:t>
            </a:r>
          </a:p>
          <a:p>
            <a:r>
              <a:rPr lang="en-GB"/>
              <a:t>Treated unfairly or differently</a:t>
            </a:r>
          </a:p>
          <a:p>
            <a:r>
              <a:rPr lang="en-GB"/>
              <a:t>Attitudes of Health and Allied Professionals </a:t>
            </a:r>
          </a:p>
          <a:p>
            <a:r>
              <a:rPr lang="en-GB"/>
              <a:t>Personal Agency</a:t>
            </a:r>
          </a:p>
          <a:p>
            <a:endParaRPr lang="en-GB"/>
          </a:p>
          <a:p>
            <a:endParaRPr lang="en-GB"/>
          </a:p>
        </p:txBody>
      </p:sp>
      <p:pic>
        <p:nvPicPr>
          <p:cNvPr id="7" name="Picture 6" descr="Doll, Toys, Ugly, Old, Abandoned">
            <a:hlinkClick r:id="rId2"/>
            <a:extLst>
              <a:ext uri="{FF2B5EF4-FFF2-40B4-BE49-F238E27FC236}">
                <a16:creationId xmlns:a16="http://schemas.microsoft.com/office/drawing/2014/main" id="{64FDD8CA-0CC8-49A3-941E-ABF8A8CD51C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05193" y="2469821"/>
            <a:ext cx="3790950" cy="2524125"/>
          </a:xfrm>
          <a:prstGeom prst="rect">
            <a:avLst/>
          </a:prstGeom>
          <a:noFill/>
          <a:ln>
            <a:noFill/>
          </a:ln>
        </p:spPr>
      </p:pic>
    </p:spTree>
    <p:extLst>
      <p:ext uri="{BB962C8B-B14F-4D97-AF65-F5344CB8AC3E}">
        <p14:creationId xmlns:p14="http://schemas.microsoft.com/office/powerpoint/2010/main" val="2805342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K:\CEXProject\CExeGov\Public Health\INFO\Gemma Hobson\Homeless Pics\Distribution of the causes of death homeles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7650" y="3140967"/>
            <a:ext cx="5185372" cy="300346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K:\CEXProject\CExeGov\Public Health\INFO\Gemma Hobson\Homeless Pics\Distribution of Death for the general popualtion.png"/>
          <p:cNvPicPr>
            <a:picLocks noChangeAspect="1" noChangeArrowheads="1"/>
          </p:cNvPicPr>
          <p:nvPr/>
        </p:nvPicPr>
        <p:blipFill rotWithShape="1">
          <a:blip r:embed="rId4">
            <a:extLst>
              <a:ext uri="{28A0092B-C50C-407E-A947-70E740481C1C}">
                <a14:useLocalDpi xmlns:a14="http://schemas.microsoft.com/office/drawing/2010/main" val="0"/>
              </a:ext>
            </a:extLst>
          </a:blip>
          <a:srcRect b="7875"/>
          <a:stretch/>
        </p:blipFill>
        <p:spPr bwMode="auto">
          <a:xfrm>
            <a:off x="251520" y="515331"/>
            <a:ext cx="5142694" cy="28800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5527657" y="876474"/>
            <a:ext cx="3610744" cy="1693106"/>
          </a:xfrm>
        </p:spPr>
        <p:txBody>
          <a:bodyPr>
            <a:normAutofit/>
          </a:bodyPr>
          <a:lstStyle/>
          <a:p>
            <a:r>
              <a:rPr lang="en-GB"/>
              <a:t>Mortality </a:t>
            </a:r>
          </a:p>
        </p:txBody>
      </p:sp>
      <p:sp>
        <p:nvSpPr>
          <p:cNvPr id="5" name="Content Placeholder 5"/>
          <p:cNvSpPr txBox="1">
            <a:spLocks noGrp="1"/>
          </p:cNvSpPr>
          <p:nvPr>
            <p:ph idx="1"/>
          </p:nvPr>
        </p:nvSpPr>
        <p:spPr>
          <a:xfrm>
            <a:off x="6372200" y="2636912"/>
            <a:ext cx="2304256" cy="338554"/>
          </a:xfrm>
          <a:prstGeom prst="rect">
            <a:avLst/>
          </a:prstGeom>
          <a:noFill/>
        </p:spPr>
        <p:txBody>
          <a:bodyPr wrap="square" rtlCol="0">
            <a:spAutoFit/>
          </a:bodyPr>
          <a:lstStyle/>
          <a:p>
            <a:pPr marL="0" lvl="0" indent="0">
              <a:spcBef>
                <a:spcPct val="20000"/>
              </a:spcBef>
              <a:buNone/>
            </a:pPr>
            <a:r>
              <a:rPr lang="en-GB" sz="1600">
                <a:solidFill>
                  <a:srgbClr val="008183"/>
                </a:solidFill>
              </a:rPr>
              <a:t>Homeless Population</a:t>
            </a:r>
          </a:p>
        </p:txBody>
      </p:sp>
      <p:sp>
        <p:nvSpPr>
          <p:cNvPr id="7" name="Content Placeholder 5"/>
          <p:cNvSpPr txBox="1">
            <a:spLocks/>
          </p:cNvSpPr>
          <p:nvPr/>
        </p:nvSpPr>
        <p:spPr>
          <a:xfrm>
            <a:off x="251520" y="188640"/>
            <a:ext cx="2304256" cy="338554"/>
          </a:xfrm>
          <a:prstGeom prst="rect">
            <a:avLst/>
          </a:prstGeom>
          <a:noFill/>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600">
                <a:solidFill>
                  <a:srgbClr val="008183"/>
                </a:solidFill>
              </a:rPr>
              <a:t>General Population</a:t>
            </a:r>
          </a:p>
        </p:txBody>
      </p:sp>
      <p:sp>
        <p:nvSpPr>
          <p:cNvPr id="2" name="Oval 1"/>
          <p:cNvSpPr/>
          <p:nvPr/>
        </p:nvSpPr>
        <p:spPr>
          <a:xfrm>
            <a:off x="35496" y="1484784"/>
            <a:ext cx="1728192" cy="730239"/>
          </a:xfrm>
          <a:prstGeom prst="ellipse">
            <a:avLst/>
          </a:prstGeom>
          <a:no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3347864" y="4509120"/>
            <a:ext cx="1728192" cy="730239"/>
          </a:xfrm>
          <a:prstGeom prst="ellipse">
            <a:avLst/>
          </a:prstGeom>
          <a:no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A red and white sign&#10;&#10;Description generated with very high confidence">
            <a:extLst>
              <a:ext uri="{FF2B5EF4-FFF2-40B4-BE49-F238E27FC236}">
                <a16:creationId xmlns:a16="http://schemas.microsoft.com/office/drawing/2014/main" id="{316AF6EF-91D0-4EB8-9C4E-8690E7C483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22847" y="5769898"/>
            <a:ext cx="850175" cy="850175"/>
          </a:xfrm>
          <a:prstGeom prst="rect">
            <a:avLst/>
          </a:prstGeom>
        </p:spPr>
      </p:pic>
    </p:spTree>
    <p:extLst>
      <p:ext uri="{BB962C8B-B14F-4D97-AF65-F5344CB8AC3E}">
        <p14:creationId xmlns:p14="http://schemas.microsoft.com/office/powerpoint/2010/main" val="149984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31E1132-80E1-4153-B3B8-E81356ABC366}"/>
              </a:ext>
            </a:extLst>
          </p:cNvPr>
          <p:cNvSpPr>
            <a:spLocks noGrp="1"/>
          </p:cNvSpPr>
          <p:nvPr>
            <p:ph type="title"/>
          </p:nvPr>
        </p:nvSpPr>
        <p:spPr>
          <a:xfrm>
            <a:off x="150697" y="108616"/>
            <a:ext cx="8229600" cy="1143000"/>
          </a:xfrm>
        </p:spPr>
        <p:txBody>
          <a:bodyPr/>
          <a:lstStyle/>
          <a:p>
            <a:pPr algn="l"/>
            <a:r>
              <a:rPr lang="en-GB" sz="3200" dirty="0"/>
              <a:t>Equity is key</a:t>
            </a:r>
          </a:p>
        </p:txBody>
      </p:sp>
      <p:pic>
        <p:nvPicPr>
          <p:cNvPr id="2" name="Picture 2" descr="A picture containing text&#10;&#10;Description automatically generated">
            <a:extLst>
              <a:ext uri="{FF2B5EF4-FFF2-40B4-BE49-F238E27FC236}">
                <a16:creationId xmlns:a16="http://schemas.microsoft.com/office/drawing/2014/main" id="{9933150A-1C77-719F-CE70-5E5BDEDF8549}"/>
              </a:ext>
            </a:extLst>
          </p:cNvPr>
          <p:cNvPicPr>
            <a:picLocks noGrp="1" noChangeAspect="1"/>
          </p:cNvPicPr>
          <p:nvPr>
            <p:ph idx="1"/>
          </p:nvPr>
        </p:nvPicPr>
        <p:blipFill>
          <a:blip r:embed="rId2"/>
          <a:stretch>
            <a:fillRect/>
          </a:stretch>
        </p:blipFill>
        <p:spPr>
          <a:xfrm>
            <a:off x="1804376" y="2198928"/>
            <a:ext cx="5262606" cy="3538231"/>
          </a:xfrm>
        </p:spPr>
      </p:pic>
    </p:spTree>
    <p:extLst>
      <p:ext uri="{BB962C8B-B14F-4D97-AF65-F5344CB8AC3E}">
        <p14:creationId xmlns:p14="http://schemas.microsoft.com/office/powerpoint/2010/main" val="2579176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5F0E358-1E49-4920-80D8-C3D138708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3" name="Rectangle 12">
            <a:extLst>
              <a:ext uri="{FF2B5EF4-FFF2-40B4-BE49-F238E27FC236}">
                <a16:creationId xmlns:a16="http://schemas.microsoft.com/office/drawing/2014/main" id="{E2D2362D-7010-4036-B9CA-03DFC8EB3B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DC85BF5E-2BD6-4E5B-8EA3-420B45BB03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5542359" y="0"/>
            <a:ext cx="3601641" cy="6858000"/>
          </a:xfrm>
          <a:custGeom>
            <a:avLst/>
            <a:gdLst>
              <a:gd name="connsiteX0" fmla="*/ 0 w 4802188"/>
              <a:gd name="connsiteY0" fmla="*/ 0 h 6858000"/>
              <a:gd name="connsiteX1" fmla="*/ 4802188 w 4802188"/>
              <a:gd name="connsiteY1" fmla="*/ 0 h 6858000"/>
              <a:gd name="connsiteX2" fmla="*/ 4802188 w 4802188"/>
              <a:gd name="connsiteY2" fmla="*/ 6858000 h 6858000"/>
              <a:gd name="connsiteX3" fmla="*/ 0 w 4802188"/>
              <a:gd name="connsiteY3" fmla="*/ 6858000 h 6858000"/>
              <a:gd name="connsiteX4" fmla="*/ 4763 w 4802188"/>
              <a:gd name="connsiteY4" fmla="*/ 6791325 h 6858000"/>
              <a:gd name="connsiteX5" fmla="*/ 12700 w 4802188"/>
              <a:gd name="connsiteY5" fmla="*/ 6735762 h 6858000"/>
              <a:gd name="connsiteX6" fmla="*/ 22225 w 4802188"/>
              <a:gd name="connsiteY6" fmla="*/ 6683375 h 6858000"/>
              <a:gd name="connsiteX7" fmla="*/ 38100 w 4802188"/>
              <a:gd name="connsiteY7" fmla="*/ 6640512 h 6858000"/>
              <a:gd name="connsiteX8" fmla="*/ 53975 w 4802188"/>
              <a:gd name="connsiteY8" fmla="*/ 6597650 h 6858000"/>
              <a:gd name="connsiteX9" fmla="*/ 73025 w 4802188"/>
              <a:gd name="connsiteY9" fmla="*/ 6561137 h 6858000"/>
              <a:gd name="connsiteX10" fmla="*/ 92075 w 4802188"/>
              <a:gd name="connsiteY10" fmla="*/ 6523037 h 6858000"/>
              <a:gd name="connsiteX11" fmla="*/ 109538 w 4802188"/>
              <a:gd name="connsiteY11" fmla="*/ 6488112 h 6858000"/>
              <a:gd name="connsiteX12" fmla="*/ 127000 w 4802188"/>
              <a:gd name="connsiteY12" fmla="*/ 6448425 h 6858000"/>
              <a:gd name="connsiteX13" fmla="*/ 142875 w 4802188"/>
              <a:gd name="connsiteY13" fmla="*/ 6407150 h 6858000"/>
              <a:gd name="connsiteX14" fmla="*/ 157163 w 4802188"/>
              <a:gd name="connsiteY14" fmla="*/ 6361112 h 6858000"/>
              <a:gd name="connsiteX15" fmla="*/ 168275 w 4802188"/>
              <a:gd name="connsiteY15" fmla="*/ 6311900 h 6858000"/>
              <a:gd name="connsiteX16" fmla="*/ 176213 w 4802188"/>
              <a:gd name="connsiteY16" fmla="*/ 6251575 h 6858000"/>
              <a:gd name="connsiteX17" fmla="*/ 179388 w 4802188"/>
              <a:gd name="connsiteY17" fmla="*/ 6183312 h 6858000"/>
              <a:gd name="connsiteX18" fmla="*/ 176213 w 4802188"/>
              <a:gd name="connsiteY18" fmla="*/ 6113462 h 6858000"/>
              <a:gd name="connsiteX19" fmla="*/ 168275 w 4802188"/>
              <a:gd name="connsiteY19" fmla="*/ 6056312 h 6858000"/>
              <a:gd name="connsiteX20" fmla="*/ 157163 w 4802188"/>
              <a:gd name="connsiteY20" fmla="*/ 6003925 h 6858000"/>
              <a:gd name="connsiteX21" fmla="*/ 142875 w 4802188"/>
              <a:gd name="connsiteY21" fmla="*/ 5956300 h 6858000"/>
              <a:gd name="connsiteX22" fmla="*/ 127000 w 4802188"/>
              <a:gd name="connsiteY22" fmla="*/ 5915025 h 6858000"/>
              <a:gd name="connsiteX23" fmla="*/ 107950 w 4802188"/>
              <a:gd name="connsiteY23" fmla="*/ 5876925 h 6858000"/>
              <a:gd name="connsiteX24" fmla="*/ 88900 w 4802188"/>
              <a:gd name="connsiteY24" fmla="*/ 5840412 h 6858000"/>
              <a:gd name="connsiteX25" fmla="*/ 69850 w 4802188"/>
              <a:gd name="connsiteY25" fmla="*/ 5802312 h 6858000"/>
              <a:gd name="connsiteX26" fmla="*/ 52388 w 4802188"/>
              <a:gd name="connsiteY26" fmla="*/ 5762625 h 6858000"/>
              <a:gd name="connsiteX27" fmla="*/ 34925 w 4802188"/>
              <a:gd name="connsiteY27" fmla="*/ 5721350 h 6858000"/>
              <a:gd name="connsiteX28" fmla="*/ 20638 w 4802188"/>
              <a:gd name="connsiteY28" fmla="*/ 5675312 h 6858000"/>
              <a:gd name="connsiteX29" fmla="*/ 11113 w 4802188"/>
              <a:gd name="connsiteY29" fmla="*/ 5622925 h 6858000"/>
              <a:gd name="connsiteX30" fmla="*/ 1588 w 4802188"/>
              <a:gd name="connsiteY30" fmla="*/ 5562600 h 6858000"/>
              <a:gd name="connsiteX31" fmla="*/ 0 w 4802188"/>
              <a:gd name="connsiteY31" fmla="*/ 5494337 h 6858000"/>
              <a:gd name="connsiteX32" fmla="*/ 1588 w 4802188"/>
              <a:gd name="connsiteY32" fmla="*/ 5426075 h 6858000"/>
              <a:gd name="connsiteX33" fmla="*/ 11113 w 4802188"/>
              <a:gd name="connsiteY33" fmla="*/ 5365750 h 6858000"/>
              <a:gd name="connsiteX34" fmla="*/ 20638 w 4802188"/>
              <a:gd name="connsiteY34" fmla="*/ 5313362 h 6858000"/>
              <a:gd name="connsiteX35" fmla="*/ 34925 w 4802188"/>
              <a:gd name="connsiteY35" fmla="*/ 5268912 h 6858000"/>
              <a:gd name="connsiteX36" fmla="*/ 52388 w 4802188"/>
              <a:gd name="connsiteY36" fmla="*/ 5226050 h 6858000"/>
              <a:gd name="connsiteX37" fmla="*/ 69850 w 4802188"/>
              <a:gd name="connsiteY37" fmla="*/ 5186362 h 6858000"/>
              <a:gd name="connsiteX38" fmla="*/ 88900 w 4802188"/>
              <a:gd name="connsiteY38" fmla="*/ 5149850 h 6858000"/>
              <a:gd name="connsiteX39" fmla="*/ 107950 w 4802188"/>
              <a:gd name="connsiteY39" fmla="*/ 5114925 h 6858000"/>
              <a:gd name="connsiteX40" fmla="*/ 127000 w 4802188"/>
              <a:gd name="connsiteY40" fmla="*/ 5075237 h 6858000"/>
              <a:gd name="connsiteX41" fmla="*/ 142875 w 4802188"/>
              <a:gd name="connsiteY41" fmla="*/ 5033962 h 6858000"/>
              <a:gd name="connsiteX42" fmla="*/ 157163 w 4802188"/>
              <a:gd name="connsiteY42" fmla="*/ 4987925 h 6858000"/>
              <a:gd name="connsiteX43" fmla="*/ 168275 w 4802188"/>
              <a:gd name="connsiteY43" fmla="*/ 4935537 h 6858000"/>
              <a:gd name="connsiteX44" fmla="*/ 176213 w 4802188"/>
              <a:gd name="connsiteY44" fmla="*/ 4875212 h 6858000"/>
              <a:gd name="connsiteX45" fmla="*/ 179388 w 4802188"/>
              <a:gd name="connsiteY45" fmla="*/ 4806950 h 6858000"/>
              <a:gd name="connsiteX46" fmla="*/ 176213 w 4802188"/>
              <a:gd name="connsiteY46" fmla="*/ 4738687 h 6858000"/>
              <a:gd name="connsiteX47" fmla="*/ 168275 w 4802188"/>
              <a:gd name="connsiteY47" fmla="*/ 4678362 h 6858000"/>
              <a:gd name="connsiteX48" fmla="*/ 157163 w 4802188"/>
              <a:gd name="connsiteY48" fmla="*/ 4625975 h 6858000"/>
              <a:gd name="connsiteX49" fmla="*/ 142875 w 4802188"/>
              <a:gd name="connsiteY49" fmla="*/ 4579937 h 6858000"/>
              <a:gd name="connsiteX50" fmla="*/ 127000 w 4802188"/>
              <a:gd name="connsiteY50" fmla="*/ 4537075 h 6858000"/>
              <a:gd name="connsiteX51" fmla="*/ 107950 w 4802188"/>
              <a:gd name="connsiteY51" fmla="*/ 4498975 h 6858000"/>
              <a:gd name="connsiteX52" fmla="*/ 69850 w 4802188"/>
              <a:gd name="connsiteY52" fmla="*/ 4424362 h 6858000"/>
              <a:gd name="connsiteX53" fmla="*/ 52388 w 4802188"/>
              <a:gd name="connsiteY53" fmla="*/ 4386262 h 6858000"/>
              <a:gd name="connsiteX54" fmla="*/ 34925 w 4802188"/>
              <a:gd name="connsiteY54" fmla="*/ 4343400 h 6858000"/>
              <a:gd name="connsiteX55" fmla="*/ 20638 w 4802188"/>
              <a:gd name="connsiteY55" fmla="*/ 4297362 h 6858000"/>
              <a:gd name="connsiteX56" fmla="*/ 11113 w 4802188"/>
              <a:gd name="connsiteY56" fmla="*/ 4244975 h 6858000"/>
              <a:gd name="connsiteX57" fmla="*/ 1588 w 4802188"/>
              <a:gd name="connsiteY57" fmla="*/ 4186237 h 6858000"/>
              <a:gd name="connsiteX58" fmla="*/ 0 w 4802188"/>
              <a:gd name="connsiteY58" fmla="*/ 4116387 h 6858000"/>
              <a:gd name="connsiteX59" fmla="*/ 1588 w 4802188"/>
              <a:gd name="connsiteY59" fmla="*/ 4048125 h 6858000"/>
              <a:gd name="connsiteX60" fmla="*/ 11113 w 4802188"/>
              <a:gd name="connsiteY60" fmla="*/ 3987800 h 6858000"/>
              <a:gd name="connsiteX61" fmla="*/ 20638 w 4802188"/>
              <a:gd name="connsiteY61" fmla="*/ 3935412 h 6858000"/>
              <a:gd name="connsiteX62" fmla="*/ 34925 w 4802188"/>
              <a:gd name="connsiteY62" fmla="*/ 3890962 h 6858000"/>
              <a:gd name="connsiteX63" fmla="*/ 52388 w 4802188"/>
              <a:gd name="connsiteY63" fmla="*/ 3848100 h 6858000"/>
              <a:gd name="connsiteX64" fmla="*/ 69850 w 4802188"/>
              <a:gd name="connsiteY64" fmla="*/ 3811587 h 6858000"/>
              <a:gd name="connsiteX65" fmla="*/ 107950 w 4802188"/>
              <a:gd name="connsiteY65" fmla="*/ 3736975 h 6858000"/>
              <a:gd name="connsiteX66" fmla="*/ 127000 w 4802188"/>
              <a:gd name="connsiteY66" fmla="*/ 3697287 h 6858000"/>
              <a:gd name="connsiteX67" fmla="*/ 142875 w 4802188"/>
              <a:gd name="connsiteY67" fmla="*/ 3656012 h 6858000"/>
              <a:gd name="connsiteX68" fmla="*/ 157163 w 4802188"/>
              <a:gd name="connsiteY68" fmla="*/ 3609975 h 6858000"/>
              <a:gd name="connsiteX69" fmla="*/ 168275 w 4802188"/>
              <a:gd name="connsiteY69" fmla="*/ 3557587 h 6858000"/>
              <a:gd name="connsiteX70" fmla="*/ 176213 w 4802188"/>
              <a:gd name="connsiteY70" fmla="*/ 3497262 h 6858000"/>
              <a:gd name="connsiteX71" fmla="*/ 179388 w 4802188"/>
              <a:gd name="connsiteY71" fmla="*/ 3427412 h 6858000"/>
              <a:gd name="connsiteX72" fmla="*/ 176213 w 4802188"/>
              <a:gd name="connsiteY72" fmla="*/ 3360737 h 6858000"/>
              <a:gd name="connsiteX73" fmla="*/ 168275 w 4802188"/>
              <a:gd name="connsiteY73" fmla="*/ 3300412 h 6858000"/>
              <a:gd name="connsiteX74" fmla="*/ 157163 w 4802188"/>
              <a:gd name="connsiteY74" fmla="*/ 3248025 h 6858000"/>
              <a:gd name="connsiteX75" fmla="*/ 142875 w 4802188"/>
              <a:gd name="connsiteY75" fmla="*/ 3201987 h 6858000"/>
              <a:gd name="connsiteX76" fmla="*/ 127000 w 4802188"/>
              <a:gd name="connsiteY76" fmla="*/ 3160712 h 6858000"/>
              <a:gd name="connsiteX77" fmla="*/ 107950 w 4802188"/>
              <a:gd name="connsiteY77" fmla="*/ 3121025 h 6858000"/>
              <a:gd name="connsiteX78" fmla="*/ 88900 w 4802188"/>
              <a:gd name="connsiteY78" fmla="*/ 3084512 h 6858000"/>
              <a:gd name="connsiteX79" fmla="*/ 69850 w 4802188"/>
              <a:gd name="connsiteY79" fmla="*/ 3046412 h 6858000"/>
              <a:gd name="connsiteX80" fmla="*/ 52388 w 4802188"/>
              <a:gd name="connsiteY80" fmla="*/ 3009900 h 6858000"/>
              <a:gd name="connsiteX81" fmla="*/ 34925 w 4802188"/>
              <a:gd name="connsiteY81" fmla="*/ 2967037 h 6858000"/>
              <a:gd name="connsiteX82" fmla="*/ 20638 w 4802188"/>
              <a:gd name="connsiteY82" fmla="*/ 2922587 h 6858000"/>
              <a:gd name="connsiteX83" fmla="*/ 11113 w 4802188"/>
              <a:gd name="connsiteY83" fmla="*/ 2868612 h 6858000"/>
              <a:gd name="connsiteX84" fmla="*/ 1588 w 4802188"/>
              <a:gd name="connsiteY84" fmla="*/ 2809875 h 6858000"/>
              <a:gd name="connsiteX85" fmla="*/ 0 w 4802188"/>
              <a:gd name="connsiteY85" fmla="*/ 2741612 h 6858000"/>
              <a:gd name="connsiteX86" fmla="*/ 1588 w 4802188"/>
              <a:gd name="connsiteY86" fmla="*/ 2671762 h 6858000"/>
              <a:gd name="connsiteX87" fmla="*/ 11113 w 4802188"/>
              <a:gd name="connsiteY87" fmla="*/ 2613025 h 6858000"/>
              <a:gd name="connsiteX88" fmla="*/ 20638 w 4802188"/>
              <a:gd name="connsiteY88" fmla="*/ 2560637 h 6858000"/>
              <a:gd name="connsiteX89" fmla="*/ 34925 w 4802188"/>
              <a:gd name="connsiteY89" fmla="*/ 2513012 h 6858000"/>
              <a:gd name="connsiteX90" fmla="*/ 52388 w 4802188"/>
              <a:gd name="connsiteY90" fmla="*/ 2471737 h 6858000"/>
              <a:gd name="connsiteX91" fmla="*/ 69850 w 4802188"/>
              <a:gd name="connsiteY91" fmla="*/ 2433637 h 6858000"/>
              <a:gd name="connsiteX92" fmla="*/ 88900 w 4802188"/>
              <a:gd name="connsiteY92" fmla="*/ 2395537 h 6858000"/>
              <a:gd name="connsiteX93" fmla="*/ 107950 w 4802188"/>
              <a:gd name="connsiteY93" fmla="*/ 2359025 h 6858000"/>
              <a:gd name="connsiteX94" fmla="*/ 127000 w 4802188"/>
              <a:gd name="connsiteY94" fmla="*/ 2319337 h 6858000"/>
              <a:gd name="connsiteX95" fmla="*/ 142875 w 4802188"/>
              <a:gd name="connsiteY95" fmla="*/ 2278062 h 6858000"/>
              <a:gd name="connsiteX96" fmla="*/ 157163 w 4802188"/>
              <a:gd name="connsiteY96" fmla="*/ 2232025 h 6858000"/>
              <a:gd name="connsiteX97" fmla="*/ 168275 w 4802188"/>
              <a:gd name="connsiteY97" fmla="*/ 2179637 h 6858000"/>
              <a:gd name="connsiteX98" fmla="*/ 176213 w 4802188"/>
              <a:gd name="connsiteY98" fmla="*/ 2119312 h 6858000"/>
              <a:gd name="connsiteX99" fmla="*/ 179388 w 4802188"/>
              <a:gd name="connsiteY99" fmla="*/ 2051050 h 6858000"/>
              <a:gd name="connsiteX100" fmla="*/ 176213 w 4802188"/>
              <a:gd name="connsiteY100" fmla="*/ 1982787 h 6858000"/>
              <a:gd name="connsiteX101" fmla="*/ 168275 w 4802188"/>
              <a:gd name="connsiteY101" fmla="*/ 1922462 h 6858000"/>
              <a:gd name="connsiteX102" fmla="*/ 157163 w 4802188"/>
              <a:gd name="connsiteY102" fmla="*/ 1870075 h 6858000"/>
              <a:gd name="connsiteX103" fmla="*/ 142875 w 4802188"/>
              <a:gd name="connsiteY103" fmla="*/ 1824037 h 6858000"/>
              <a:gd name="connsiteX104" fmla="*/ 127000 w 4802188"/>
              <a:gd name="connsiteY104" fmla="*/ 1782762 h 6858000"/>
              <a:gd name="connsiteX105" fmla="*/ 107950 w 4802188"/>
              <a:gd name="connsiteY105" fmla="*/ 1743075 h 6858000"/>
              <a:gd name="connsiteX106" fmla="*/ 88900 w 4802188"/>
              <a:gd name="connsiteY106" fmla="*/ 1708150 h 6858000"/>
              <a:gd name="connsiteX107" fmla="*/ 69850 w 4802188"/>
              <a:gd name="connsiteY107" fmla="*/ 1671637 h 6858000"/>
              <a:gd name="connsiteX108" fmla="*/ 52388 w 4802188"/>
              <a:gd name="connsiteY108" fmla="*/ 1631950 h 6858000"/>
              <a:gd name="connsiteX109" fmla="*/ 34925 w 4802188"/>
              <a:gd name="connsiteY109" fmla="*/ 1589087 h 6858000"/>
              <a:gd name="connsiteX110" fmla="*/ 20638 w 4802188"/>
              <a:gd name="connsiteY110" fmla="*/ 1544637 h 6858000"/>
              <a:gd name="connsiteX111" fmla="*/ 11113 w 4802188"/>
              <a:gd name="connsiteY111" fmla="*/ 1492250 h 6858000"/>
              <a:gd name="connsiteX112" fmla="*/ 1588 w 4802188"/>
              <a:gd name="connsiteY112" fmla="*/ 1431925 h 6858000"/>
              <a:gd name="connsiteX113" fmla="*/ 0 w 4802188"/>
              <a:gd name="connsiteY113" fmla="*/ 1363662 h 6858000"/>
              <a:gd name="connsiteX114" fmla="*/ 1588 w 4802188"/>
              <a:gd name="connsiteY114" fmla="*/ 1295400 h 6858000"/>
              <a:gd name="connsiteX115" fmla="*/ 11113 w 4802188"/>
              <a:gd name="connsiteY115" fmla="*/ 1235075 h 6858000"/>
              <a:gd name="connsiteX116" fmla="*/ 20638 w 4802188"/>
              <a:gd name="connsiteY116" fmla="*/ 1182687 h 6858000"/>
              <a:gd name="connsiteX117" fmla="*/ 34925 w 4802188"/>
              <a:gd name="connsiteY117" fmla="*/ 1136650 h 6858000"/>
              <a:gd name="connsiteX118" fmla="*/ 52388 w 4802188"/>
              <a:gd name="connsiteY118" fmla="*/ 1095375 h 6858000"/>
              <a:gd name="connsiteX119" fmla="*/ 69850 w 4802188"/>
              <a:gd name="connsiteY119" fmla="*/ 1055687 h 6858000"/>
              <a:gd name="connsiteX120" fmla="*/ 88900 w 4802188"/>
              <a:gd name="connsiteY120" fmla="*/ 1017587 h 6858000"/>
              <a:gd name="connsiteX121" fmla="*/ 107950 w 4802188"/>
              <a:gd name="connsiteY121" fmla="*/ 981075 h 6858000"/>
              <a:gd name="connsiteX122" fmla="*/ 127000 w 4802188"/>
              <a:gd name="connsiteY122" fmla="*/ 942975 h 6858000"/>
              <a:gd name="connsiteX123" fmla="*/ 142875 w 4802188"/>
              <a:gd name="connsiteY123" fmla="*/ 901700 h 6858000"/>
              <a:gd name="connsiteX124" fmla="*/ 157163 w 4802188"/>
              <a:gd name="connsiteY124" fmla="*/ 854075 h 6858000"/>
              <a:gd name="connsiteX125" fmla="*/ 168275 w 4802188"/>
              <a:gd name="connsiteY125" fmla="*/ 801687 h 6858000"/>
              <a:gd name="connsiteX126" fmla="*/ 176213 w 4802188"/>
              <a:gd name="connsiteY126" fmla="*/ 744537 h 6858000"/>
              <a:gd name="connsiteX127" fmla="*/ 179388 w 4802188"/>
              <a:gd name="connsiteY127" fmla="*/ 673100 h 6858000"/>
              <a:gd name="connsiteX128" fmla="*/ 176213 w 4802188"/>
              <a:gd name="connsiteY128" fmla="*/ 606425 h 6858000"/>
              <a:gd name="connsiteX129" fmla="*/ 168275 w 4802188"/>
              <a:gd name="connsiteY129" fmla="*/ 546100 h 6858000"/>
              <a:gd name="connsiteX130" fmla="*/ 157163 w 4802188"/>
              <a:gd name="connsiteY130" fmla="*/ 496887 h 6858000"/>
              <a:gd name="connsiteX131" fmla="*/ 142875 w 4802188"/>
              <a:gd name="connsiteY131" fmla="*/ 450850 h 6858000"/>
              <a:gd name="connsiteX132" fmla="*/ 127000 w 4802188"/>
              <a:gd name="connsiteY132" fmla="*/ 409575 h 6858000"/>
              <a:gd name="connsiteX133" fmla="*/ 109538 w 4802188"/>
              <a:gd name="connsiteY133" fmla="*/ 369887 h 6858000"/>
              <a:gd name="connsiteX134" fmla="*/ 92075 w 4802188"/>
              <a:gd name="connsiteY134" fmla="*/ 334962 h 6858000"/>
              <a:gd name="connsiteX135" fmla="*/ 73025 w 4802188"/>
              <a:gd name="connsiteY135" fmla="*/ 296862 h 6858000"/>
              <a:gd name="connsiteX136" fmla="*/ 53975 w 4802188"/>
              <a:gd name="connsiteY136" fmla="*/ 260350 h 6858000"/>
              <a:gd name="connsiteX137" fmla="*/ 38100 w 4802188"/>
              <a:gd name="connsiteY137" fmla="*/ 217487 h 6858000"/>
              <a:gd name="connsiteX138" fmla="*/ 22225 w 4802188"/>
              <a:gd name="connsiteY138" fmla="*/ 174625 h 6858000"/>
              <a:gd name="connsiteX139" fmla="*/ 12700 w 4802188"/>
              <a:gd name="connsiteY139" fmla="*/ 122237 h 6858000"/>
              <a:gd name="connsiteX140" fmla="*/ 4763 w 4802188"/>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802188" h="6858000">
                <a:moveTo>
                  <a:pt x="0" y="0"/>
                </a:moveTo>
                <a:lnTo>
                  <a:pt x="4802188" y="0"/>
                </a:lnTo>
                <a:lnTo>
                  <a:pt x="4802188"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close/>
              </a:path>
            </a:pathLst>
          </a:custGeom>
          <a:solidFill>
            <a:schemeClr val="accent1">
              <a:lumMod val="50000"/>
              <a:alpha val="25000"/>
            </a:schemeClr>
          </a:solidFill>
          <a:ln w="0">
            <a:noFill/>
            <a:prstDash val="solid"/>
            <a:round/>
            <a:headEnd/>
            <a:tailEnd/>
          </a:ln>
        </p:spPr>
        <p:txBody>
          <a:bodyPr wrap="square" rtlCol="0" anchor="ctr">
            <a:noAutofit/>
          </a:bodyPr>
          <a:lstStyle/>
          <a:p>
            <a:pPr algn="ctr" defTabSz="457200"/>
            <a:endParaRPr lang="en-US" dirty="0">
              <a:solidFill>
                <a:schemeClr val="tx1"/>
              </a:solidFill>
            </a:endParaRPr>
          </a:p>
        </p:txBody>
      </p:sp>
      <p:sp>
        <p:nvSpPr>
          <p:cNvPr id="2" name="Title 1">
            <a:extLst>
              <a:ext uri="{FF2B5EF4-FFF2-40B4-BE49-F238E27FC236}">
                <a16:creationId xmlns:a16="http://schemas.microsoft.com/office/drawing/2014/main" id="{F1A90A62-931C-4A5D-B82E-1EF50795758F}"/>
              </a:ext>
            </a:extLst>
          </p:cNvPr>
          <p:cNvSpPr>
            <a:spLocks noGrp="1"/>
          </p:cNvSpPr>
          <p:nvPr>
            <p:ph type="title"/>
          </p:nvPr>
        </p:nvSpPr>
        <p:spPr>
          <a:xfrm>
            <a:off x="6012480" y="662400"/>
            <a:ext cx="2557732" cy="1492132"/>
          </a:xfrm>
        </p:spPr>
        <p:txBody>
          <a:bodyPr anchor="t">
            <a:normAutofit/>
          </a:bodyPr>
          <a:lstStyle/>
          <a:p>
            <a:pPr>
              <a:lnSpc>
                <a:spcPct val="90000"/>
              </a:lnSpc>
            </a:pPr>
            <a:r>
              <a:rPr lang="en-GB" sz="3400" dirty="0"/>
              <a:t>Health Needs Assessment</a:t>
            </a:r>
          </a:p>
        </p:txBody>
      </p:sp>
      <p:sp>
        <p:nvSpPr>
          <p:cNvPr id="17" name="Freeform: Shape 16">
            <a:extLst>
              <a:ext uri="{FF2B5EF4-FFF2-40B4-BE49-F238E27FC236}">
                <a16:creationId xmlns:a16="http://schemas.microsoft.com/office/drawing/2014/main" id="{740D8E28-91B5-42B0-9D6C-B777D8AD9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85184" cy="6858000"/>
          </a:xfrm>
          <a:custGeom>
            <a:avLst/>
            <a:gdLst>
              <a:gd name="connsiteX0" fmla="*/ 0 w 7713579"/>
              <a:gd name="connsiteY0" fmla="*/ 0 h 6858000"/>
              <a:gd name="connsiteX1" fmla="*/ 7534191 w 7713579"/>
              <a:gd name="connsiteY1" fmla="*/ 0 h 6858000"/>
              <a:gd name="connsiteX2" fmla="*/ 7538954 w 7713579"/>
              <a:gd name="connsiteY2" fmla="*/ 66675 h 6858000"/>
              <a:gd name="connsiteX3" fmla="*/ 7546891 w 7713579"/>
              <a:gd name="connsiteY3" fmla="*/ 122237 h 6858000"/>
              <a:gd name="connsiteX4" fmla="*/ 7556416 w 7713579"/>
              <a:gd name="connsiteY4" fmla="*/ 174625 h 6858000"/>
              <a:gd name="connsiteX5" fmla="*/ 7572291 w 7713579"/>
              <a:gd name="connsiteY5" fmla="*/ 217487 h 6858000"/>
              <a:gd name="connsiteX6" fmla="*/ 7588166 w 7713579"/>
              <a:gd name="connsiteY6" fmla="*/ 260350 h 6858000"/>
              <a:gd name="connsiteX7" fmla="*/ 7607216 w 7713579"/>
              <a:gd name="connsiteY7" fmla="*/ 296862 h 6858000"/>
              <a:gd name="connsiteX8" fmla="*/ 7626266 w 7713579"/>
              <a:gd name="connsiteY8" fmla="*/ 334962 h 6858000"/>
              <a:gd name="connsiteX9" fmla="*/ 7643729 w 7713579"/>
              <a:gd name="connsiteY9" fmla="*/ 369887 h 6858000"/>
              <a:gd name="connsiteX10" fmla="*/ 7661191 w 7713579"/>
              <a:gd name="connsiteY10" fmla="*/ 409575 h 6858000"/>
              <a:gd name="connsiteX11" fmla="*/ 7677066 w 7713579"/>
              <a:gd name="connsiteY11" fmla="*/ 450850 h 6858000"/>
              <a:gd name="connsiteX12" fmla="*/ 7691354 w 7713579"/>
              <a:gd name="connsiteY12" fmla="*/ 496887 h 6858000"/>
              <a:gd name="connsiteX13" fmla="*/ 7702466 w 7713579"/>
              <a:gd name="connsiteY13" fmla="*/ 546100 h 6858000"/>
              <a:gd name="connsiteX14" fmla="*/ 7710404 w 7713579"/>
              <a:gd name="connsiteY14" fmla="*/ 606425 h 6858000"/>
              <a:gd name="connsiteX15" fmla="*/ 7713579 w 7713579"/>
              <a:gd name="connsiteY15" fmla="*/ 673100 h 6858000"/>
              <a:gd name="connsiteX16" fmla="*/ 7710404 w 7713579"/>
              <a:gd name="connsiteY16" fmla="*/ 744537 h 6858000"/>
              <a:gd name="connsiteX17" fmla="*/ 7702466 w 7713579"/>
              <a:gd name="connsiteY17" fmla="*/ 801687 h 6858000"/>
              <a:gd name="connsiteX18" fmla="*/ 7691354 w 7713579"/>
              <a:gd name="connsiteY18" fmla="*/ 854075 h 6858000"/>
              <a:gd name="connsiteX19" fmla="*/ 7677066 w 7713579"/>
              <a:gd name="connsiteY19" fmla="*/ 901700 h 6858000"/>
              <a:gd name="connsiteX20" fmla="*/ 7661191 w 7713579"/>
              <a:gd name="connsiteY20" fmla="*/ 942975 h 6858000"/>
              <a:gd name="connsiteX21" fmla="*/ 7642141 w 7713579"/>
              <a:gd name="connsiteY21" fmla="*/ 981075 h 6858000"/>
              <a:gd name="connsiteX22" fmla="*/ 7623091 w 7713579"/>
              <a:gd name="connsiteY22" fmla="*/ 1017587 h 6858000"/>
              <a:gd name="connsiteX23" fmla="*/ 7604041 w 7713579"/>
              <a:gd name="connsiteY23" fmla="*/ 1055687 h 6858000"/>
              <a:gd name="connsiteX24" fmla="*/ 7586579 w 7713579"/>
              <a:gd name="connsiteY24" fmla="*/ 1095375 h 6858000"/>
              <a:gd name="connsiteX25" fmla="*/ 7569116 w 7713579"/>
              <a:gd name="connsiteY25" fmla="*/ 1136650 h 6858000"/>
              <a:gd name="connsiteX26" fmla="*/ 7554829 w 7713579"/>
              <a:gd name="connsiteY26" fmla="*/ 1182687 h 6858000"/>
              <a:gd name="connsiteX27" fmla="*/ 7545304 w 7713579"/>
              <a:gd name="connsiteY27" fmla="*/ 1235075 h 6858000"/>
              <a:gd name="connsiteX28" fmla="*/ 7535779 w 7713579"/>
              <a:gd name="connsiteY28" fmla="*/ 1295400 h 6858000"/>
              <a:gd name="connsiteX29" fmla="*/ 7534191 w 7713579"/>
              <a:gd name="connsiteY29" fmla="*/ 1363662 h 6858000"/>
              <a:gd name="connsiteX30" fmla="*/ 7535779 w 7713579"/>
              <a:gd name="connsiteY30" fmla="*/ 1431925 h 6858000"/>
              <a:gd name="connsiteX31" fmla="*/ 7545304 w 7713579"/>
              <a:gd name="connsiteY31" fmla="*/ 1492250 h 6858000"/>
              <a:gd name="connsiteX32" fmla="*/ 7554829 w 7713579"/>
              <a:gd name="connsiteY32" fmla="*/ 1544637 h 6858000"/>
              <a:gd name="connsiteX33" fmla="*/ 7569116 w 7713579"/>
              <a:gd name="connsiteY33" fmla="*/ 1589087 h 6858000"/>
              <a:gd name="connsiteX34" fmla="*/ 7586579 w 7713579"/>
              <a:gd name="connsiteY34" fmla="*/ 1631950 h 6858000"/>
              <a:gd name="connsiteX35" fmla="*/ 7604041 w 7713579"/>
              <a:gd name="connsiteY35" fmla="*/ 1671637 h 6858000"/>
              <a:gd name="connsiteX36" fmla="*/ 7623091 w 7713579"/>
              <a:gd name="connsiteY36" fmla="*/ 1708150 h 6858000"/>
              <a:gd name="connsiteX37" fmla="*/ 7642141 w 7713579"/>
              <a:gd name="connsiteY37" fmla="*/ 1743075 h 6858000"/>
              <a:gd name="connsiteX38" fmla="*/ 7661191 w 7713579"/>
              <a:gd name="connsiteY38" fmla="*/ 1782762 h 6858000"/>
              <a:gd name="connsiteX39" fmla="*/ 7677066 w 7713579"/>
              <a:gd name="connsiteY39" fmla="*/ 1824037 h 6858000"/>
              <a:gd name="connsiteX40" fmla="*/ 7691354 w 7713579"/>
              <a:gd name="connsiteY40" fmla="*/ 1870075 h 6858000"/>
              <a:gd name="connsiteX41" fmla="*/ 7702466 w 7713579"/>
              <a:gd name="connsiteY41" fmla="*/ 1922462 h 6858000"/>
              <a:gd name="connsiteX42" fmla="*/ 7710404 w 7713579"/>
              <a:gd name="connsiteY42" fmla="*/ 1982787 h 6858000"/>
              <a:gd name="connsiteX43" fmla="*/ 7713579 w 7713579"/>
              <a:gd name="connsiteY43" fmla="*/ 2051050 h 6858000"/>
              <a:gd name="connsiteX44" fmla="*/ 7710404 w 7713579"/>
              <a:gd name="connsiteY44" fmla="*/ 2119312 h 6858000"/>
              <a:gd name="connsiteX45" fmla="*/ 7702466 w 7713579"/>
              <a:gd name="connsiteY45" fmla="*/ 2179637 h 6858000"/>
              <a:gd name="connsiteX46" fmla="*/ 7691354 w 7713579"/>
              <a:gd name="connsiteY46" fmla="*/ 2232025 h 6858000"/>
              <a:gd name="connsiteX47" fmla="*/ 7677066 w 7713579"/>
              <a:gd name="connsiteY47" fmla="*/ 2278062 h 6858000"/>
              <a:gd name="connsiteX48" fmla="*/ 7661191 w 7713579"/>
              <a:gd name="connsiteY48" fmla="*/ 2319337 h 6858000"/>
              <a:gd name="connsiteX49" fmla="*/ 7642141 w 7713579"/>
              <a:gd name="connsiteY49" fmla="*/ 2359025 h 6858000"/>
              <a:gd name="connsiteX50" fmla="*/ 7623091 w 7713579"/>
              <a:gd name="connsiteY50" fmla="*/ 2395537 h 6858000"/>
              <a:gd name="connsiteX51" fmla="*/ 7604041 w 7713579"/>
              <a:gd name="connsiteY51" fmla="*/ 2433637 h 6858000"/>
              <a:gd name="connsiteX52" fmla="*/ 7586579 w 7713579"/>
              <a:gd name="connsiteY52" fmla="*/ 2471737 h 6858000"/>
              <a:gd name="connsiteX53" fmla="*/ 7569116 w 7713579"/>
              <a:gd name="connsiteY53" fmla="*/ 2513012 h 6858000"/>
              <a:gd name="connsiteX54" fmla="*/ 7554829 w 7713579"/>
              <a:gd name="connsiteY54" fmla="*/ 2560637 h 6858000"/>
              <a:gd name="connsiteX55" fmla="*/ 7545304 w 7713579"/>
              <a:gd name="connsiteY55" fmla="*/ 2613025 h 6858000"/>
              <a:gd name="connsiteX56" fmla="*/ 7535779 w 7713579"/>
              <a:gd name="connsiteY56" fmla="*/ 2671762 h 6858000"/>
              <a:gd name="connsiteX57" fmla="*/ 7534191 w 7713579"/>
              <a:gd name="connsiteY57" fmla="*/ 2741612 h 6858000"/>
              <a:gd name="connsiteX58" fmla="*/ 7535779 w 7713579"/>
              <a:gd name="connsiteY58" fmla="*/ 2809875 h 6858000"/>
              <a:gd name="connsiteX59" fmla="*/ 7545304 w 7713579"/>
              <a:gd name="connsiteY59" fmla="*/ 2868612 h 6858000"/>
              <a:gd name="connsiteX60" fmla="*/ 7554829 w 7713579"/>
              <a:gd name="connsiteY60" fmla="*/ 2922587 h 6858000"/>
              <a:gd name="connsiteX61" fmla="*/ 7569116 w 7713579"/>
              <a:gd name="connsiteY61" fmla="*/ 2967037 h 6858000"/>
              <a:gd name="connsiteX62" fmla="*/ 7586579 w 7713579"/>
              <a:gd name="connsiteY62" fmla="*/ 3009900 h 6858000"/>
              <a:gd name="connsiteX63" fmla="*/ 7604041 w 7713579"/>
              <a:gd name="connsiteY63" fmla="*/ 3046412 h 6858000"/>
              <a:gd name="connsiteX64" fmla="*/ 7623091 w 7713579"/>
              <a:gd name="connsiteY64" fmla="*/ 3084512 h 6858000"/>
              <a:gd name="connsiteX65" fmla="*/ 7642141 w 7713579"/>
              <a:gd name="connsiteY65" fmla="*/ 3121025 h 6858000"/>
              <a:gd name="connsiteX66" fmla="*/ 7661191 w 7713579"/>
              <a:gd name="connsiteY66" fmla="*/ 3160712 h 6858000"/>
              <a:gd name="connsiteX67" fmla="*/ 7677066 w 7713579"/>
              <a:gd name="connsiteY67" fmla="*/ 3201987 h 6858000"/>
              <a:gd name="connsiteX68" fmla="*/ 7691354 w 7713579"/>
              <a:gd name="connsiteY68" fmla="*/ 3248025 h 6858000"/>
              <a:gd name="connsiteX69" fmla="*/ 7702466 w 7713579"/>
              <a:gd name="connsiteY69" fmla="*/ 3300412 h 6858000"/>
              <a:gd name="connsiteX70" fmla="*/ 7710404 w 7713579"/>
              <a:gd name="connsiteY70" fmla="*/ 3360737 h 6858000"/>
              <a:gd name="connsiteX71" fmla="*/ 7713579 w 7713579"/>
              <a:gd name="connsiteY71" fmla="*/ 3427412 h 6858000"/>
              <a:gd name="connsiteX72" fmla="*/ 7710404 w 7713579"/>
              <a:gd name="connsiteY72" fmla="*/ 3497262 h 6858000"/>
              <a:gd name="connsiteX73" fmla="*/ 7702466 w 7713579"/>
              <a:gd name="connsiteY73" fmla="*/ 3557587 h 6858000"/>
              <a:gd name="connsiteX74" fmla="*/ 7691354 w 7713579"/>
              <a:gd name="connsiteY74" fmla="*/ 3609975 h 6858000"/>
              <a:gd name="connsiteX75" fmla="*/ 7677066 w 7713579"/>
              <a:gd name="connsiteY75" fmla="*/ 3656012 h 6858000"/>
              <a:gd name="connsiteX76" fmla="*/ 7661191 w 7713579"/>
              <a:gd name="connsiteY76" fmla="*/ 3697287 h 6858000"/>
              <a:gd name="connsiteX77" fmla="*/ 7642141 w 7713579"/>
              <a:gd name="connsiteY77" fmla="*/ 3736975 h 6858000"/>
              <a:gd name="connsiteX78" fmla="*/ 7604041 w 7713579"/>
              <a:gd name="connsiteY78" fmla="*/ 3811587 h 6858000"/>
              <a:gd name="connsiteX79" fmla="*/ 7586579 w 7713579"/>
              <a:gd name="connsiteY79" fmla="*/ 3848100 h 6858000"/>
              <a:gd name="connsiteX80" fmla="*/ 7569116 w 7713579"/>
              <a:gd name="connsiteY80" fmla="*/ 3890962 h 6858000"/>
              <a:gd name="connsiteX81" fmla="*/ 7554829 w 7713579"/>
              <a:gd name="connsiteY81" fmla="*/ 3935412 h 6858000"/>
              <a:gd name="connsiteX82" fmla="*/ 7545304 w 7713579"/>
              <a:gd name="connsiteY82" fmla="*/ 3987800 h 6858000"/>
              <a:gd name="connsiteX83" fmla="*/ 7535779 w 7713579"/>
              <a:gd name="connsiteY83" fmla="*/ 4048125 h 6858000"/>
              <a:gd name="connsiteX84" fmla="*/ 7534191 w 7713579"/>
              <a:gd name="connsiteY84" fmla="*/ 4116387 h 6858000"/>
              <a:gd name="connsiteX85" fmla="*/ 7535779 w 7713579"/>
              <a:gd name="connsiteY85" fmla="*/ 4186237 h 6858000"/>
              <a:gd name="connsiteX86" fmla="*/ 7545304 w 7713579"/>
              <a:gd name="connsiteY86" fmla="*/ 4244975 h 6858000"/>
              <a:gd name="connsiteX87" fmla="*/ 7554829 w 7713579"/>
              <a:gd name="connsiteY87" fmla="*/ 4297362 h 6858000"/>
              <a:gd name="connsiteX88" fmla="*/ 7569116 w 7713579"/>
              <a:gd name="connsiteY88" fmla="*/ 4343400 h 6858000"/>
              <a:gd name="connsiteX89" fmla="*/ 7586579 w 7713579"/>
              <a:gd name="connsiteY89" fmla="*/ 4386262 h 6858000"/>
              <a:gd name="connsiteX90" fmla="*/ 7604041 w 7713579"/>
              <a:gd name="connsiteY90" fmla="*/ 4424362 h 6858000"/>
              <a:gd name="connsiteX91" fmla="*/ 7642141 w 7713579"/>
              <a:gd name="connsiteY91" fmla="*/ 4498975 h 6858000"/>
              <a:gd name="connsiteX92" fmla="*/ 7661191 w 7713579"/>
              <a:gd name="connsiteY92" fmla="*/ 4537075 h 6858000"/>
              <a:gd name="connsiteX93" fmla="*/ 7677066 w 7713579"/>
              <a:gd name="connsiteY93" fmla="*/ 4579937 h 6858000"/>
              <a:gd name="connsiteX94" fmla="*/ 7691354 w 7713579"/>
              <a:gd name="connsiteY94" fmla="*/ 4625975 h 6858000"/>
              <a:gd name="connsiteX95" fmla="*/ 7702466 w 7713579"/>
              <a:gd name="connsiteY95" fmla="*/ 4678362 h 6858000"/>
              <a:gd name="connsiteX96" fmla="*/ 7710404 w 7713579"/>
              <a:gd name="connsiteY96" fmla="*/ 4738687 h 6858000"/>
              <a:gd name="connsiteX97" fmla="*/ 7713579 w 7713579"/>
              <a:gd name="connsiteY97" fmla="*/ 4806950 h 6858000"/>
              <a:gd name="connsiteX98" fmla="*/ 7710404 w 7713579"/>
              <a:gd name="connsiteY98" fmla="*/ 4875212 h 6858000"/>
              <a:gd name="connsiteX99" fmla="*/ 7702466 w 7713579"/>
              <a:gd name="connsiteY99" fmla="*/ 4935537 h 6858000"/>
              <a:gd name="connsiteX100" fmla="*/ 7691354 w 7713579"/>
              <a:gd name="connsiteY100" fmla="*/ 4987925 h 6858000"/>
              <a:gd name="connsiteX101" fmla="*/ 7677066 w 7713579"/>
              <a:gd name="connsiteY101" fmla="*/ 5033962 h 6858000"/>
              <a:gd name="connsiteX102" fmla="*/ 7661191 w 7713579"/>
              <a:gd name="connsiteY102" fmla="*/ 5075237 h 6858000"/>
              <a:gd name="connsiteX103" fmla="*/ 7642141 w 7713579"/>
              <a:gd name="connsiteY103" fmla="*/ 5114925 h 6858000"/>
              <a:gd name="connsiteX104" fmla="*/ 7623091 w 7713579"/>
              <a:gd name="connsiteY104" fmla="*/ 5149850 h 6858000"/>
              <a:gd name="connsiteX105" fmla="*/ 7604041 w 7713579"/>
              <a:gd name="connsiteY105" fmla="*/ 5186362 h 6858000"/>
              <a:gd name="connsiteX106" fmla="*/ 7586579 w 7713579"/>
              <a:gd name="connsiteY106" fmla="*/ 5226050 h 6858000"/>
              <a:gd name="connsiteX107" fmla="*/ 7569116 w 7713579"/>
              <a:gd name="connsiteY107" fmla="*/ 5268912 h 6858000"/>
              <a:gd name="connsiteX108" fmla="*/ 7554829 w 7713579"/>
              <a:gd name="connsiteY108" fmla="*/ 5313362 h 6858000"/>
              <a:gd name="connsiteX109" fmla="*/ 7545304 w 7713579"/>
              <a:gd name="connsiteY109" fmla="*/ 5365750 h 6858000"/>
              <a:gd name="connsiteX110" fmla="*/ 7535779 w 7713579"/>
              <a:gd name="connsiteY110" fmla="*/ 5426075 h 6858000"/>
              <a:gd name="connsiteX111" fmla="*/ 7534191 w 7713579"/>
              <a:gd name="connsiteY111" fmla="*/ 5494337 h 6858000"/>
              <a:gd name="connsiteX112" fmla="*/ 7535779 w 7713579"/>
              <a:gd name="connsiteY112" fmla="*/ 5562600 h 6858000"/>
              <a:gd name="connsiteX113" fmla="*/ 7545304 w 7713579"/>
              <a:gd name="connsiteY113" fmla="*/ 5622925 h 6858000"/>
              <a:gd name="connsiteX114" fmla="*/ 7554829 w 7713579"/>
              <a:gd name="connsiteY114" fmla="*/ 5675312 h 6858000"/>
              <a:gd name="connsiteX115" fmla="*/ 7569116 w 7713579"/>
              <a:gd name="connsiteY115" fmla="*/ 5721350 h 6858000"/>
              <a:gd name="connsiteX116" fmla="*/ 7586579 w 7713579"/>
              <a:gd name="connsiteY116" fmla="*/ 5762625 h 6858000"/>
              <a:gd name="connsiteX117" fmla="*/ 7604041 w 7713579"/>
              <a:gd name="connsiteY117" fmla="*/ 5802312 h 6858000"/>
              <a:gd name="connsiteX118" fmla="*/ 7623091 w 7713579"/>
              <a:gd name="connsiteY118" fmla="*/ 5840412 h 6858000"/>
              <a:gd name="connsiteX119" fmla="*/ 7642141 w 7713579"/>
              <a:gd name="connsiteY119" fmla="*/ 5876925 h 6858000"/>
              <a:gd name="connsiteX120" fmla="*/ 7661191 w 7713579"/>
              <a:gd name="connsiteY120" fmla="*/ 5915025 h 6858000"/>
              <a:gd name="connsiteX121" fmla="*/ 7677066 w 7713579"/>
              <a:gd name="connsiteY121" fmla="*/ 5956300 h 6858000"/>
              <a:gd name="connsiteX122" fmla="*/ 7691354 w 7713579"/>
              <a:gd name="connsiteY122" fmla="*/ 6003925 h 6858000"/>
              <a:gd name="connsiteX123" fmla="*/ 7702466 w 7713579"/>
              <a:gd name="connsiteY123" fmla="*/ 6056312 h 6858000"/>
              <a:gd name="connsiteX124" fmla="*/ 7710404 w 7713579"/>
              <a:gd name="connsiteY124" fmla="*/ 6113462 h 6858000"/>
              <a:gd name="connsiteX125" fmla="*/ 7713579 w 7713579"/>
              <a:gd name="connsiteY125" fmla="*/ 6183312 h 6858000"/>
              <a:gd name="connsiteX126" fmla="*/ 7710404 w 7713579"/>
              <a:gd name="connsiteY126" fmla="*/ 6251575 h 6858000"/>
              <a:gd name="connsiteX127" fmla="*/ 7702466 w 7713579"/>
              <a:gd name="connsiteY127" fmla="*/ 6311900 h 6858000"/>
              <a:gd name="connsiteX128" fmla="*/ 7691354 w 7713579"/>
              <a:gd name="connsiteY128" fmla="*/ 6361112 h 6858000"/>
              <a:gd name="connsiteX129" fmla="*/ 7677066 w 7713579"/>
              <a:gd name="connsiteY129" fmla="*/ 6407150 h 6858000"/>
              <a:gd name="connsiteX130" fmla="*/ 7661191 w 7713579"/>
              <a:gd name="connsiteY130" fmla="*/ 6448425 h 6858000"/>
              <a:gd name="connsiteX131" fmla="*/ 7643729 w 7713579"/>
              <a:gd name="connsiteY131" fmla="*/ 6488112 h 6858000"/>
              <a:gd name="connsiteX132" fmla="*/ 7626266 w 7713579"/>
              <a:gd name="connsiteY132" fmla="*/ 6523037 h 6858000"/>
              <a:gd name="connsiteX133" fmla="*/ 7607216 w 7713579"/>
              <a:gd name="connsiteY133" fmla="*/ 6561137 h 6858000"/>
              <a:gd name="connsiteX134" fmla="*/ 7588166 w 7713579"/>
              <a:gd name="connsiteY134" fmla="*/ 6597650 h 6858000"/>
              <a:gd name="connsiteX135" fmla="*/ 7572291 w 7713579"/>
              <a:gd name="connsiteY135" fmla="*/ 6640512 h 6858000"/>
              <a:gd name="connsiteX136" fmla="*/ 7556416 w 7713579"/>
              <a:gd name="connsiteY136" fmla="*/ 6683375 h 6858000"/>
              <a:gd name="connsiteX137" fmla="*/ 7546891 w 7713579"/>
              <a:gd name="connsiteY137" fmla="*/ 6735762 h 6858000"/>
              <a:gd name="connsiteX138" fmla="*/ 7538954 w 7713579"/>
              <a:gd name="connsiteY138" fmla="*/ 6791325 h 6858000"/>
              <a:gd name="connsiteX139" fmla="*/ 7534191 w 7713579"/>
              <a:gd name="connsiteY139" fmla="*/ 6858000 h 6858000"/>
              <a:gd name="connsiteX140" fmla="*/ 0 w 7713579"/>
              <a:gd name="connsiteY140" fmla="*/ 6858000 h 6858000"/>
              <a:gd name="connsiteX141" fmla="*/ 0 w 7713579"/>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713579" h="6858000">
                <a:moveTo>
                  <a:pt x="0" y="0"/>
                </a:moveTo>
                <a:lnTo>
                  <a:pt x="7534191" y="0"/>
                </a:lnTo>
                <a:lnTo>
                  <a:pt x="7538954" y="66675"/>
                </a:lnTo>
                <a:lnTo>
                  <a:pt x="7546891" y="122237"/>
                </a:lnTo>
                <a:lnTo>
                  <a:pt x="7556416" y="174625"/>
                </a:lnTo>
                <a:lnTo>
                  <a:pt x="7572291" y="217487"/>
                </a:lnTo>
                <a:lnTo>
                  <a:pt x="7588166" y="260350"/>
                </a:lnTo>
                <a:lnTo>
                  <a:pt x="7607216" y="296862"/>
                </a:lnTo>
                <a:lnTo>
                  <a:pt x="7626266" y="334962"/>
                </a:lnTo>
                <a:lnTo>
                  <a:pt x="7643729" y="369887"/>
                </a:lnTo>
                <a:lnTo>
                  <a:pt x="7661191" y="409575"/>
                </a:lnTo>
                <a:lnTo>
                  <a:pt x="7677066" y="450850"/>
                </a:lnTo>
                <a:lnTo>
                  <a:pt x="7691354" y="496887"/>
                </a:lnTo>
                <a:lnTo>
                  <a:pt x="7702466" y="546100"/>
                </a:lnTo>
                <a:lnTo>
                  <a:pt x="7710404" y="606425"/>
                </a:lnTo>
                <a:lnTo>
                  <a:pt x="7713579" y="673100"/>
                </a:lnTo>
                <a:lnTo>
                  <a:pt x="7710404" y="744537"/>
                </a:lnTo>
                <a:lnTo>
                  <a:pt x="7702466" y="801687"/>
                </a:lnTo>
                <a:lnTo>
                  <a:pt x="7691354" y="854075"/>
                </a:lnTo>
                <a:lnTo>
                  <a:pt x="7677066" y="901700"/>
                </a:lnTo>
                <a:lnTo>
                  <a:pt x="7661191" y="942975"/>
                </a:lnTo>
                <a:lnTo>
                  <a:pt x="7642141" y="981075"/>
                </a:lnTo>
                <a:lnTo>
                  <a:pt x="7623091" y="1017587"/>
                </a:lnTo>
                <a:lnTo>
                  <a:pt x="7604041" y="1055687"/>
                </a:lnTo>
                <a:lnTo>
                  <a:pt x="7586579" y="1095375"/>
                </a:lnTo>
                <a:lnTo>
                  <a:pt x="7569116" y="1136650"/>
                </a:lnTo>
                <a:lnTo>
                  <a:pt x="7554829" y="1182687"/>
                </a:lnTo>
                <a:lnTo>
                  <a:pt x="7545304" y="1235075"/>
                </a:lnTo>
                <a:lnTo>
                  <a:pt x="7535779" y="1295400"/>
                </a:lnTo>
                <a:lnTo>
                  <a:pt x="7534191" y="1363662"/>
                </a:lnTo>
                <a:lnTo>
                  <a:pt x="7535779" y="1431925"/>
                </a:lnTo>
                <a:lnTo>
                  <a:pt x="7545304" y="1492250"/>
                </a:lnTo>
                <a:lnTo>
                  <a:pt x="7554829" y="1544637"/>
                </a:lnTo>
                <a:lnTo>
                  <a:pt x="7569116" y="1589087"/>
                </a:lnTo>
                <a:lnTo>
                  <a:pt x="7586579" y="1631950"/>
                </a:lnTo>
                <a:lnTo>
                  <a:pt x="7604041" y="1671637"/>
                </a:lnTo>
                <a:lnTo>
                  <a:pt x="7623091" y="1708150"/>
                </a:lnTo>
                <a:lnTo>
                  <a:pt x="7642141" y="1743075"/>
                </a:lnTo>
                <a:lnTo>
                  <a:pt x="7661191" y="1782762"/>
                </a:lnTo>
                <a:lnTo>
                  <a:pt x="7677066" y="1824037"/>
                </a:lnTo>
                <a:lnTo>
                  <a:pt x="7691354" y="1870075"/>
                </a:lnTo>
                <a:lnTo>
                  <a:pt x="7702466" y="1922462"/>
                </a:lnTo>
                <a:lnTo>
                  <a:pt x="7710404" y="1982787"/>
                </a:lnTo>
                <a:lnTo>
                  <a:pt x="7713579" y="2051050"/>
                </a:lnTo>
                <a:lnTo>
                  <a:pt x="7710404" y="2119312"/>
                </a:lnTo>
                <a:lnTo>
                  <a:pt x="7702466" y="2179637"/>
                </a:lnTo>
                <a:lnTo>
                  <a:pt x="7691354" y="2232025"/>
                </a:lnTo>
                <a:lnTo>
                  <a:pt x="7677066" y="2278062"/>
                </a:lnTo>
                <a:lnTo>
                  <a:pt x="7661191" y="2319337"/>
                </a:lnTo>
                <a:lnTo>
                  <a:pt x="7642141" y="2359025"/>
                </a:lnTo>
                <a:lnTo>
                  <a:pt x="7623091" y="2395537"/>
                </a:lnTo>
                <a:lnTo>
                  <a:pt x="7604041" y="2433637"/>
                </a:lnTo>
                <a:lnTo>
                  <a:pt x="7586579" y="2471737"/>
                </a:lnTo>
                <a:lnTo>
                  <a:pt x="7569116" y="2513012"/>
                </a:lnTo>
                <a:lnTo>
                  <a:pt x="7554829" y="2560637"/>
                </a:lnTo>
                <a:lnTo>
                  <a:pt x="7545304" y="2613025"/>
                </a:lnTo>
                <a:lnTo>
                  <a:pt x="7535779" y="2671762"/>
                </a:lnTo>
                <a:lnTo>
                  <a:pt x="7534191" y="2741612"/>
                </a:lnTo>
                <a:lnTo>
                  <a:pt x="7535779" y="2809875"/>
                </a:lnTo>
                <a:lnTo>
                  <a:pt x="7545304" y="2868612"/>
                </a:lnTo>
                <a:lnTo>
                  <a:pt x="7554829" y="2922587"/>
                </a:lnTo>
                <a:lnTo>
                  <a:pt x="7569116" y="2967037"/>
                </a:lnTo>
                <a:lnTo>
                  <a:pt x="7586579" y="3009900"/>
                </a:lnTo>
                <a:lnTo>
                  <a:pt x="7604041" y="3046412"/>
                </a:lnTo>
                <a:lnTo>
                  <a:pt x="7623091" y="3084512"/>
                </a:lnTo>
                <a:lnTo>
                  <a:pt x="7642141" y="3121025"/>
                </a:lnTo>
                <a:lnTo>
                  <a:pt x="7661191" y="3160712"/>
                </a:lnTo>
                <a:lnTo>
                  <a:pt x="7677066" y="3201987"/>
                </a:lnTo>
                <a:lnTo>
                  <a:pt x="7691354" y="3248025"/>
                </a:lnTo>
                <a:lnTo>
                  <a:pt x="7702466" y="3300412"/>
                </a:lnTo>
                <a:lnTo>
                  <a:pt x="7710404" y="3360737"/>
                </a:lnTo>
                <a:lnTo>
                  <a:pt x="7713579" y="3427412"/>
                </a:lnTo>
                <a:lnTo>
                  <a:pt x="7710404" y="3497262"/>
                </a:lnTo>
                <a:lnTo>
                  <a:pt x="7702466" y="3557587"/>
                </a:lnTo>
                <a:lnTo>
                  <a:pt x="7691354" y="3609975"/>
                </a:lnTo>
                <a:lnTo>
                  <a:pt x="7677066" y="3656012"/>
                </a:lnTo>
                <a:lnTo>
                  <a:pt x="7661191" y="3697287"/>
                </a:lnTo>
                <a:lnTo>
                  <a:pt x="7642141" y="3736975"/>
                </a:lnTo>
                <a:lnTo>
                  <a:pt x="7604041" y="3811587"/>
                </a:lnTo>
                <a:lnTo>
                  <a:pt x="7586579" y="3848100"/>
                </a:lnTo>
                <a:lnTo>
                  <a:pt x="7569116" y="3890962"/>
                </a:lnTo>
                <a:lnTo>
                  <a:pt x="7554829" y="3935412"/>
                </a:lnTo>
                <a:lnTo>
                  <a:pt x="7545304" y="3987800"/>
                </a:lnTo>
                <a:lnTo>
                  <a:pt x="7535779" y="4048125"/>
                </a:lnTo>
                <a:lnTo>
                  <a:pt x="7534191" y="4116387"/>
                </a:lnTo>
                <a:lnTo>
                  <a:pt x="7535779" y="4186237"/>
                </a:lnTo>
                <a:lnTo>
                  <a:pt x="7545304" y="4244975"/>
                </a:lnTo>
                <a:lnTo>
                  <a:pt x="7554829" y="4297362"/>
                </a:lnTo>
                <a:lnTo>
                  <a:pt x="7569116" y="4343400"/>
                </a:lnTo>
                <a:lnTo>
                  <a:pt x="7586579" y="4386262"/>
                </a:lnTo>
                <a:lnTo>
                  <a:pt x="7604041" y="4424362"/>
                </a:lnTo>
                <a:lnTo>
                  <a:pt x="7642141" y="4498975"/>
                </a:lnTo>
                <a:lnTo>
                  <a:pt x="7661191" y="4537075"/>
                </a:lnTo>
                <a:lnTo>
                  <a:pt x="7677066" y="4579937"/>
                </a:lnTo>
                <a:lnTo>
                  <a:pt x="7691354" y="4625975"/>
                </a:lnTo>
                <a:lnTo>
                  <a:pt x="7702466" y="4678362"/>
                </a:lnTo>
                <a:lnTo>
                  <a:pt x="7710404" y="4738687"/>
                </a:lnTo>
                <a:lnTo>
                  <a:pt x="7713579" y="4806950"/>
                </a:lnTo>
                <a:lnTo>
                  <a:pt x="7710404" y="4875212"/>
                </a:lnTo>
                <a:lnTo>
                  <a:pt x="7702466" y="4935537"/>
                </a:lnTo>
                <a:lnTo>
                  <a:pt x="7691354" y="4987925"/>
                </a:lnTo>
                <a:lnTo>
                  <a:pt x="7677066" y="5033962"/>
                </a:lnTo>
                <a:lnTo>
                  <a:pt x="7661191" y="5075237"/>
                </a:lnTo>
                <a:lnTo>
                  <a:pt x="7642141" y="5114925"/>
                </a:lnTo>
                <a:lnTo>
                  <a:pt x="7623091" y="5149850"/>
                </a:lnTo>
                <a:lnTo>
                  <a:pt x="7604041" y="5186362"/>
                </a:lnTo>
                <a:lnTo>
                  <a:pt x="7586579" y="5226050"/>
                </a:lnTo>
                <a:lnTo>
                  <a:pt x="7569116" y="5268912"/>
                </a:lnTo>
                <a:lnTo>
                  <a:pt x="7554829" y="5313362"/>
                </a:lnTo>
                <a:lnTo>
                  <a:pt x="7545304" y="5365750"/>
                </a:lnTo>
                <a:lnTo>
                  <a:pt x="7535779" y="5426075"/>
                </a:lnTo>
                <a:lnTo>
                  <a:pt x="7534191" y="5494337"/>
                </a:lnTo>
                <a:lnTo>
                  <a:pt x="7535779" y="5562600"/>
                </a:lnTo>
                <a:lnTo>
                  <a:pt x="7545304" y="5622925"/>
                </a:lnTo>
                <a:lnTo>
                  <a:pt x="7554829" y="5675312"/>
                </a:lnTo>
                <a:lnTo>
                  <a:pt x="7569116" y="5721350"/>
                </a:lnTo>
                <a:lnTo>
                  <a:pt x="7586579" y="5762625"/>
                </a:lnTo>
                <a:lnTo>
                  <a:pt x="7604041" y="5802312"/>
                </a:lnTo>
                <a:lnTo>
                  <a:pt x="7623091" y="5840412"/>
                </a:lnTo>
                <a:lnTo>
                  <a:pt x="7642141" y="5876925"/>
                </a:lnTo>
                <a:lnTo>
                  <a:pt x="7661191" y="5915025"/>
                </a:lnTo>
                <a:lnTo>
                  <a:pt x="7677066" y="5956300"/>
                </a:lnTo>
                <a:lnTo>
                  <a:pt x="7691354" y="6003925"/>
                </a:lnTo>
                <a:lnTo>
                  <a:pt x="7702466" y="6056312"/>
                </a:lnTo>
                <a:lnTo>
                  <a:pt x="7710404" y="6113462"/>
                </a:lnTo>
                <a:lnTo>
                  <a:pt x="7713579" y="6183312"/>
                </a:lnTo>
                <a:lnTo>
                  <a:pt x="7710404" y="6251575"/>
                </a:lnTo>
                <a:lnTo>
                  <a:pt x="7702466" y="6311900"/>
                </a:lnTo>
                <a:lnTo>
                  <a:pt x="7691354" y="6361112"/>
                </a:lnTo>
                <a:lnTo>
                  <a:pt x="7677066" y="6407150"/>
                </a:lnTo>
                <a:lnTo>
                  <a:pt x="7661191" y="6448425"/>
                </a:lnTo>
                <a:lnTo>
                  <a:pt x="7643729" y="6488112"/>
                </a:lnTo>
                <a:lnTo>
                  <a:pt x="7626266" y="6523037"/>
                </a:lnTo>
                <a:lnTo>
                  <a:pt x="7607216" y="6561137"/>
                </a:lnTo>
                <a:lnTo>
                  <a:pt x="7588166" y="6597650"/>
                </a:lnTo>
                <a:lnTo>
                  <a:pt x="7572291" y="6640512"/>
                </a:lnTo>
                <a:lnTo>
                  <a:pt x="7556416" y="6683375"/>
                </a:lnTo>
                <a:lnTo>
                  <a:pt x="7546891" y="6735762"/>
                </a:lnTo>
                <a:lnTo>
                  <a:pt x="7538954" y="6791325"/>
                </a:lnTo>
                <a:lnTo>
                  <a:pt x="7534191" y="6858000"/>
                </a:lnTo>
                <a:lnTo>
                  <a:pt x="0" y="6858000"/>
                </a:lnTo>
                <a:lnTo>
                  <a:pt x="0" y="0"/>
                </a:lnTo>
                <a:close/>
              </a:path>
            </a:pathLst>
          </a:cu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F9358636-F1EA-4F51-AEA0-E4B83C946E11}"/>
              </a:ext>
            </a:extLst>
          </p:cNvPr>
          <p:cNvPicPr>
            <a:picLocks noChangeAspect="1"/>
          </p:cNvPicPr>
          <p:nvPr/>
        </p:nvPicPr>
        <p:blipFill>
          <a:blip r:embed="rId2"/>
          <a:stretch>
            <a:fillRect/>
          </a:stretch>
        </p:blipFill>
        <p:spPr>
          <a:xfrm>
            <a:off x="456648" y="312616"/>
            <a:ext cx="4511923" cy="4534596"/>
          </a:xfrm>
          <a:prstGeom prst="rect">
            <a:avLst/>
          </a:prstGeom>
        </p:spPr>
      </p:pic>
      <p:sp>
        <p:nvSpPr>
          <p:cNvPr id="8" name="Content Placeholder 7">
            <a:extLst>
              <a:ext uri="{FF2B5EF4-FFF2-40B4-BE49-F238E27FC236}">
                <a16:creationId xmlns:a16="http://schemas.microsoft.com/office/drawing/2014/main" id="{76FC6944-C304-9255-483A-93AC8DF3A100}"/>
              </a:ext>
            </a:extLst>
          </p:cNvPr>
          <p:cNvSpPr>
            <a:spLocks noGrp="1"/>
          </p:cNvSpPr>
          <p:nvPr>
            <p:ph idx="1"/>
          </p:nvPr>
        </p:nvSpPr>
        <p:spPr>
          <a:xfrm>
            <a:off x="6012480" y="2286000"/>
            <a:ext cx="2557732" cy="3844800"/>
          </a:xfrm>
        </p:spPr>
        <p:txBody>
          <a:bodyPr>
            <a:normAutofit fontScale="92500" lnSpcReduction="20000"/>
          </a:bodyPr>
          <a:lstStyle/>
          <a:p>
            <a:pPr marL="0" indent="0">
              <a:buNone/>
            </a:pPr>
            <a:r>
              <a:rPr lang="en-US" sz="1700" dirty="0">
                <a:solidFill>
                  <a:schemeClr val="tx1">
                    <a:alpha val="60000"/>
                  </a:schemeClr>
                </a:solidFill>
              </a:rPr>
              <a:t>Your insights and views on:</a:t>
            </a:r>
          </a:p>
          <a:p>
            <a:r>
              <a:rPr lang="en-US" sz="1700" dirty="0">
                <a:solidFill>
                  <a:schemeClr val="tx1">
                    <a:alpha val="60000"/>
                  </a:schemeClr>
                </a:solidFill>
              </a:rPr>
              <a:t>Data that informs needs and service provision</a:t>
            </a:r>
          </a:p>
          <a:p>
            <a:r>
              <a:rPr lang="en-US" sz="1700" dirty="0">
                <a:solidFill>
                  <a:schemeClr val="tx1">
                    <a:alpha val="60000"/>
                  </a:schemeClr>
                </a:solidFill>
              </a:rPr>
              <a:t>Qualitative data and insight of those with lived experience (case studies)</a:t>
            </a:r>
          </a:p>
          <a:p>
            <a:r>
              <a:rPr lang="en-US" sz="1700" dirty="0">
                <a:solidFill>
                  <a:schemeClr val="tx1">
                    <a:alpha val="60000"/>
                  </a:schemeClr>
                </a:solidFill>
              </a:rPr>
              <a:t>Current service provision and support available – and the gaps!</a:t>
            </a:r>
          </a:p>
          <a:p>
            <a:r>
              <a:rPr lang="en-US" sz="1700" dirty="0">
                <a:solidFill>
                  <a:schemeClr val="tx1">
                    <a:alpha val="60000"/>
                  </a:schemeClr>
                </a:solidFill>
              </a:rPr>
              <a:t>Good practice elsewhere</a:t>
            </a:r>
          </a:p>
          <a:p>
            <a:r>
              <a:rPr lang="en-US" sz="1700" dirty="0">
                <a:solidFill>
                  <a:schemeClr val="tx1">
                    <a:alpha val="60000"/>
                  </a:schemeClr>
                </a:solidFill>
              </a:rPr>
              <a:t>Your views and ideas for improvement</a:t>
            </a:r>
          </a:p>
        </p:txBody>
      </p:sp>
      <p:sp>
        <p:nvSpPr>
          <p:cNvPr id="12" name="TextBox 11">
            <a:extLst>
              <a:ext uri="{FF2B5EF4-FFF2-40B4-BE49-F238E27FC236}">
                <a16:creationId xmlns:a16="http://schemas.microsoft.com/office/drawing/2014/main" id="{9B4617A5-8670-48ED-833D-7EFC979CF894}"/>
              </a:ext>
            </a:extLst>
          </p:cNvPr>
          <p:cNvSpPr txBox="1"/>
          <p:nvPr/>
        </p:nvSpPr>
        <p:spPr>
          <a:xfrm>
            <a:off x="0" y="5061939"/>
            <a:ext cx="6012480" cy="1200329"/>
          </a:xfrm>
          <a:prstGeom prst="rect">
            <a:avLst/>
          </a:prstGeom>
          <a:noFill/>
        </p:spPr>
        <p:txBody>
          <a:bodyPr wrap="square">
            <a:spAutoFit/>
          </a:bodyPr>
          <a:lstStyle/>
          <a:p>
            <a:pPr lvl="0">
              <a:buSzPts val="1000"/>
              <a:tabLst>
                <a:tab pos="457200" algn="l"/>
              </a:tabLst>
            </a:pPr>
            <a:r>
              <a:rPr lang="en-GB" sz="1800" u="sng" dirty="0">
                <a:solidFill>
                  <a:srgbClr val="000000"/>
                </a:solidFill>
                <a:effectLst/>
                <a:latin typeface="Arial" panose="020B0604020202020204" pitchFamily="34" charset="0"/>
                <a:ea typeface="Times New Roman" panose="02020603050405020304" pitchFamily="18" charset="0"/>
              </a:rPr>
              <a:t>Refugee, Asylum Seekers and People on resettlement schemes stakeholder form</a:t>
            </a:r>
          </a:p>
          <a:p>
            <a:pPr lvl="0">
              <a:buSzPts val="1000"/>
              <a:tabLst>
                <a:tab pos="457200" algn="l"/>
              </a:tabLst>
            </a:pPr>
            <a:endParaRPr lang="en-GB" sz="1800" u="sng" dirty="0">
              <a:solidFill>
                <a:srgbClr val="000000"/>
              </a:solidFill>
              <a:effectLst/>
              <a:latin typeface="Arial" panose="020B0604020202020204" pitchFamily="34" charset="0"/>
              <a:ea typeface="Times New Roman" panose="02020603050405020304" pitchFamily="18" charset="0"/>
            </a:endParaRPr>
          </a:p>
          <a:p>
            <a:pPr lvl="0">
              <a:buSzPts val="1000"/>
              <a:tabLst>
                <a:tab pos="457200" algn="l"/>
              </a:tabLst>
            </a:pPr>
            <a:r>
              <a:rPr lang="en-GB" sz="1800" u="sng" dirty="0">
                <a:solidFill>
                  <a:srgbClr val="000000"/>
                </a:solidFill>
                <a:effectLst/>
                <a:latin typeface="Arial" panose="020B0604020202020204" pitchFamily="34" charset="0"/>
                <a:ea typeface="Times New Roman" panose="02020603050405020304" pitchFamily="18" charset="0"/>
              </a:rPr>
              <a:t>Homelessness in Northern Devon Stakeholder form</a:t>
            </a:r>
          </a:p>
        </p:txBody>
      </p:sp>
    </p:spTree>
    <p:extLst>
      <p:ext uri="{BB962C8B-B14F-4D97-AF65-F5344CB8AC3E}">
        <p14:creationId xmlns:p14="http://schemas.microsoft.com/office/powerpoint/2010/main" val="1904819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31E1132-80E1-4153-B3B8-E81356ABC366}"/>
              </a:ext>
            </a:extLst>
          </p:cNvPr>
          <p:cNvSpPr>
            <a:spLocks noGrp="1"/>
          </p:cNvSpPr>
          <p:nvPr>
            <p:ph type="title"/>
          </p:nvPr>
        </p:nvSpPr>
        <p:spPr/>
        <p:txBody>
          <a:bodyPr/>
          <a:lstStyle/>
          <a:p>
            <a:pPr algn="l"/>
            <a:r>
              <a:rPr lang="en-GB" sz="3200" dirty="0"/>
              <a:t>Timeline and next steps</a:t>
            </a:r>
          </a:p>
        </p:txBody>
      </p:sp>
      <p:sp>
        <p:nvSpPr>
          <p:cNvPr id="8" name="Content Placeholder 7">
            <a:extLst>
              <a:ext uri="{FF2B5EF4-FFF2-40B4-BE49-F238E27FC236}">
                <a16:creationId xmlns:a16="http://schemas.microsoft.com/office/drawing/2014/main" id="{6B0CBC79-F43B-4738-BB71-5B4653E0F00B}"/>
              </a:ext>
            </a:extLst>
          </p:cNvPr>
          <p:cNvSpPr>
            <a:spLocks noGrp="1"/>
          </p:cNvSpPr>
          <p:nvPr>
            <p:ph idx="1"/>
          </p:nvPr>
        </p:nvSpPr>
        <p:spPr>
          <a:xfrm>
            <a:off x="342900" y="1676401"/>
            <a:ext cx="8458200" cy="4525963"/>
          </a:xfrm>
        </p:spPr>
        <p:txBody>
          <a:bodyPr/>
          <a:lstStyle/>
          <a:p>
            <a:r>
              <a:rPr lang="en-GB" sz="2800" dirty="0"/>
              <a:t>Further stakeholder meeting 31</a:t>
            </a:r>
            <a:r>
              <a:rPr lang="en-GB" sz="2800" baseline="30000" dirty="0"/>
              <a:t>st</a:t>
            </a:r>
            <a:r>
              <a:rPr lang="en-GB" sz="2800" dirty="0"/>
              <a:t> August</a:t>
            </a:r>
          </a:p>
          <a:p>
            <a:r>
              <a:rPr lang="en-GB" sz="2800" dirty="0"/>
              <a:t>Presentation of first draft of updated needs assessment to the Northern Locality Partnership Forum (part of North Devon Local Care Partnership) 6</a:t>
            </a:r>
            <a:r>
              <a:rPr lang="en-GB" sz="2800" baseline="30000" dirty="0"/>
              <a:t>th</a:t>
            </a:r>
            <a:r>
              <a:rPr lang="en-GB" sz="2800" dirty="0"/>
              <a:t> September</a:t>
            </a:r>
          </a:p>
          <a:p>
            <a:r>
              <a:rPr lang="en-GB" sz="2800" dirty="0"/>
              <a:t>Circulation of the 1</a:t>
            </a:r>
            <a:r>
              <a:rPr lang="en-GB" sz="2800" baseline="30000" dirty="0"/>
              <a:t>st</a:t>
            </a:r>
            <a:r>
              <a:rPr lang="en-GB" sz="2800" dirty="0"/>
              <a:t> draft to stakeholders for further comment, ratification and to coproduce the recommendations – September 2022</a:t>
            </a:r>
          </a:p>
          <a:p>
            <a:r>
              <a:rPr lang="en-GB" sz="2800" dirty="0"/>
              <a:t>Finalise the report – October/November 2022</a:t>
            </a:r>
          </a:p>
          <a:p>
            <a:r>
              <a:rPr lang="en-GB" sz="2800" dirty="0"/>
              <a:t>Inform commissioning decisions for 2023 onwards</a:t>
            </a:r>
          </a:p>
        </p:txBody>
      </p:sp>
    </p:spTree>
    <p:extLst>
      <p:ext uri="{BB962C8B-B14F-4D97-AF65-F5344CB8AC3E}">
        <p14:creationId xmlns:p14="http://schemas.microsoft.com/office/powerpoint/2010/main" val="4071277221"/>
      </p:ext>
    </p:extLst>
  </p:cSld>
  <p:clrMapOvr>
    <a:masterClrMapping/>
  </p:clrMapOvr>
</p:sld>
</file>

<file path=ppt/theme/theme1.xml><?xml version="1.0" encoding="utf-8"?>
<a:theme xmlns:a="http://schemas.openxmlformats.org/drawingml/2006/main" name="corporatepowerpointtemplate">
  <a:themeElements>
    <a:clrScheme name="corporatepowerpoint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rporatepowerpoint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orporatepowerpoint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rporatepowerpoint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rporatepowerpoint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rporatepowerpoint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rporatepowerpoint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rporatepowerpoint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rporatepowerpoint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rporatepowerpoint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rporatepowerpoint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rporatepowerpoint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rporatepowerpoint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rporatepowerpoint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47802282FC324DBD267B883FE14791" ma:contentTypeVersion="9" ma:contentTypeDescription="Create a new document." ma:contentTypeScope="" ma:versionID="87c3f9e56a9a1b52574cd3c9a3c6c6d9">
  <xsd:schema xmlns:xsd="http://www.w3.org/2001/XMLSchema" xmlns:xs="http://www.w3.org/2001/XMLSchema" xmlns:p="http://schemas.microsoft.com/office/2006/metadata/properties" xmlns:ns2="987531e4-8782-41b7-b94b-8dc4f10524a8" xmlns:ns3="cf074165-9500-4f6a-9c29-c0c7309d897f" targetNamespace="http://schemas.microsoft.com/office/2006/metadata/properties" ma:root="true" ma:fieldsID="2c00740a9422593b500487c19555e0ba" ns2:_="" ns3:_="">
    <xsd:import namespace="987531e4-8782-41b7-b94b-8dc4f10524a8"/>
    <xsd:import namespace="cf074165-9500-4f6a-9c29-c0c7309d897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AutoKeyPoints" minOccurs="0"/>
                <xsd:element ref="ns2:MediaServiceKeyPoint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531e4-8782-41b7-b94b-8dc4f10524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f074165-9500-4f6a-9c29-c0c7309d897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cf074165-9500-4f6a-9c29-c0c7309d897f">
      <UserInfo>
        <DisplayName>Sam Cole</DisplayName>
        <AccountId>187</AccountId>
        <AccountType/>
      </UserInfo>
      <UserInfo>
        <DisplayName>Nicola Glassbrook</DisplayName>
        <AccountId>27</AccountId>
        <AccountType/>
      </UserInfo>
      <UserInfo>
        <DisplayName>Martin Barnard</DisplayName>
        <AccountId>209</AccountId>
        <AccountType/>
      </UserInfo>
      <UserInfo>
        <DisplayName>Kevin Gillick</DisplayName>
        <AccountId>283</AccountId>
        <AccountType/>
      </UserInfo>
      <UserInfo>
        <DisplayName>Charlotte Pavitt</DisplayName>
        <AccountId>168</AccountId>
        <AccountType/>
      </UserInfo>
    </SharedWithUsers>
  </documentManagement>
</p:properties>
</file>

<file path=customXml/item3.xml><?xml version="1.0" encoding="utf-8"?>
<LongProperties xmlns="http://schemas.microsoft.com/office/2006/metadata/long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24FA8C7-B309-410F-BA7F-C8FB313A6EB7}">
  <ds:schemaRefs>
    <ds:schemaRef ds:uri="987531e4-8782-41b7-b94b-8dc4f10524a8"/>
    <ds:schemaRef ds:uri="cf074165-9500-4f6a-9c29-c0c7309d897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57767AF-A0E2-416B-B826-134B04A19728}">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cf074165-9500-4f6a-9c29-c0c7309d897f"/>
    <ds:schemaRef ds:uri="http://schemas.microsoft.com/office/infopath/2007/PartnerControls"/>
    <ds:schemaRef ds:uri="987531e4-8782-41b7-b94b-8dc4f10524a8"/>
    <ds:schemaRef ds:uri="http://www.w3.org/XML/1998/namespace"/>
    <ds:schemaRef ds:uri="http://purl.org/dc/dcmitype/"/>
  </ds:schemaRefs>
</ds:datastoreItem>
</file>

<file path=customXml/itemProps3.xml><?xml version="1.0" encoding="utf-8"?>
<ds:datastoreItem xmlns:ds="http://schemas.openxmlformats.org/officeDocument/2006/customXml" ds:itemID="{92752786-F3F8-46C8-AAB4-E8B86AB504CB}">
  <ds:schemaRefs>
    <ds:schemaRef ds:uri="http://schemas.microsoft.com/office/2006/metadata/longProperties"/>
  </ds:schemaRefs>
</ds:datastoreItem>
</file>

<file path=customXml/itemProps4.xml><?xml version="1.0" encoding="utf-8"?>
<ds:datastoreItem xmlns:ds="http://schemas.openxmlformats.org/officeDocument/2006/customXml" ds:itemID="{98A916A8-E2D1-4733-956D-69CB14BC20A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corporatepowerpointtemplate</Template>
  <TotalTime>250</TotalTime>
  <Words>717</Words>
  <Application>Microsoft Office PowerPoint</Application>
  <PresentationFormat>On-screen Show (4:3)</PresentationFormat>
  <Paragraphs>61</Paragraphs>
  <Slides>9</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Source Sans Pro</vt:lpstr>
      <vt:lpstr>corporatepowerpointtemplate</vt:lpstr>
      <vt:lpstr>Homeless and Socially Excluded Groups Health and Wellbeing Needs Assessment and Options Appraisal </vt:lpstr>
      <vt:lpstr>What is Inclusion Health</vt:lpstr>
      <vt:lpstr>Understanding Barriers to Health Care </vt:lpstr>
      <vt:lpstr>Understanding Barriers to Health Care </vt:lpstr>
      <vt:lpstr>Understanding Barriers to Healthcare </vt:lpstr>
      <vt:lpstr>Mortality </vt:lpstr>
      <vt:lpstr>Equity is key</vt:lpstr>
      <vt:lpstr>Health Needs Assessment</vt:lpstr>
      <vt:lpstr>Timeline and next steps</vt:lpstr>
    </vt:vector>
  </TitlesOfParts>
  <Company>Devon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russell.taylor</dc:creator>
  <cp:keywords/>
  <cp:lastModifiedBy>Charlotte Pavitt</cp:lastModifiedBy>
  <cp:revision>21</cp:revision>
  <dcterms:created xsi:type="dcterms:W3CDTF">2009-11-24T09:44:35Z</dcterms:created>
  <dcterms:modified xsi:type="dcterms:W3CDTF">2022-08-03T11:00:13Z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e9a5378624e46c38d4b7a1bdebb7902">
    <vt:lpwstr/>
  </property>
  <property fmtid="{D5CDD505-2E9C-101B-9397-08002B2CF9AE}" pid="3" name="TaxKeywordTaxHTField">
    <vt:lpwstr/>
  </property>
  <property fmtid="{D5CDD505-2E9C-101B-9397-08002B2CF9AE}" pid="4" name="Devon Keywords">
    <vt:lpwstr>9;#Communication|d326c3e8-99e2-4505-810f-2e80af3279b3</vt:lpwstr>
  </property>
  <property fmtid="{D5CDD505-2E9C-101B-9397-08002B2CF9AE}" pid="5" name="Office Location">
    <vt:lpwstr/>
  </property>
  <property fmtid="{D5CDD505-2E9C-101B-9397-08002B2CF9AE}" pid="6" name="TaxKeyword">
    <vt:lpwstr/>
  </property>
  <property fmtid="{D5CDD505-2E9C-101B-9397-08002B2CF9AE}" pid="7" name="h2642852b8ce415eb942dab5510b6844">
    <vt:lpwstr/>
  </property>
  <property fmtid="{D5CDD505-2E9C-101B-9397-08002B2CF9AE}" pid="8" name="a12c4fbea80b408499c3ce7752de385f">
    <vt:lpwstr>Communication|d326c3e8-99e2-4505-810f-2e80af3279b3</vt:lpwstr>
  </property>
  <property fmtid="{D5CDD505-2E9C-101B-9397-08002B2CF9AE}" pid="9" name="Spatial Coverage">
    <vt:lpwstr/>
  </property>
  <property fmtid="{D5CDD505-2E9C-101B-9397-08002B2CF9AE}" pid="10" name="TaxCatchAll">
    <vt:lpwstr>9;#Communication|d326c3e8-99e2-4505-810f-2e80af3279b3</vt:lpwstr>
  </property>
  <property fmtid="{D5CDD505-2E9C-101B-9397-08002B2CF9AE}" pid="11" name="ContentTypeId">
    <vt:lpwstr>0x0101003B47802282FC324DBD267B883FE14791</vt:lpwstr>
  </property>
</Properties>
</file>