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48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27"/>
  </p:normalViewPr>
  <p:slideViewPr>
    <p:cSldViewPr snapToGrid="0" snapToObjects="1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aterlifetraining.co.uk/courses/postural-stability-instructor/psi-eligibi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aterlifetraining.co.uk/webinars/return-on-investment-fame-psi-and-otago-cost-effective-interventions-for-falls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gov.uk/government/publications/falls-and-fractures-consensus-stat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3D1F2-45DD-C421-4250-71337E103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107" y="1301861"/>
            <a:ext cx="9057673" cy="2098226"/>
          </a:xfrm>
        </p:spPr>
        <p:txBody>
          <a:bodyPr/>
          <a:lstStyle/>
          <a:p>
            <a:r>
              <a:rPr lang="en-US" sz="4800" dirty="0">
                <a:solidFill>
                  <a:srgbClr val="002060"/>
                </a:solidFill>
              </a:rPr>
              <a:t>Postural stability instructor (PSI)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4792B-60EC-AFBB-0634-77B10C278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PSIs undertake training to deliver FaME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D9F8382-B2C9-0FE9-19E4-6C82D54C0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481013"/>
            <a:ext cx="1352193" cy="131921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AE282D-AB6A-99B0-2089-B3A3FCD86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080" y="3429000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3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8177-CF02-7830-D292-900ABE18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PSI (FaME Training) considerations for commissioners: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3100" dirty="0"/>
              <a:t>Do service providers have an implementation plan?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6395-F93F-8C5E-1E14-C2EDDA824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9" y="3000375"/>
            <a:ext cx="10167581" cy="35718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Who will coordinate implementation of FaME?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dirty="0"/>
              <a:t>PSI training eligibility checks pre-training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dirty="0"/>
              <a:t>Agree/liaise with referrers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dirty="0"/>
              <a:t>Organise venue/equipment/transport/social aspects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dirty="0"/>
              <a:t>Set out a clear participant/older person journey; recruitment/reach, assessment, participation, data collection, evaluation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1800" dirty="0"/>
              <a:t>Support PSIs e.g., NFIT Community of Practice (fidelity/quality improvement/CPD)</a:t>
            </a:r>
          </a:p>
          <a:p>
            <a:pPr>
              <a:buFont typeface="Wingdings" pitchFamily="2" charset="2"/>
              <a:buChar char="ü"/>
            </a:pPr>
            <a:endParaRPr lang="en-US" sz="1100" dirty="0"/>
          </a:p>
          <a:p>
            <a:endParaRPr lang="en-US" sz="11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3601E92-6EA5-73CF-EA67-B6EBA235B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1" y="5572125"/>
            <a:ext cx="1200150" cy="12001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C1E9F98-861C-3A4C-94EF-A2DD27E0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95" y="5912643"/>
            <a:ext cx="1352193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8177-CF02-7830-D292-900ABE18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PSI (FaME Training): eligibility for exercise professionals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6395-F93F-8C5E-1E14-C2EDDA824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381249"/>
            <a:ext cx="4071938" cy="3581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Have sufficient/required entry level knowledge &amp; experience?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Understand expectations (on completion of the training?)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C6D04E-39DB-C808-B8F2-A88BE3B4E414}"/>
              </a:ext>
            </a:extLst>
          </p:cNvPr>
          <p:cNvSpPr/>
          <p:nvPr/>
        </p:nvSpPr>
        <p:spPr>
          <a:xfrm>
            <a:off x="5238297" y="2045395"/>
            <a:ext cx="3812719" cy="212312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2060"/>
                </a:solidFill>
              </a:rPr>
              <a:t>- L2 Fitness Qualification </a:t>
            </a:r>
            <a:r>
              <a:rPr lang="en-US" sz="1600" b="1" u="sng" dirty="0">
                <a:solidFill>
                  <a:srgbClr val="002060"/>
                </a:solidFill>
              </a:rPr>
              <a:t>&amp;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- L3 Exercise Referral </a:t>
            </a:r>
            <a:r>
              <a:rPr lang="en-US" sz="1600" b="1" u="sng" dirty="0">
                <a:solidFill>
                  <a:srgbClr val="002060"/>
                </a:solidFill>
              </a:rPr>
              <a:t>&amp;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- Exp of working with older people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952D97-F4B3-CB70-53B5-D4AC65503E10}"/>
              </a:ext>
            </a:extLst>
          </p:cNvPr>
          <p:cNvSpPr/>
          <p:nvPr/>
        </p:nvSpPr>
        <p:spPr>
          <a:xfrm>
            <a:off x="5108688" y="4449126"/>
            <a:ext cx="4071938" cy="212312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2060"/>
                </a:solidFill>
              </a:rPr>
              <a:t>- Deliver FaME with fidelity (not  	                          FaME’ish!)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- Pre-session assessment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- Data collection requirement's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B69B5F-784C-5B85-4884-222E3EEAB8AA}"/>
              </a:ext>
            </a:extLst>
          </p:cNvPr>
          <p:cNvSpPr/>
          <p:nvPr/>
        </p:nvSpPr>
        <p:spPr>
          <a:xfrm>
            <a:off x="9961349" y="1895101"/>
            <a:ext cx="859051" cy="7074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415A9-CA32-90FA-6770-12D48228D450}"/>
              </a:ext>
            </a:extLst>
          </p:cNvPr>
          <p:cNvSpPr txBox="1"/>
          <p:nvPr/>
        </p:nvSpPr>
        <p:spPr>
          <a:xfrm>
            <a:off x="9051016" y="2681476"/>
            <a:ext cx="268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Yoga, Pilates, Dance Teachers etc.  may not have these 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F983287-A1B9-B86A-5869-41E127550A4E}"/>
              </a:ext>
            </a:extLst>
          </p:cNvPr>
          <p:cNvSpPr/>
          <p:nvPr/>
        </p:nvSpPr>
        <p:spPr>
          <a:xfrm>
            <a:off x="9961349" y="4168518"/>
            <a:ext cx="859051" cy="70748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DEE47-78E0-7E77-4C96-FA367BD13D3D}"/>
              </a:ext>
            </a:extLst>
          </p:cNvPr>
          <p:cNvSpPr txBox="1"/>
          <p:nvPr/>
        </p:nvSpPr>
        <p:spPr>
          <a:xfrm>
            <a:off x="8684183" y="4876004"/>
            <a:ext cx="3413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Implementing FaME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is more than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delivering a session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4B31BF5C-E4CB-C7ED-C974-4348E62B8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95" y="5912643"/>
            <a:ext cx="1352193" cy="131921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CD2477C-1609-12D7-531C-01BC2474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1" y="5572125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E432-52A1-EFC0-A89E-E0579484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29850" cy="14859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Scope of practice: </a:t>
            </a:r>
            <a:br>
              <a:rPr lang="en-US" dirty="0"/>
            </a:br>
            <a:r>
              <a:rPr lang="en-US" sz="3100" i="1" dirty="0">
                <a:solidFill>
                  <a:schemeClr val="bg1">
                    <a:lumMod val="50000"/>
                  </a:schemeClr>
                </a:solidFill>
              </a:rPr>
              <a:t>It is the candidates’ responsibility to understand their scope of practice and associated insurance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DE2AD-BFB0-2043-F2E6-4EC3952CE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533650"/>
            <a:ext cx="10648951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Candidates are required to read LLTs full eligibility guidance </a:t>
            </a:r>
            <a:r>
              <a:rPr lang="en-US" u="sng" dirty="0"/>
              <a:t>BEFORE THEY ATTEND TRAINING;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https://www.laterlifetraining.co.uk/courses/postural-stability-instructor/psi-eligibility/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9E764C-6BA1-B788-174E-41AA8A099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44" y="3429000"/>
            <a:ext cx="4076005" cy="332388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366F293-1A4E-3919-8076-ECC45BD38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95" y="5912643"/>
            <a:ext cx="1352193" cy="131921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CEDC0AE-3EB3-C9E0-F72C-A31EEAE92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01" y="5572125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5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736E3E92-080D-915C-E30F-0355024C2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391">
            <a:off x="7756835" y="2196684"/>
            <a:ext cx="3954425" cy="24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222527-259A-3C3A-F867-F799524B8C46}"/>
              </a:ext>
            </a:extLst>
          </p:cNvPr>
          <p:cNvSpPr txBox="1">
            <a:spLocks/>
          </p:cNvSpPr>
          <p:nvPr/>
        </p:nvSpPr>
        <p:spPr>
          <a:xfrm>
            <a:off x="7429759" y="4995524"/>
            <a:ext cx="4608579" cy="45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  <a:defRPr/>
            </a:pPr>
            <a:r>
              <a:rPr lang="en-US" sz="1800" dirty="0">
                <a:hlinkClick r:id="rId4"/>
              </a:rPr>
              <a:t>https://www.gov.uk/government/publications/falls-and-fractures-consensus-statement</a:t>
            </a:r>
            <a:endParaRPr lang="en-US" sz="1800" dirty="0"/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endParaRPr lang="en-US" sz="1800" dirty="0"/>
          </a:p>
        </p:txBody>
      </p:sp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03D264E2-C9A7-2B49-7B30-8A2CB99F1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73" y="1456714"/>
            <a:ext cx="6187405" cy="33707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8DA185-6022-63F5-0905-7B8FB2865B94}"/>
              </a:ext>
            </a:extLst>
          </p:cNvPr>
          <p:cNvSpPr/>
          <p:nvPr/>
        </p:nvSpPr>
        <p:spPr>
          <a:xfrm rot="748166">
            <a:off x="5570422" y="1746547"/>
            <a:ext cx="1741714" cy="15291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FREE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webinar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08523-D73B-BDB2-CB34-227225CE2DE5}"/>
              </a:ext>
            </a:extLst>
          </p:cNvPr>
          <p:cNvSpPr/>
          <p:nvPr/>
        </p:nvSpPr>
        <p:spPr>
          <a:xfrm>
            <a:off x="857573" y="4971871"/>
            <a:ext cx="6325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https://www.laterlifetraining.co.uk/webinars/return-on-investment-fame-psi-and-otago-cost-effective-interventions-for-falls/</a:t>
            </a:r>
            <a:endParaRPr lang="en-US" dirty="0"/>
          </a:p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689C994-3732-0D44-D138-9CB52456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40897"/>
            <a:ext cx="10291763" cy="94744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PSI eligibility and potential impact on ROI?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F44D850-640C-A36B-72E1-1A987A3C9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395" y="5912643"/>
            <a:ext cx="1352193" cy="1319213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EF028DD0-D0AF-9FC3-3CAC-609B5D9AE9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0401" y="5572125"/>
            <a:ext cx="1200150" cy="1200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</TotalTime>
  <Words>272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Franklin Gothic Book</vt:lpstr>
      <vt:lpstr>Wingdings</vt:lpstr>
      <vt:lpstr>Crop</vt:lpstr>
      <vt:lpstr>Postural stability instructor (PSI) Training</vt:lpstr>
      <vt:lpstr>PSI (FaME Training) considerations for commissioners:  Do service providers have an implementation plan? </vt:lpstr>
      <vt:lpstr>PSI (FaME Training): eligibility for exercise professionals</vt:lpstr>
      <vt:lpstr>Scope of practice:  It is the candidates’ responsibility to understand their scope of practice and associated insurance provision</vt:lpstr>
      <vt:lpstr>PSI eligibility and potential impact on ROI?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Townley</dc:creator>
  <cp:lastModifiedBy>RAPSEY, Simon (ROYAL DEVON UNIVERSITY HEALTHCARE NHS FOUNDATION TRUST)</cp:lastModifiedBy>
  <cp:revision>18</cp:revision>
  <dcterms:created xsi:type="dcterms:W3CDTF">2022-06-25T09:18:10Z</dcterms:created>
  <dcterms:modified xsi:type="dcterms:W3CDTF">2022-07-13T13:43:40Z</dcterms:modified>
</cp:coreProperties>
</file>