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8" y="7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F8461-115E-458D-AC33-BC00CAD22A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E7F3D2-29EE-4790-84A8-31EF82A54B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A4853F-B5B7-41D8-B28A-E39EE2380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3FC4-E857-4054-8F8F-873FAA0743BE}" type="datetimeFigureOut">
              <a:rPr lang="en-GB" smtClean="0"/>
              <a:t>24/06/2022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C71B4B-0387-4AB4-89A7-BD5DD99B3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D56D5F-3BCE-40D6-8B47-8235FFE19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B802-86CC-4C6A-B66E-5223D21F62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6577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261F5-B41E-4AB6-9C83-80B4F0D8C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6CCEB0-F402-47DC-810C-2757AB0AF7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92F63A-2CE0-4102-96F2-06FDC3C6C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3FC4-E857-4054-8F8F-873FAA0743BE}" type="datetimeFigureOut">
              <a:rPr lang="en-GB" smtClean="0"/>
              <a:t>24/06/2022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A0904E-E54E-405F-A70B-E78124FC4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05CD20-B16B-4BAE-8DF5-F9192EE1D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B802-86CC-4C6A-B66E-5223D21F62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3677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CADA1E-6E6E-45DE-95B4-C43158D673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D6EEFD-197D-4F24-A9D0-1DA7264DA5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E13-4096-4D8F-BCDB-014C8F9AE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3FC4-E857-4054-8F8F-873FAA0743BE}" type="datetimeFigureOut">
              <a:rPr lang="en-GB" smtClean="0"/>
              <a:t>24/06/2022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231AE3-5AF4-4F4E-8D20-64B4260C0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1B71F9-6CC9-47B2-B63A-39B6D2D43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B802-86CC-4C6A-B66E-5223D21F62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1316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41C58-1349-4AA2-8856-49EAFEB7A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6F9F74-FC0E-4114-AB4B-FD06E1A10A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EBBE15-E4A1-4769-942C-B6F1A5EC0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3FC4-E857-4054-8F8F-873FAA0743BE}" type="datetimeFigureOut">
              <a:rPr lang="en-GB" smtClean="0"/>
              <a:t>24/06/2022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C73166-18AA-4E10-97CC-8F7E9E59E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346D54-41B6-43DF-BC5F-08B42EF82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B802-86CC-4C6A-B66E-5223D21F62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7788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050E7-6895-4D81-8DD8-F47137798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5769D0-8E21-4EE8-B523-5C03EB2E3C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17035-BD37-413F-90F9-FC2D3D34A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3FC4-E857-4054-8F8F-873FAA0743BE}" type="datetimeFigureOut">
              <a:rPr lang="en-GB" smtClean="0"/>
              <a:t>24/06/2022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4CF3EA-D6B5-42FB-90EE-C943B0201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3B3AFE-2F87-4AF4-8D24-036DC0712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B802-86CC-4C6A-B66E-5223D21F62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6348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47F2E-CDD9-4277-8C78-E316017BB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6A4355-D51A-40F4-8A50-396E362F8F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6A83A0-8213-43D6-8234-FDD664AA74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4F08EF-45B2-4DAB-8FC5-22853753A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3FC4-E857-4054-8F8F-873FAA0743BE}" type="datetimeFigureOut">
              <a:rPr lang="en-GB" smtClean="0"/>
              <a:t>24/06/2022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686B8E-214D-4EAC-8802-B6C437AF0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357297-9552-449F-B1A7-58FD7E1FB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B802-86CC-4C6A-B66E-5223D21F62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0881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ABB9B-AEEC-49DD-A477-FF9D785D8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AE8B5A-3D7C-4722-B073-A0A8939F5A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8DF3B0-218F-41A1-9928-0932249F1F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12C5DB-8841-411F-8DFC-9E4B80A2C7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DCDC8B-255A-40AE-A264-028F1575B9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0863E9-3B82-4019-965A-6F94976D0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3FC4-E857-4054-8F8F-873FAA0743BE}" type="datetimeFigureOut">
              <a:rPr lang="en-GB" smtClean="0"/>
              <a:t>24/06/2022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B2ED9E-93B0-48FE-848B-B6167B81B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D38924-02D5-4618-8355-2963DAA2A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B802-86CC-4C6A-B66E-5223D21F62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4207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9F4DC-19E9-4D76-BB03-1EF26112D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CCD749-5025-4743-B61B-7491FE916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3FC4-E857-4054-8F8F-873FAA0743BE}" type="datetimeFigureOut">
              <a:rPr lang="en-GB" smtClean="0"/>
              <a:t>24/06/2022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2ECBB4-004E-45F2-B367-F88C43BC2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597A10-ACED-46DC-9E3B-123620E91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B802-86CC-4C6A-B66E-5223D21F62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3076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FAB0F2-0634-4475-B33B-B9E960327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3FC4-E857-4054-8F8F-873FAA0743BE}" type="datetimeFigureOut">
              <a:rPr lang="en-GB" smtClean="0"/>
              <a:t>24/06/2022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30ED5F-5ED7-4152-88AC-94A44E918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1BA35B-CDFC-4E8A-B436-0558DEE45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B802-86CC-4C6A-B66E-5223D21F62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5629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EE4F6C-B3A5-4836-B1AF-15641F1A5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63D975-A8DF-478B-B27D-216E293D2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230600-9141-4611-B41D-46B5725075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BE4EBF-8D25-4B66-81DE-CF1749EC5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3FC4-E857-4054-8F8F-873FAA0743BE}" type="datetimeFigureOut">
              <a:rPr lang="en-GB" smtClean="0"/>
              <a:t>24/06/2022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AEC9CD-4647-441F-B269-D31289670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6CFD7-EA34-44D1-834C-6940D2E60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B802-86CC-4C6A-B66E-5223D21F62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4911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A4744-8BDC-40B9-BFCB-588C53343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6E03F3-AF55-43FC-8D58-480AAC75D5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46AA86-3359-421C-967C-E988EB1156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92A9F7-F063-4D28-835D-4CC8F1307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3FC4-E857-4054-8F8F-873FAA0743BE}" type="datetimeFigureOut">
              <a:rPr lang="en-GB" smtClean="0"/>
              <a:t>24/06/2022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B88DA8-E34E-4274-8AC7-66856973B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F8C19A-9CD2-4442-923C-D691954A5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B802-86CC-4C6A-B66E-5223D21F62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5822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01A7F8-B7DA-44EB-AFAF-07790EB305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0B0E78-B6D9-4C27-9A6B-67EA573122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A2D819-61A2-4172-8551-A9971BAB26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CE3FC4-E857-4054-8F8F-873FAA0743BE}" type="datetimeFigureOut">
              <a:rPr lang="en-GB" smtClean="0"/>
              <a:t>24/06/2022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F92578-F425-4DFC-8F0C-3012C6FDBF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A8E85B-B32B-4E98-AE10-BCCF9F33D3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7B802-86CC-4C6A-B66E-5223D21F62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961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6588BCD-7EAF-405E-92A8-B3E2E211389B}"/>
              </a:ext>
            </a:extLst>
          </p:cNvPr>
          <p:cNvSpPr txBox="1"/>
          <p:nvPr/>
        </p:nvSpPr>
        <p:spPr>
          <a:xfrm>
            <a:off x="95249" y="123825"/>
            <a:ext cx="1036548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800" dirty="0"/>
              <a:t>If the Northern Locality was a village of 100 people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7A0AE8-617E-45E0-B045-C7A330138971}"/>
              </a:ext>
            </a:extLst>
          </p:cNvPr>
          <p:cNvSpPr txBox="1"/>
          <p:nvPr/>
        </p:nvSpPr>
        <p:spPr>
          <a:xfrm>
            <a:off x="171450" y="1429489"/>
            <a:ext cx="4486270" cy="384720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spcAft>
                <a:spcPts val="125"/>
              </a:spcAft>
            </a:pPr>
            <a:r>
              <a:rPr lang="en-GB" dirty="0"/>
              <a:t>5 would be under the age of 5</a:t>
            </a:r>
          </a:p>
          <a:p>
            <a:pPr>
              <a:spcAft>
                <a:spcPts val="125"/>
              </a:spcAft>
            </a:pPr>
            <a:endParaRPr lang="en-GB" dirty="0"/>
          </a:p>
          <a:p>
            <a:pPr>
              <a:spcAft>
                <a:spcPts val="125"/>
              </a:spcAft>
            </a:pPr>
            <a:r>
              <a:rPr lang="en-GB" dirty="0"/>
              <a:t>14 would be aged between 5 and 17</a:t>
            </a:r>
          </a:p>
          <a:p>
            <a:pPr>
              <a:spcAft>
                <a:spcPts val="125"/>
              </a:spcAft>
            </a:pPr>
            <a:endParaRPr lang="en-GB" dirty="0"/>
          </a:p>
          <a:p>
            <a:pPr>
              <a:spcAft>
                <a:spcPts val="125"/>
              </a:spcAft>
            </a:pPr>
            <a:r>
              <a:rPr lang="en-GB" dirty="0"/>
              <a:t>6 would be aged between 18 and 24</a:t>
            </a:r>
            <a:endParaRPr lang="en-GB" sz="800" dirty="0"/>
          </a:p>
          <a:p>
            <a:pPr>
              <a:spcAft>
                <a:spcPts val="125"/>
              </a:spcAft>
            </a:pPr>
            <a:endParaRPr lang="en-GB" dirty="0"/>
          </a:p>
          <a:p>
            <a:pPr>
              <a:spcAft>
                <a:spcPts val="125"/>
              </a:spcAft>
            </a:pPr>
            <a:r>
              <a:rPr lang="en-GB" dirty="0"/>
              <a:t>15 would be aged between 25 and 39</a:t>
            </a:r>
            <a:endParaRPr lang="en-GB" sz="800" dirty="0"/>
          </a:p>
          <a:p>
            <a:pPr>
              <a:spcAft>
                <a:spcPts val="125"/>
              </a:spcAft>
            </a:pPr>
            <a:endParaRPr lang="en-GB" dirty="0"/>
          </a:p>
          <a:p>
            <a:pPr>
              <a:spcAft>
                <a:spcPts val="125"/>
              </a:spcAft>
            </a:pPr>
            <a:r>
              <a:rPr lang="en-GB" dirty="0"/>
              <a:t>34 would be aged between 40 and 64</a:t>
            </a:r>
            <a:endParaRPr lang="en-GB" sz="800" dirty="0"/>
          </a:p>
          <a:p>
            <a:pPr>
              <a:spcAft>
                <a:spcPts val="125"/>
              </a:spcAft>
            </a:pPr>
            <a:endParaRPr lang="en-GB" dirty="0"/>
          </a:p>
          <a:p>
            <a:pPr>
              <a:spcAft>
                <a:spcPts val="125"/>
              </a:spcAft>
            </a:pPr>
            <a:r>
              <a:rPr lang="en-GB" dirty="0"/>
              <a:t>14 would be aged between 65 and 74	</a:t>
            </a:r>
            <a:endParaRPr lang="en-GB" sz="800" dirty="0"/>
          </a:p>
          <a:p>
            <a:pPr>
              <a:spcAft>
                <a:spcPts val="125"/>
              </a:spcAft>
            </a:pPr>
            <a:endParaRPr lang="en-GB" dirty="0"/>
          </a:p>
          <a:p>
            <a:pPr>
              <a:spcAft>
                <a:spcPts val="125"/>
              </a:spcAft>
            </a:pPr>
            <a:r>
              <a:rPr lang="en-GB" dirty="0"/>
              <a:t>12 would be aged over 75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B2C664-3DEB-45FF-8FC1-55AEF626FC17}"/>
              </a:ext>
            </a:extLst>
          </p:cNvPr>
          <p:cNvSpPr txBox="1"/>
          <p:nvPr/>
        </p:nvSpPr>
        <p:spPr>
          <a:xfrm>
            <a:off x="9582150" y="4484142"/>
            <a:ext cx="2415855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GB" dirty="0"/>
              <a:t>Around 18% of children aged 5 would have obvious untreated decayed teeth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0CA82D9-FA89-41C9-B84C-3362251BB7A0}"/>
              </a:ext>
            </a:extLst>
          </p:cNvPr>
          <p:cNvSpPr txBox="1"/>
          <p:nvPr/>
        </p:nvSpPr>
        <p:spPr>
          <a:xfrm>
            <a:off x="4789172" y="1429489"/>
            <a:ext cx="3781426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9 people would be living with a long-term health condition or disability which limits their day to day activities a lot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0A43063-8C4F-4107-87DD-A765F29B2D48}"/>
              </a:ext>
            </a:extLst>
          </p:cNvPr>
          <p:cNvSpPr txBox="1"/>
          <p:nvPr/>
        </p:nvSpPr>
        <p:spPr>
          <a:xfrm>
            <a:off x="853590" y="5623846"/>
            <a:ext cx="3803163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GB" dirty="0"/>
              <a:t>9 people would live in one of the 20% most deprived LSOAs in England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854D254-C8A0-442B-94E3-E879C3A29709}"/>
              </a:ext>
            </a:extLst>
          </p:cNvPr>
          <p:cNvSpPr txBox="1"/>
          <p:nvPr/>
        </p:nvSpPr>
        <p:spPr>
          <a:xfrm>
            <a:off x="4784543" y="2802488"/>
            <a:ext cx="3804278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11 people would be unpaid carers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3E466A3-170F-4EAD-8967-F35EFAE6A2FD}"/>
              </a:ext>
            </a:extLst>
          </p:cNvPr>
          <p:cNvSpPr txBox="1"/>
          <p:nvPr/>
        </p:nvSpPr>
        <p:spPr>
          <a:xfrm>
            <a:off x="4768691" y="3388283"/>
            <a:ext cx="3036099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1 person would not speak English as their main language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495C0E3-05C0-4E0E-9463-181BE8878B9E}"/>
              </a:ext>
            </a:extLst>
          </p:cNvPr>
          <p:cNvSpPr txBox="1"/>
          <p:nvPr/>
        </p:nvSpPr>
        <p:spPr>
          <a:xfrm>
            <a:off x="4777742" y="4200800"/>
            <a:ext cx="3792855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3 people would identify as lesbian, gay or bisexual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E5712EF-E270-4382-93A2-2922788FD7F8}"/>
              </a:ext>
            </a:extLst>
          </p:cNvPr>
          <p:cNvSpPr txBox="1"/>
          <p:nvPr/>
        </p:nvSpPr>
        <p:spPr>
          <a:xfrm>
            <a:off x="8701107" y="3758472"/>
            <a:ext cx="2507925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15% of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/>
              <a:t>people over the age of 15 would smoke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B73233B-B1EE-466C-B8E2-5C9BAD2A7A19}"/>
              </a:ext>
            </a:extLst>
          </p:cNvPr>
          <p:cNvSpPr txBox="1"/>
          <p:nvPr/>
        </p:nvSpPr>
        <p:spPr>
          <a:xfrm>
            <a:off x="8692119" y="2988030"/>
            <a:ext cx="3314695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Over 1 in 10 adults would have a diagnosis of depression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8012FF7-1693-4F69-8ED0-907920408479}"/>
              </a:ext>
            </a:extLst>
          </p:cNvPr>
          <p:cNvSpPr txBox="1"/>
          <p:nvPr/>
        </p:nvSpPr>
        <p:spPr>
          <a:xfrm>
            <a:off x="8673785" y="2217588"/>
            <a:ext cx="1918016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8% of adults would be obese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697A684-885B-4C27-AAF7-BAB929C91A9A}"/>
              </a:ext>
            </a:extLst>
          </p:cNvPr>
          <p:cNvSpPr txBox="1"/>
          <p:nvPr/>
        </p:nvSpPr>
        <p:spPr>
          <a:xfrm>
            <a:off x="8673783" y="1431364"/>
            <a:ext cx="3302869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Less than 1% of children would be in care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24C4F6D-914C-49D6-877C-073E5083FCC9}"/>
              </a:ext>
            </a:extLst>
          </p:cNvPr>
          <p:cNvSpPr txBox="1"/>
          <p:nvPr/>
        </p:nvSpPr>
        <p:spPr>
          <a:xfrm>
            <a:off x="8681753" y="5773124"/>
            <a:ext cx="3305887" cy="9233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On average, women would live to be 83 years old, and men would live to be 80 years old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65359E8-0174-4291-AEAD-AA0589FBD5B3}"/>
              </a:ext>
            </a:extLst>
          </p:cNvPr>
          <p:cNvSpPr txBox="1"/>
          <p:nvPr/>
        </p:nvSpPr>
        <p:spPr>
          <a:xfrm>
            <a:off x="171450" y="764916"/>
            <a:ext cx="87805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Northern locality has a population of around 168,000 people, and includes the areas of Barnstaple, Bideford, Holsworthy, </a:t>
            </a:r>
            <a:r>
              <a:rPr lang="en-GB"/>
              <a:t>Ilfracombe, South </a:t>
            </a:r>
            <a:r>
              <a:rPr lang="en-GB" dirty="0"/>
              <a:t>Molton and Torrington.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A59F3A0B-C7E3-4661-A160-486AC9A7EE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0469" y="1496834"/>
            <a:ext cx="638175" cy="65147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AEAA0ADD-6EAC-4B15-9BB9-CC683E2099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2860" y="4429280"/>
            <a:ext cx="776293" cy="776293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D52F9361-9364-48F4-85D0-0F32885D9E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28258" y="3377285"/>
            <a:ext cx="682141" cy="682141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8C59470-B415-46FA-BFF5-029834B5F0A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76049" y="2291395"/>
            <a:ext cx="716037" cy="716037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32929D2D-CAEF-44F4-948E-795EC2CD1FC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12267" y="4694082"/>
            <a:ext cx="698817" cy="698817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D13FECCB-01C2-4694-B586-8B420099EB0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878103" y="2180928"/>
            <a:ext cx="700086" cy="700086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F09C0DE4-250B-4088-A3A2-4C00753B92B6}"/>
              </a:ext>
            </a:extLst>
          </p:cNvPr>
          <p:cNvSpPr txBox="1"/>
          <p:nvPr/>
        </p:nvSpPr>
        <p:spPr>
          <a:xfrm>
            <a:off x="4843987" y="5935233"/>
            <a:ext cx="2859403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Over one fifth of children aged 4 would be overweight</a:t>
            </a: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E9AE6423-076A-418D-8F4C-2FB32075787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277600" y="3734395"/>
            <a:ext cx="631308" cy="64971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3B8E0B3-56B4-43B7-B836-D51B213B512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119152" y="156820"/>
            <a:ext cx="2857500" cy="1076325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88AFB86B-14D7-49A6-B03C-133555D5DEF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71449" y="5542629"/>
            <a:ext cx="682141" cy="682141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5B04A7B9-5B52-44BA-96F0-4B98B9679C9B}"/>
              </a:ext>
            </a:extLst>
          </p:cNvPr>
          <p:cNvSpPr txBox="1"/>
          <p:nvPr/>
        </p:nvSpPr>
        <p:spPr>
          <a:xfrm>
            <a:off x="5248799" y="5063009"/>
            <a:ext cx="3321798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8 people would not have a car or vehicle in their household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C00BA00-9598-4522-92CB-5BEA155EB13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805728" y="3326145"/>
            <a:ext cx="776293" cy="77629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A2BC23F-00AA-4F90-81DF-3CF4B606012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11843" y="5083255"/>
            <a:ext cx="592458" cy="59245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10476E2-EFCF-4BF8-AA2B-D913B6997DF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778686" y="5829089"/>
            <a:ext cx="752475" cy="752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551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B41EB-FD84-43F9-8CDC-1A4D87AE1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" y="66676"/>
            <a:ext cx="2228850" cy="352424"/>
          </a:xfrm>
        </p:spPr>
        <p:txBody>
          <a:bodyPr>
            <a:normAutofit fontScale="90000"/>
          </a:bodyPr>
          <a:lstStyle/>
          <a:p>
            <a:r>
              <a:rPr lang="en-GB" sz="3000" b="1" dirty="0"/>
              <a:t>Data sources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DEF68DD-73DB-4C79-97D6-FE9BCDD6A0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1609915"/>
              </p:ext>
            </p:extLst>
          </p:nvPr>
        </p:nvGraphicFramePr>
        <p:xfrm>
          <a:off x="161925" y="419100"/>
          <a:ext cx="11849101" cy="61527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7695">
                  <a:extLst>
                    <a:ext uri="{9D8B030D-6E8A-4147-A177-3AD203B41FA5}">
                      <a16:colId xmlns:a16="http://schemas.microsoft.com/office/drawing/2014/main" val="3458786950"/>
                    </a:ext>
                  </a:extLst>
                </a:gridCol>
                <a:gridCol w="4529192">
                  <a:extLst>
                    <a:ext uri="{9D8B030D-6E8A-4147-A177-3AD203B41FA5}">
                      <a16:colId xmlns:a16="http://schemas.microsoft.com/office/drawing/2014/main" val="1900070816"/>
                    </a:ext>
                  </a:extLst>
                </a:gridCol>
                <a:gridCol w="5022214">
                  <a:extLst>
                    <a:ext uri="{9D8B030D-6E8A-4147-A177-3AD203B41FA5}">
                      <a16:colId xmlns:a16="http://schemas.microsoft.com/office/drawing/2014/main" val="2102001964"/>
                    </a:ext>
                  </a:extLst>
                </a:gridCol>
              </a:tblGrid>
              <a:tr h="330337"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Item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Numerator data source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Denominator data source if applicable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74868638"/>
                  </a:ext>
                </a:extLst>
              </a:tr>
              <a:tr h="330337"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Locality populations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ONS mid-year LSOA population estimates 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GB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91625264"/>
                  </a:ext>
                </a:extLst>
              </a:tr>
              <a:tr h="330337"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Locality GP practice populations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NHS Digital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GB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3244960"/>
                  </a:ext>
                </a:extLst>
              </a:tr>
              <a:tr h="372856"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20% most deprived LSOAs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ONS mid-year LSOA population estimate 2020 where LSOA has IMD Decile of 1 or 2 (20% most deprived LSOAs) in 2019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Total locality population (ONS mid-year LSOA population estimates 2020)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498362"/>
                  </a:ext>
                </a:extLst>
              </a:tr>
              <a:tr h="710522"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People living with long-term health condition or disability which limits day to day activities a lot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Census 2011 – Long-term health problem or disability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Census 2011 –LSOA population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22142868"/>
                  </a:ext>
                </a:extLst>
              </a:tr>
              <a:tr h="330337"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Unpaid carers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Census 2011 – Provision of unpaid care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Census 2011 –LSOA population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12330752"/>
                  </a:ext>
                </a:extLst>
              </a:tr>
              <a:tr h="394734"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People who do not speak English as their main language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Census 2011 – Main language (detailed)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Census 2011 – Main language (detailed) LSOA population aged 3+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52761059"/>
                  </a:ext>
                </a:extLst>
              </a:tr>
              <a:tr h="394734"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People who identify as lesbian, gay or bisexual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Annual Population Survey, Office for National Statistics - % of people in the South West whose sexual identity is bisexual, or gay or lesbian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GB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04780990"/>
                  </a:ext>
                </a:extLst>
              </a:tr>
              <a:tr h="330337"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Smoking prevalence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QOF smoking prevalence 2020/21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QOF smoking prevalence practice list size 2020/21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03255886"/>
                  </a:ext>
                </a:extLst>
              </a:tr>
              <a:tr h="330337"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Diagnosis of depression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Depression QOF register 2020/21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Depression QOF register practice list size 2020/21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22835831"/>
                  </a:ext>
                </a:extLst>
              </a:tr>
              <a:tr h="330337"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No car or vehicle in household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Census 2011 – Car or van availability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Census 2011 – LSOA population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16682920"/>
                  </a:ext>
                </a:extLst>
              </a:tr>
              <a:tr h="330337"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Obesity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Obesity QOF register 2020/21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Obesity QOF register practice list size 2020/21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74384302"/>
                  </a:ext>
                </a:extLst>
              </a:tr>
              <a:tr h="423625"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Life expectancy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Office for National Statistics life expectancy 2018-2020 for age &lt;1. Average for North Devon and Torridge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GB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81396996"/>
                  </a:ext>
                </a:extLst>
              </a:tr>
              <a:tr h="394734"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Children aged 5 with dental decay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Oral health survey of five-year old children 2019 – Public Health England - % for North Devon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GB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45832148"/>
                  </a:ext>
                </a:extLst>
              </a:tr>
              <a:tr h="394734"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Children aged 4 who are overweight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National Child Measurement Programme (2019/20)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GB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09265508"/>
                  </a:ext>
                </a:extLst>
              </a:tr>
              <a:tr h="330337"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Children in care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GOV UK – Children looked after in England including adoptions (2020) – Rate per 10,000 children aged under 18 for Devon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GB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568427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7596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301</TotalTime>
  <Words>564</Words>
  <Application>Microsoft Office PowerPoint</Application>
  <PresentationFormat>Widescreen</PresentationFormat>
  <Paragraphs>70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Data 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Danni-Marie Chant</dc:creator>
  <cp:lastModifiedBy>Nicola Mitchell</cp:lastModifiedBy>
  <cp:revision>22</cp:revision>
  <dcterms:created xsi:type="dcterms:W3CDTF">2022-06-14T11:49:17Z</dcterms:created>
  <dcterms:modified xsi:type="dcterms:W3CDTF">2022-06-24T10:10:58Z</dcterms:modified>
</cp:coreProperties>
</file>