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69" r:id="rId3"/>
    <p:sldId id="257" r:id="rId4"/>
    <p:sldId id="259" r:id="rId5"/>
    <p:sldId id="270" r:id="rId6"/>
    <p:sldId id="258" r:id="rId7"/>
    <p:sldId id="266"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B297C7-0E84-4B5E-8EA0-8FA3BA0CE917}" v="1" dt="2021-04-22T11:59:15.6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4" d="100"/>
          <a:sy n="114" d="100"/>
        </p:scale>
        <p:origin x="51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1639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568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2072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4886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5884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644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5866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067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021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9197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6/2/21</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6017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6/2/21</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1980879834"/>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q3xoZXSW5y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4-tcKYx24a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59C7A5-003E-4F1F-B45A-4346BB6C830F}"/>
              </a:ext>
            </a:extLst>
          </p:cNvPr>
          <p:cNvSpPr>
            <a:spLocks noGrp="1"/>
          </p:cNvSpPr>
          <p:nvPr>
            <p:ph type="ctrTitle"/>
          </p:nvPr>
        </p:nvSpPr>
        <p:spPr>
          <a:xfrm>
            <a:off x="784346" y="1013154"/>
            <a:ext cx="4076460" cy="3626217"/>
          </a:xfrm>
        </p:spPr>
        <p:txBody>
          <a:bodyPr anchor="b">
            <a:normAutofit/>
          </a:bodyPr>
          <a:lstStyle/>
          <a:p>
            <a:pPr algn="r"/>
            <a:r>
              <a:rPr lang="en-US" sz="5000" dirty="0">
                <a:solidFill>
                  <a:schemeClr val="bg1"/>
                </a:solidFill>
              </a:rPr>
              <a:t>Trauma Informed Care – The New Normal</a:t>
            </a:r>
            <a:endParaRPr lang="en-GB" sz="5000" dirty="0">
              <a:solidFill>
                <a:schemeClr val="bg1"/>
              </a:solidFill>
            </a:endParaRPr>
          </a:p>
        </p:txBody>
      </p:sp>
      <p:sp>
        <p:nvSpPr>
          <p:cNvPr id="3" name="Subtitle 2">
            <a:extLst>
              <a:ext uri="{FF2B5EF4-FFF2-40B4-BE49-F238E27FC236}">
                <a16:creationId xmlns:a16="http://schemas.microsoft.com/office/drawing/2014/main" id="{BE047089-846B-4328-A682-4D9A488E7BD1}"/>
              </a:ext>
            </a:extLst>
          </p:cNvPr>
          <p:cNvSpPr>
            <a:spLocks noGrp="1"/>
          </p:cNvSpPr>
          <p:nvPr>
            <p:ph type="subTitle" idx="1"/>
          </p:nvPr>
        </p:nvSpPr>
        <p:spPr>
          <a:xfrm>
            <a:off x="784348" y="4961757"/>
            <a:ext cx="4076458" cy="990197"/>
          </a:xfrm>
        </p:spPr>
        <p:txBody>
          <a:bodyPr>
            <a:noAutofit/>
          </a:bodyPr>
          <a:lstStyle/>
          <a:p>
            <a:pPr algn="r"/>
            <a:r>
              <a:rPr lang="en-US" sz="1800" dirty="0">
                <a:solidFill>
                  <a:schemeClr val="bg1"/>
                </a:solidFill>
                <a:latin typeface="Arial Narrow" panose="020B0606020202030204" pitchFamily="34" charset="0"/>
              </a:rPr>
              <a:t>One Northern Devon Approach </a:t>
            </a:r>
          </a:p>
          <a:p>
            <a:pPr algn="r"/>
            <a:r>
              <a:rPr lang="en-US" sz="1800" dirty="0">
                <a:solidFill>
                  <a:schemeClr val="bg1"/>
                </a:solidFill>
                <a:latin typeface="Arial Narrow" panose="020B0606020202030204" pitchFamily="34" charset="0"/>
              </a:rPr>
              <a:t>Presented by Encompass Southwest and supported by Making Every Adult Matter (MEAM)</a:t>
            </a:r>
            <a:endParaRPr lang="en-GB" sz="1800" dirty="0">
              <a:solidFill>
                <a:schemeClr val="bg1"/>
              </a:solidFill>
              <a:latin typeface="Arial Narrow" panose="020B0606020202030204" pitchFamily="34" charset="0"/>
            </a:endParaRPr>
          </a:p>
        </p:txBody>
      </p:sp>
      <p:pic>
        <p:nvPicPr>
          <p:cNvPr id="4" name="Picture 3">
            <a:extLst>
              <a:ext uri="{FF2B5EF4-FFF2-40B4-BE49-F238E27FC236}">
                <a16:creationId xmlns:a16="http://schemas.microsoft.com/office/drawing/2014/main" id="{C7628CBA-48F7-4610-8F62-6668AE9383D3}"/>
              </a:ext>
            </a:extLst>
          </p:cNvPr>
          <p:cNvPicPr>
            <a:picLocks noChangeAspect="1"/>
          </p:cNvPicPr>
          <p:nvPr/>
        </p:nvPicPr>
        <p:blipFill rotWithShape="1">
          <a:blip r:embed="rId2">
            <a:duotone>
              <a:schemeClr val="accent2">
                <a:shade val="45000"/>
                <a:satMod val="135000"/>
              </a:schemeClr>
              <a:prstClr val="white"/>
            </a:duotone>
            <a:alphaModFix amt="51000"/>
          </a:blip>
          <a:srcRect l="551"/>
          <a:stretch/>
        </p:blipFill>
        <p:spPr>
          <a:xfrm>
            <a:off x="5457027" y="-375910"/>
            <a:ext cx="6734973" cy="6857990"/>
          </a:xfrm>
          <a:prstGeom prst="rect">
            <a:avLst/>
          </a:prstGeom>
        </p:spPr>
      </p:pic>
      <p:sp>
        <p:nvSpPr>
          <p:cNvPr id="33"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57736" y="815001"/>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a:p>
        </p:txBody>
      </p:sp>
      <p:sp>
        <p:nvSpPr>
          <p:cNvPr id="43" name="Graphic 15">
            <a:extLst>
              <a:ext uri="{FF2B5EF4-FFF2-40B4-BE49-F238E27FC236}">
                <a16:creationId xmlns:a16="http://schemas.microsoft.com/office/drawing/2014/main" id="{8550FED7-7C32-42BB-98DB-30272A6331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16516" y="104429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cxnSp>
        <p:nvCxnSpPr>
          <p:cNvPr id="44" name="Straight Connector 36">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274341"/>
            <a:ext cx="11353800" cy="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0871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592D90-B787-44FC-8C54-2D879F30C088}"/>
              </a:ext>
            </a:extLst>
          </p:cNvPr>
          <p:cNvSpPr>
            <a:spLocks noGrp="1"/>
          </p:cNvSpPr>
          <p:nvPr>
            <p:ph type="title"/>
          </p:nvPr>
        </p:nvSpPr>
        <p:spPr>
          <a:xfrm>
            <a:off x="1188069" y="381935"/>
            <a:ext cx="4008583" cy="5974414"/>
          </a:xfrm>
        </p:spPr>
        <p:txBody>
          <a:bodyPr anchor="ctr">
            <a:normAutofit/>
          </a:bodyPr>
          <a:lstStyle/>
          <a:p>
            <a:r>
              <a:rPr lang="en-US" sz="7200" dirty="0">
                <a:solidFill>
                  <a:schemeClr val="bg1"/>
                </a:solidFill>
              </a:rPr>
              <a:t>The Power of Everyday Heroes</a:t>
            </a:r>
            <a:endParaRPr lang="en-GB" sz="7200" dirty="0">
              <a:solidFill>
                <a:schemeClr val="bg1"/>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6B1E1F8A-CA5E-4AC1-B297-E6C77FB3DD44}"/>
              </a:ext>
            </a:extLst>
          </p:cNvPr>
          <p:cNvSpPr>
            <a:spLocks noGrp="1"/>
          </p:cNvSpPr>
          <p:nvPr>
            <p:ph idx="1"/>
          </p:nvPr>
        </p:nvSpPr>
        <p:spPr>
          <a:xfrm>
            <a:off x="6096000" y="381935"/>
            <a:ext cx="4986955" cy="5974415"/>
          </a:xfrm>
        </p:spPr>
        <p:txBody>
          <a:bodyPr anchor="ctr">
            <a:normAutofit/>
          </a:bodyPr>
          <a:lstStyle/>
          <a:p>
            <a:r>
              <a:rPr lang="en-GB" sz="1800" dirty="0">
                <a:hlinkClick r:id="rId2"/>
              </a:rPr>
              <a:t>https://www.youtube.com/watch?v=q3xoZXSW5yc</a:t>
            </a:r>
            <a:endParaRPr lang="en-GB" sz="1800" dirty="0"/>
          </a:p>
          <a:p>
            <a:endParaRPr lang="en-GB" sz="1800" dirty="0"/>
          </a:p>
          <a:p>
            <a:endParaRPr lang="en-GB" sz="1800" dirty="0"/>
          </a:p>
          <a:p>
            <a:r>
              <a:rPr lang="en-US" sz="1800" dirty="0"/>
              <a:t>We should not underestimate the capacity of positive interactions, even routine interactions, to be therapeutic and validating. Positive experiences of relationships are central to trauma recovery, whilst negative experiences in relationships can exacerbate emotional and psychological impacts.</a:t>
            </a:r>
            <a:endParaRPr lang="en-GB" sz="1800" dirty="0"/>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8438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039EAB-7D30-4BC8-AF64-2D598BB84324}"/>
              </a:ext>
            </a:extLst>
          </p:cNvPr>
          <p:cNvSpPr>
            <a:spLocks noGrp="1"/>
          </p:cNvSpPr>
          <p:nvPr>
            <p:ph type="title"/>
          </p:nvPr>
        </p:nvSpPr>
        <p:spPr>
          <a:xfrm>
            <a:off x="1188069" y="381935"/>
            <a:ext cx="4008583" cy="5974414"/>
          </a:xfrm>
        </p:spPr>
        <p:txBody>
          <a:bodyPr anchor="ctr">
            <a:normAutofit/>
          </a:bodyPr>
          <a:lstStyle/>
          <a:p>
            <a:r>
              <a:rPr lang="en-US" sz="5600">
                <a:solidFill>
                  <a:schemeClr val="bg1"/>
                </a:solidFill>
              </a:rPr>
              <a:t>An introduction into TIC</a:t>
            </a:r>
            <a:endParaRPr lang="en-GB" sz="5600">
              <a:solidFill>
                <a:schemeClr val="bg1"/>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6C24187D-706A-4633-91A2-FA734B12AC61}"/>
              </a:ext>
            </a:extLst>
          </p:cNvPr>
          <p:cNvSpPr>
            <a:spLocks noGrp="1"/>
          </p:cNvSpPr>
          <p:nvPr>
            <p:ph idx="1"/>
          </p:nvPr>
        </p:nvSpPr>
        <p:spPr>
          <a:xfrm>
            <a:off x="6096000" y="381935"/>
            <a:ext cx="4986955" cy="5974415"/>
          </a:xfrm>
        </p:spPr>
        <p:txBody>
          <a:bodyPr anchor="ctr">
            <a:normAutofit/>
          </a:bodyPr>
          <a:lstStyle/>
          <a:p>
            <a:pPr marL="0" indent="0">
              <a:buNone/>
            </a:pPr>
            <a:r>
              <a:rPr lang="en-US" sz="2000" b="1" i="0" dirty="0">
                <a:effectLst/>
                <a:latin typeface="Arial Narrow" panose="020B0606020202030204" pitchFamily="34" charset="0"/>
              </a:rPr>
              <a:t>Trauma-informed care shifts the focus from </a:t>
            </a:r>
            <a:r>
              <a:rPr lang="en-US" sz="2000" b="1" i="1" dirty="0">
                <a:effectLst/>
                <a:latin typeface="Arial Narrow" panose="020B0606020202030204" pitchFamily="34" charset="0"/>
              </a:rPr>
              <a:t>“What’s wrong with you?” </a:t>
            </a:r>
            <a:r>
              <a:rPr lang="en-US" sz="2000" b="1" i="0" dirty="0">
                <a:effectLst/>
                <a:latin typeface="Arial Narrow" panose="020B0606020202030204" pitchFamily="34" charset="0"/>
              </a:rPr>
              <a:t>to </a:t>
            </a:r>
            <a:r>
              <a:rPr lang="en-US" sz="2000" b="1" i="1" dirty="0">
                <a:effectLst/>
                <a:latin typeface="Arial Narrow" panose="020B0606020202030204" pitchFamily="34" charset="0"/>
              </a:rPr>
              <a:t>“What happened to you?”  from “You to us”</a:t>
            </a:r>
          </a:p>
          <a:p>
            <a:pPr marL="0" indent="0">
              <a:buNone/>
            </a:pPr>
            <a:endParaRPr lang="en-US" sz="2000" b="1" i="1" dirty="0">
              <a:effectLst/>
              <a:latin typeface="Arial Narrow" panose="020B0606020202030204" pitchFamily="34" charset="0"/>
            </a:endParaRPr>
          </a:p>
          <a:p>
            <a:pPr marL="0" indent="0">
              <a:buNone/>
            </a:pPr>
            <a:r>
              <a:rPr lang="en-US" sz="2000" dirty="0">
                <a:latin typeface="Arial Narrow" panose="020B0606020202030204" pitchFamily="34" charset="0"/>
              </a:rPr>
              <a:t>Trauma-informed care seeks to:</a:t>
            </a:r>
          </a:p>
          <a:p>
            <a:pPr marL="0" indent="0">
              <a:buNone/>
            </a:pPr>
            <a:endParaRPr lang="en-US" sz="2000" dirty="0">
              <a:latin typeface="Arial Narrow" panose="020B0606020202030204" pitchFamily="34" charset="0"/>
            </a:endParaRPr>
          </a:p>
          <a:p>
            <a:r>
              <a:rPr lang="en-US" sz="2000" dirty="0">
                <a:latin typeface="Arial Narrow" panose="020B0606020202030204" pitchFamily="34" charset="0"/>
              </a:rPr>
              <a:t>Realise the widespread impact of trauma and understand paths for recovery;</a:t>
            </a:r>
          </a:p>
          <a:p>
            <a:r>
              <a:rPr lang="en-US" sz="2000" dirty="0">
                <a:latin typeface="Arial Narrow" panose="020B0606020202030204" pitchFamily="34" charset="0"/>
              </a:rPr>
              <a:t>Recognise the signs and symptoms of trauma in individuals, families, and staff;</a:t>
            </a:r>
          </a:p>
          <a:p>
            <a:r>
              <a:rPr lang="en-US" sz="2000" dirty="0">
                <a:latin typeface="Arial Narrow" panose="020B0606020202030204" pitchFamily="34" charset="0"/>
              </a:rPr>
              <a:t>Requires more than 1 person or 1 agency it is a whole team around </a:t>
            </a:r>
            <a:r>
              <a:rPr lang="en-US" sz="2000">
                <a:latin typeface="Arial Narrow" panose="020B0606020202030204" pitchFamily="34" charset="0"/>
              </a:rPr>
              <a:t>the person (TAP)</a:t>
            </a:r>
            <a:endParaRPr lang="en-US" sz="2000" dirty="0">
              <a:latin typeface="Arial Narrow" panose="020B0606020202030204" pitchFamily="34" charset="0"/>
            </a:endParaRPr>
          </a:p>
          <a:p>
            <a:r>
              <a:rPr lang="en-US" sz="2000" dirty="0">
                <a:latin typeface="Arial Narrow" panose="020B0606020202030204" pitchFamily="34" charset="0"/>
              </a:rPr>
              <a:t>Integrate knowledge about trauma into policies, procedures, and practices; and</a:t>
            </a:r>
          </a:p>
          <a:p>
            <a:r>
              <a:rPr lang="en-US" sz="2000" dirty="0">
                <a:latin typeface="Arial Narrow" panose="020B0606020202030204" pitchFamily="34" charset="0"/>
              </a:rPr>
              <a:t>Actively avoid re-</a:t>
            </a:r>
            <a:r>
              <a:rPr lang="en-US" sz="2000" dirty="0" err="1">
                <a:latin typeface="Arial Narrow" panose="020B0606020202030204" pitchFamily="34" charset="0"/>
              </a:rPr>
              <a:t>traumatisation</a:t>
            </a:r>
            <a:r>
              <a:rPr lang="en-US" sz="2000" dirty="0">
                <a:latin typeface="Arial Narrow" panose="020B0606020202030204" pitchFamily="34" charset="0"/>
              </a:rPr>
              <a:t>. – example case study later slides </a:t>
            </a:r>
            <a:endParaRPr lang="en-GB" sz="2000" dirty="0">
              <a:latin typeface="Arial Narrow" panose="020B0606020202030204" pitchFamily="34" charset="0"/>
            </a:endParaRPr>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5153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8C0BE0-8713-4C3B-B5BC-D6FCC5C6B261}"/>
              </a:ext>
            </a:extLst>
          </p:cNvPr>
          <p:cNvSpPr>
            <a:spLocks noGrp="1"/>
          </p:cNvSpPr>
          <p:nvPr>
            <p:ph type="title"/>
          </p:nvPr>
        </p:nvSpPr>
        <p:spPr>
          <a:xfrm>
            <a:off x="6412091" y="501651"/>
            <a:ext cx="4395340" cy="1716255"/>
          </a:xfrm>
        </p:spPr>
        <p:txBody>
          <a:bodyPr anchor="b">
            <a:normAutofit/>
          </a:bodyPr>
          <a:lstStyle/>
          <a:p>
            <a:r>
              <a:rPr lang="en-US" sz="5400" dirty="0">
                <a:latin typeface="Arial Narrow" panose="020B0606020202030204" pitchFamily="34" charset="0"/>
              </a:rPr>
              <a:t>Why Now</a:t>
            </a:r>
            <a:endParaRPr lang="en-GB" sz="5400" dirty="0">
              <a:latin typeface="Arial Narrow" panose="020B0606020202030204" pitchFamily="34" charset="0"/>
            </a:endParaRP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9C4E8CC-DFAB-43D7-8BCF-ADE2015AAB14}"/>
              </a:ext>
            </a:extLst>
          </p:cNvPr>
          <p:cNvPicPr>
            <a:picLocks noChangeAspect="1"/>
          </p:cNvPicPr>
          <p:nvPr/>
        </p:nvPicPr>
        <p:blipFill>
          <a:blip r:embed="rId2"/>
          <a:stretch>
            <a:fillRect/>
          </a:stretch>
        </p:blipFill>
        <p:spPr>
          <a:xfrm>
            <a:off x="279143" y="1790715"/>
            <a:ext cx="5221625" cy="3276570"/>
          </a:xfrm>
          <a:prstGeom prst="rect">
            <a:avLst/>
          </a:prstGeom>
        </p:spPr>
      </p:pic>
      <p:sp>
        <p:nvSpPr>
          <p:cNvPr id="3" name="Content Placeholder 2">
            <a:extLst>
              <a:ext uri="{FF2B5EF4-FFF2-40B4-BE49-F238E27FC236}">
                <a16:creationId xmlns:a16="http://schemas.microsoft.com/office/drawing/2014/main" id="{0C0BFE8F-528C-4075-8396-C342A08A55A3}"/>
              </a:ext>
            </a:extLst>
          </p:cNvPr>
          <p:cNvSpPr>
            <a:spLocks noGrp="1"/>
          </p:cNvSpPr>
          <p:nvPr>
            <p:ph idx="1"/>
          </p:nvPr>
        </p:nvSpPr>
        <p:spPr>
          <a:xfrm>
            <a:off x="6392583" y="2645922"/>
            <a:ext cx="4434721" cy="3710427"/>
          </a:xfrm>
        </p:spPr>
        <p:txBody>
          <a:bodyPr anchor="t">
            <a:normAutofit/>
          </a:bodyPr>
          <a:lstStyle/>
          <a:p>
            <a:r>
              <a:rPr lang="en-US" sz="1800" dirty="0">
                <a:latin typeface="Arial Narrow" panose="020B0606020202030204" pitchFamily="34" charset="0"/>
              </a:rPr>
              <a:t>80% of frontline policing is dealing with vulnerability CoP 2019</a:t>
            </a:r>
          </a:p>
          <a:p>
            <a:r>
              <a:rPr lang="en-GB" sz="1800" dirty="0">
                <a:latin typeface="Arial Narrow" panose="020B0606020202030204" pitchFamily="34" charset="0"/>
              </a:rPr>
              <a:t>Most of our clients have experienced some kind of Childhood adverse Experiences (ACES)</a:t>
            </a:r>
          </a:p>
          <a:p>
            <a:r>
              <a:rPr lang="en-GB" sz="1800" dirty="0">
                <a:latin typeface="Arial Narrow" panose="020B0606020202030204" pitchFamily="34" charset="0"/>
              </a:rPr>
              <a:t>To make a real difference to some of our most complex clients. Stopping the cycle and intergenerational complexities.</a:t>
            </a:r>
          </a:p>
          <a:p>
            <a:r>
              <a:rPr lang="en-GB" sz="1800" dirty="0">
                <a:latin typeface="Arial Narrow" panose="020B0606020202030204" pitchFamily="34" charset="0"/>
              </a:rPr>
              <a:t>To learn from other areas and share best practice – </a:t>
            </a:r>
            <a:r>
              <a:rPr lang="en-GB" sz="1800" dirty="0">
                <a:highlight>
                  <a:srgbClr val="FFFF00"/>
                </a:highlight>
                <a:latin typeface="Arial Narrow" panose="020B0606020202030204" pitchFamily="34" charset="0"/>
              </a:rPr>
              <a:t>Trauma Informed Network</a:t>
            </a:r>
          </a:p>
          <a:p>
            <a:pPr marL="0" indent="0">
              <a:buNone/>
            </a:pPr>
            <a:endParaRPr lang="en-GB" sz="1800" dirty="0">
              <a:latin typeface="Arial Narrow" panose="020B0606020202030204" pitchFamily="34" charset="0"/>
            </a:endParaRPr>
          </a:p>
          <a:p>
            <a:endParaRPr lang="en-GB" sz="1800" dirty="0"/>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0030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1FAC0D-565A-4431-AB81-39314CBFA886}"/>
              </a:ext>
            </a:extLst>
          </p:cNvPr>
          <p:cNvSpPr>
            <a:spLocks noGrp="1"/>
          </p:cNvSpPr>
          <p:nvPr>
            <p:ph type="title"/>
          </p:nvPr>
        </p:nvSpPr>
        <p:spPr>
          <a:xfrm>
            <a:off x="1188069" y="381935"/>
            <a:ext cx="4008583" cy="5974414"/>
          </a:xfrm>
        </p:spPr>
        <p:txBody>
          <a:bodyPr anchor="ctr">
            <a:normAutofit/>
          </a:bodyPr>
          <a:lstStyle/>
          <a:p>
            <a:r>
              <a:rPr lang="en-US" sz="7200">
                <a:solidFill>
                  <a:schemeClr val="bg1"/>
                </a:solidFill>
              </a:rPr>
              <a:t>Trauma and the Brain </a:t>
            </a:r>
            <a:endParaRPr lang="en-GB" sz="7200">
              <a:solidFill>
                <a:schemeClr val="bg1"/>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65470851-E5B4-4FD1-B8E8-16E316B66401}"/>
              </a:ext>
            </a:extLst>
          </p:cNvPr>
          <p:cNvSpPr>
            <a:spLocks noGrp="1"/>
          </p:cNvSpPr>
          <p:nvPr>
            <p:ph idx="1"/>
          </p:nvPr>
        </p:nvSpPr>
        <p:spPr>
          <a:xfrm>
            <a:off x="6096000" y="381935"/>
            <a:ext cx="4986955" cy="5974415"/>
          </a:xfrm>
        </p:spPr>
        <p:txBody>
          <a:bodyPr anchor="ctr">
            <a:normAutofit/>
          </a:bodyPr>
          <a:lstStyle/>
          <a:p>
            <a:r>
              <a:rPr lang="en-GB" sz="1800" dirty="0">
                <a:hlinkClick r:id="rId2"/>
              </a:rPr>
              <a:t>https://www.youtube.com/watch?v=4-tcKYx24aA</a:t>
            </a:r>
            <a:endParaRPr lang="en-GB" sz="1800" dirty="0"/>
          </a:p>
          <a:p>
            <a:endParaRPr lang="en-GB" sz="1800" dirty="0"/>
          </a:p>
          <a:p>
            <a:endParaRPr lang="en-GB" sz="1800" dirty="0"/>
          </a:p>
          <a:p>
            <a:endParaRPr lang="en-GB" sz="1800" dirty="0"/>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0370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67E99C-5A91-4B40-A40D-DBC3B7625586}"/>
              </a:ext>
            </a:extLst>
          </p:cNvPr>
          <p:cNvSpPr>
            <a:spLocks noGrp="1"/>
          </p:cNvSpPr>
          <p:nvPr>
            <p:ph type="title"/>
          </p:nvPr>
        </p:nvSpPr>
        <p:spPr>
          <a:xfrm>
            <a:off x="1188069" y="381935"/>
            <a:ext cx="4008583" cy="5974414"/>
          </a:xfrm>
        </p:spPr>
        <p:txBody>
          <a:bodyPr anchor="ctr">
            <a:normAutofit/>
          </a:bodyPr>
          <a:lstStyle/>
          <a:p>
            <a:r>
              <a:rPr lang="en-US" sz="7200">
                <a:solidFill>
                  <a:schemeClr val="bg1"/>
                </a:solidFill>
              </a:rPr>
              <a:t>The principles of Trauma Informed Care</a:t>
            </a:r>
            <a:endParaRPr lang="en-GB" sz="7200">
              <a:solidFill>
                <a:schemeClr val="bg1"/>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E62834CF-3195-4396-BF72-915FD33C3AEB}"/>
              </a:ext>
            </a:extLst>
          </p:cNvPr>
          <p:cNvSpPr>
            <a:spLocks noGrp="1"/>
          </p:cNvSpPr>
          <p:nvPr>
            <p:ph idx="1"/>
          </p:nvPr>
        </p:nvSpPr>
        <p:spPr>
          <a:xfrm>
            <a:off x="6096000" y="381935"/>
            <a:ext cx="4986955" cy="5974415"/>
          </a:xfrm>
        </p:spPr>
        <p:txBody>
          <a:bodyPr anchor="ctr">
            <a:normAutofit/>
          </a:bodyPr>
          <a:lstStyle/>
          <a:p>
            <a:r>
              <a:rPr lang="en-US" sz="2400" dirty="0">
                <a:latin typeface="Arial Narrow" panose="020B0606020202030204" pitchFamily="34" charset="0"/>
              </a:rPr>
              <a:t>Safety</a:t>
            </a:r>
            <a:r>
              <a:rPr lang="en-US" sz="1800" dirty="0">
                <a:latin typeface="Arial Narrow" panose="020B0606020202030204" pitchFamily="34" charset="0"/>
              </a:rPr>
              <a:t> – Clients feel safe within the service, project, accommodation etc.…</a:t>
            </a:r>
          </a:p>
          <a:p>
            <a:r>
              <a:rPr lang="en-US" sz="2400" dirty="0">
                <a:latin typeface="Arial Narrow" panose="020B0606020202030204" pitchFamily="34" charset="0"/>
              </a:rPr>
              <a:t>Transparency and Trustworthiness </a:t>
            </a:r>
            <a:r>
              <a:rPr lang="en-US" sz="1800" dirty="0">
                <a:latin typeface="Arial Narrow" panose="020B0606020202030204" pitchFamily="34" charset="0"/>
              </a:rPr>
              <a:t>– Decisions are made together with a goal of building trust.</a:t>
            </a:r>
          </a:p>
          <a:p>
            <a:r>
              <a:rPr lang="en-US" sz="2400" dirty="0">
                <a:latin typeface="Arial Narrow" panose="020B0606020202030204" pitchFamily="34" charset="0"/>
              </a:rPr>
              <a:t>Collaboration</a:t>
            </a:r>
            <a:r>
              <a:rPr lang="en-US" sz="1800" dirty="0">
                <a:latin typeface="Arial Narrow" panose="020B0606020202030204" pitchFamily="34" charset="0"/>
              </a:rPr>
              <a:t> -  working with a shared goal approach to decision making, removing the power between professional and client.</a:t>
            </a:r>
          </a:p>
          <a:p>
            <a:r>
              <a:rPr lang="en-US" sz="2400" dirty="0">
                <a:latin typeface="Arial Narrow" panose="020B0606020202030204" pitchFamily="34" charset="0"/>
              </a:rPr>
              <a:t>Empowerment</a:t>
            </a:r>
            <a:r>
              <a:rPr lang="en-US" sz="1800" dirty="0">
                <a:latin typeface="Arial Narrow" panose="020B0606020202030204" pitchFamily="34" charset="0"/>
              </a:rPr>
              <a:t> – Strength based approach. Client and staff strengths are recognised, built on, and validated, this includes a belief in resilience and the ability to heal from trauma  </a:t>
            </a:r>
          </a:p>
          <a:p>
            <a:r>
              <a:rPr lang="en-US" sz="2400" dirty="0">
                <a:latin typeface="Arial Narrow" panose="020B0606020202030204" pitchFamily="34" charset="0"/>
              </a:rPr>
              <a:t>Humility and responsiveness </a:t>
            </a:r>
            <a:r>
              <a:rPr lang="en-US" sz="1800" dirty="0">
                <a:latin typeface="Arial Narrow" panose="020B0606020202030204" pitchFamily="34" charset="0"/>
              </a:rPr>
              <a:t>– Historical trauma is recognised and addressed.  Client Led when they are ready to deal with their Trauma</a:t>
            </a:r>
          </a:p>
          <a:p>
            <a:r>
              <a:rPr lang="en-US" sz="2400" dirty="0">
                <a:latin typeface="Arial Narrow" panose="020B0606020202030204" pitchFamily="34" charset="0"/>
              </a:rPr>
              <a:t>Peer Support </a:t>
            </a:r>
            <a:r>
              <a:rPr lang="en-US" sz="1800" dirty="0">
                <a:latin typeface="Arial Narrow" panose="020B0606020202030204" pitchFamily="34" charset="0"/>
              </a:rPr>
              <a:t>– Individuals with shared experience are integrated into the organisation, project or partnership and are viewed as an integral part of the service delivery.</a:t>
            </a:r>
          </a:p>
          <a:p>
            <a:endParaRPr lang="en-GB" sz="1800" dirty="0">
              <a:latin typeface="Arial Narrow" panose="020B0606020202030204" pitchFamily="34" charset="0"/>
            </a:endParaRPr>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2443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740713-DC86-47E1-8462-DB0894A4D46F}"/>
              </a:ext>
            </a:extLst>
          </p:cNvPr>
          <p:cNvSpPr>
            <a:spLocks noGrp="1"/>
          </p:cNvSpPr>
          <p:nvPr>
            <p:ph type="title"/>
          </p:nvPr>
        </p:nvSpPr>
        <p:spPr>
          <a:xfrm>
            <a:off x="1188069" y="381935"/>
            <a:ext cx="4008583" cy="5974414"/>
          </a:xfrm>
        </p:spPr>
        <p:txBody>
          <a:bodyPr anchor="ctr">
            <a:normAutofit/>
          </a:bodyPr>
          <a:lstStyle/>
          <a:p>
            <a:r>
              <a:rPr lang="en-US" sz="7200" dirty="0">
                <a:solidFill>
                  <a:schemeClr val="bg1"/>
                </a:solidFill>
              </a:rPr>
              <a:t>Simple changes that can be made</a:t>
            </a:r>
            <a:br>
              <a:rPr lang="en-US" sz="7200" dirty="0">
                <a:solidFill>
                  <a:schemeClr val="bg1"/>
                </a:solidFill>
              </a:rPr>
            </a:br>
            <a:endParaRPr lang="en-GB" sz="4400" dirty="0">
              <a:solidFill>
                <a:schemeClr val="bg1"/>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BBC18F8F-4CA3-4A64-A13E-75F6D56E6BF6}"/>
              </a:ext>
            </a:extLst>
          </p:cNvPr>
          <p:cNvSpPr>
            <a:spLocks noGrp="1"/>
          </p:cNvSpPr>
          <p:nvPr>
            <p:ph idx="1"/>
          </p:nvPr>
        </p:nvSpPr>
        <p:spPr>
          <a:xfrm>
            <a:off x="6096000" y="381935"/>
            <a:ext cx="4986955" cy="5974415"/>
          </a:xfrm>
        </p:spPr>
        <p:txBody>
          <a:bodyPr anchor="ctr">
            <a:normAutofit/>
          </a:bodyPr>
          <a:lstStyle/>
          <a:p>
            <a:pPr marL="342900" lvl="0" indent="-342900">
              <a:buFont typeface="Arial" panose="020B0604020202020204" pitchFamily="34" charset="0"/>
              <a:buChar char="•"/>
              <a:tabLst>
                <a:tab pos="457200" algn="l"/>
              </a:tabLs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Instead of asking “What's Wrong” we should be asking “what's happened”</a:t>
            </a:r>
          </a:p>
          <a:p>
            <a:pPr marL="342900" lvl="0" indent="-342900">
              <a:buFont typeface="Arial" panose="020B0604020202020204" pitchFamily="34" charset="0"/>
              <a:buChar char="•"/>
              <a:tabLst>
                <a:tab pos="457200" algn="l"/>
              </a:tabLst>
            </a:pPr>
            <a:r>
              <a:rPr lang="en-US" sz="1400" dirty="0">
                <a:latin typeface="Calibri" panose="020F0502020204030204" pitchFamily="34" charset="0"/>
                <a:ea typeface="Times New Roman" panose="02020603050405020304" pitchFamily="18" charset="0"/>
                <a:cs typeface="Times New Roman" panose="02020603050405020304" pitchFamily="18" charset="0"/>
              </a:rPr>
              <a:t>Accept that due to their lifestyle they may not turn up to appointments or maybe late, we should not punish them for this we should recognise that often the complexity and trauma has led to this.</a:t>
            </a:r>
          </a:p>
          <a:p>
            <a:pPr marL="342900" lvl="0" indent="-342900">
              <a:buFont typeface="Arial" panose="020B0604020202020204" pitchFamily="34" charset="0"/>
              <a:buChar char="•"/>
              <a:tabLst>
                <a:tab pos="457200" algn="l"/>
              </a:tabLst>
            </a:pPr>
            <a:r>
              <a:rPr lang="en-US" sz="1400" dirty="0">
                <a:latin typeface="Calibri" panose="020F0502020204030204" pitchFamily="34" charset="0"/>
                <a:ea typeface="Times New Roman" panose="02020603050405020304" pitchFamily="18" charset="0"/>
                <a:cs typeface="Times New Roman" panose="02020603050405020304" pitchFamily="18" charset="0"/>
              </a:rPr>
              <a:t>People who have experience childhood trauma live their lives in fear and pain often 24/7 so let's not punish these people lets give them the help they need.</a:t>
            </a:r>
          </a:p>
          <a:p>
            <a:pPr marL="342900" lvl="0" indent="-342900">
              <a:buFont typeface="Arial" panose="020B0604020202020204" pitchFamily="34" charset="0"/>
              <a:buChar char="•"/>
              <a:tabLst>
                <a:tab pos="457200" algn="l"/>
              </a:tabLst>
            </a:pP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Clients in their journey will visit multiple services and repeat their stories, this means repetitive revisiting of the trauma</a:t>
            </a: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(GP, police, housing, mental health, IDVA, supported accommodation, drug and alcohol services, projects etc) – can GP’s have one point of contact for clients with Trauma</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Open and honest discussions with client result in the same back, they will tell us the actual issue rather than disguise it with other issues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Provide the space and security to look at moving on from trauma rather than a </a:t>
            </a:r>
            <a:r>
              <a:rPr lang="en-GB" sz="1400" dirty="0">
                <a:effectLst/>
                <a:latin typeface="Gill Sans Nova" panose="020B0602020104020203" pitchFamily="34" charset="0"/>
                <a:ea typeface="Times New Roman" panose="02020603050405020304" pitchFamily="18" charset="0"/>
                <a:cs typeface="Times New Roman" panose="02020603050405020304" pitchFamily="18" charset="0"/>
              </a:rPr>
              <a:t>‘</a:t>
            </a: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sticky plaster on a broken leg</a:t>
            </a:r>
            <a:r>
              <a:rPr lang="en-GB" sz="1400" dirty="0">
                <a:effectLst/>
                <a:latin typeface="Gill Sans Nova" panose="020B0602020104020203" pitchFamily="34" charset="0"/>
                <a:ea typeface="Times New Roman" panose="02020603050405020304" pitchFamily="18" charset="0"/>
                <a:cs typeface="Times New Roman" panose="02020603050405020304" pitchFamily="18" charset="0"/>
              </a:rPr>
              <a:t>’</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400" dirty="0"/>
              <a:t>Remember people can overcome adversity – protective factors, people can survive and flourish a quote which we should remember is “One day all of this pain will be useful to you” people can grow from adversity and we should remember that </a:t>
            </a:r>
          </a:p>
          <a:p>
            <a:endParaRPr lang="en-GB" sz="1400" dirty="0"/>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831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E6A1A4-DD51-42FF-BBB8-3373F1A61257}"/>
              </a:ext>
            </a:extLst>
          </p:cNvPr>
          <p:cNvSpPr>
            <a:spLocks noGrp="1"/>
          </p:cNvSpPr>
          <p:nvPr>
            <p:ph type="title"/>
          </p:nvPr>
        </p:nvSpPr>
        <p:spPr>
          <a:xfrm>
            <a:off x="1188069" y="381935"/>
            <a:ext cx="4008583" cy="5974414"/>
          </a:xfrm>
        </p:spPr>
        <p:txBody>
          <a:bodyPr anchor="ctr">
            <a:normAutofit/>
          </a:bodyPr>
          <a:lstStyle/>
          <a:p>
            <a:r>
              <a:rPr lang="en-US" sz="7200">
                <a:solidFill>
                  <a:schemeClr val="bg1"/>
                </a:solidFill>
              </a:rPr>
              <a:t>What we need to do now?</a:t>
            </a:r>
            <a:endParaRPr lang="en-GB" sz="7200">
              <a:solidFill>
                <a:schemeClr val="bg1"/>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FA828189-EF1D-46CC-9209-BB7CB9B0A4ED}"/>
              </a:ext>
            </a:extLst>
          </p:cNvPr>
          <p:cNvSpPr>
            <a:spLocks noGrp="1"/>
          </p:cNvSpPr>
          <p:nvPr>
            <p:ph idx="1"/>
          </p:nvPr>
        </p:nvSpPr>
        <p:spPr>
          <a:xfrm>
            <a:off x="6096000" y="381935"/>
            <a:ext cx="4986955" cy="5974415"/>
          </a:xfrm>
        </p:spPr>
        <p:txBody>
          <a:bodyPr anchor="ctr">
            <a:normAutofit/>
          </a:bodyPr>
          <a:lstStyle/>
          <a:p>
            <a:r>
              <a:rPr lang="en-US" sz="2400" dirty="0">
                <a:latin typeface="Arial Narrow" panose="020B0606020202030204" pitchFamily="34" charset="0"/>
              </a:rPr>
              <a:t>Acknowledging the impact Trauma has on a person's life.</a:t>
            </a:r>
          </a:p>
          <a:p>
            <a:r>
              <a:rPr lang="en-US" sz="2400" dirty="0">
                <a:latin typeface="Arial Narrow" panose="020B0606020202030204" pitchFamily="34" charset="0"/>
              </a:rPr>
              <a:t>Have buy in from a strategic level – A real commitment to do something different</a:t>
            </a:r>
          </a:p>
          <a:p>
            <a:r>
              <a:rPr lang="en-GB" sz="2400" dirty="0">
                <a:latin typeface="Arial Narrow" panose="020B0606020202030204" pitchFamily="34" charset="0"/>
              </a:rPr>
              <a:t>Build connections with other Trauma informed areas (Plymouth) to develop a trauma informed region.</a:t>
            </a:r>
          </a:p>
          <a:p>
            <a:r>
              <a:rPr lang="en-GB" sz="2400" dirty="0">
                <a:latin typeface="Arial Narrow" panose="020B0606020202030204" pitchFamily="34" charset="0"/>
              </a:rPr>
              <a:t>Develop co-production frameworks as part of the Flow/One Northern Devon partnerships</a:t>
            </a:r>
          </a:p>
          <a:p>
            <a:r>
              <a:rPr lang="en-GB" sz="2400" dirty="0">
                <a:latin typeface="Arial Narrow" panose="020B0606020202030204" pitchFamily="34" charset="0"/>
              </a:rPr>
              <a:t>Engage with the MEAM approach </a:t>
            </a:r>
          </a:p>
          <a:p>
            <a:r>
              <a:rPr lang="en-GB" sz="2400" dirty="0">
                <a:latin typeface="Arial Narrow" panose="020B0606020202030204" pitchFamily="34" charset="0"/>
              </a:rPr>
              <a:t>Local pathway which includes health and removes barriers to support</a:t>
            </a:r>
          </a:p>
          <a:p>
            <a:endParaRPr lang="en-GB" sz="1800" dirty="0"/>
          </a:p>
          <a:p>
            <a:endParaRPr lang="en-GB" sz="1800" dirty="0"/>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512260"/>
      </p:ext>
    </p:extLst>
  </p:cSld>
  <p:clrMapOvr>
    <a:masterClrMapping/>
  </p:clrMapOvr>
</p:sld>
</file>

<file path=ppt/theme/theme1.xml><?xml version="1.0" encoding="utf-8"?>
<a:theme xmlns:a="http://schemas.openxmlformats.org/drawingml/2006/main" name="GradientVTI">
  <a:themeElements>
    <a:clrScheme name="Gradient">
      <a:dk1>
        <a:sysClr val="windowText" lastClr="000000"/>
      </a:dk1>
      <a:lt1>
        <a:sysClr val="window" lastClr="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docProps/app.xml><?xml version="1.0" encoding="utf-8"?>
<Properties xmlns="http://schemas.openxmlformats.org/officeDocument/2006/extended-properties" xmlns:vt="http://schemas.openxmlformats.org/officeDocument/2006/docPropsVTypes">
  <TotalTime>7282</TotalTime>
  <Words>717</Words>
  <Application>Microsoft Macintosh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Narrow</vt:lpstr>
      <vt:lpstr>Calibri</vt:lpstr>
      <vt:lpstr>Gill Sans Nova</vt:lpstr>
      <vt:lpstr>GradientVTI</vt:lpstr>
      <vt:lpstr>Trauma Informed Care – The New Normal</vt:lpstr>
      <vt:lpstr>The Power of Everyday Heroes</vt:lpstr>
      <vt:lpstr>An introduction into TIC</vt:lpstr>
      <vt:lpstr>Why Now</vt:lpstr>
      <vt:lpstr>Trauma and the Brain </vt:lpstr>
      <vt:lpstr>The principles of Trauma Informed Care</vt:lpstr>
      <vt:lpstr>Simple changes that can be made </vt:lpstr>
      <vt:lpstr>What we need to do 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 Informed Care – The New Normal</dc:title>
  <dc:creator>Claire Fisher</dc:creator>
  <cp:lastModifiedBy>Anna Cripps</cp:lastModifiedBy>
  <cp:revision>3</cp:revision>
  <dcterms:created xsi:type="dcterms:W3CDTF">2021-01-06T20:02:32Z</dcterms:created>
  <dcterms:modified xsi:type="dcterms:W3CDTF">2021-06-02T12:42:56Z</dcterms:modified>
</cp:coreProperties>
</file>